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BFF04-1BA3-499C-9D97-12625AAEBC40}" type="datetimeFigureOut">
              <a:rPr lang="en-US" smtClean="0"/>
              <a:t>2/15/2019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0772C2-DFEE-4361-BC05-E70CCF67D79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Kritikal</a:t>
            </a:r>
            <a:r>
              <a:rPr lang="en-US" dirty="0"/>
              <a:t>.. </a:t>
            </a:r>
            <a:r>
              <a:rPr lang="en-US" dirty="0" err="1"/>
              <a:t>Berkaitan</a:t>
            </a:r>
            <a:r>
              <a:rPr lang="en-US" dirty="0"/>
              <a:t> </a:t>
            </a:r>
            <a:r>
              <a:rPr lang="en-US" dirty="0" err="1"/>
              <a:t>dengan</a:t>
            </a:r>
            <a:r>
              <a:rPr lang="en-US" dirty="0"/>
              <a:t> prinsip2 </a:t>
            </a:r>
            <a:r>
              <a:rPr lang="en-US" dirty="0" err="1"/>
              <a:t>akuntansi</a:t>
            </a:r>
            <a:endParaRPr lang="en-US" dirty="0"/>
          </a:p>
          <a:p>
            <a:r>
              <a:rPr lang="en-US" dirty="0"/>
              <a:t>Management </a:t>
            </a:r>
            <a:r>
              <a:rPr lang="en-US" dirty="0" err="1"/>
              <a:t>Overade</a:t>
            </a:r>
            <a:r>
              <a:rPr lang="en-US" dirty="0"/>
              <a:t> ..</a:t>
            </a:r>
            <a:r>
              <a:rPr lang="en-US" dirty="0" err="1"/>
              <a:t>Pelanggaran</a:t>
            </a:r>
            <a:r>
              <a:rPr lang="en-US" dirty="0"/>
              <a:t> yang </a:t>
            </a:r>
            <a:r>
              <a:rPr lang="en-US" dirty="0" err="1"/>
              <a:t>dibuat</a:t>
            </a:r>
            <a:r>
              <a:rPr lang="en-US" dirty="0"/>
              <a:t> </a:t>
            </a:r>
            <a:r>
              <a:rPr lang="en-US" dirty="0" err="1"/>
              <a:t>manajemen</a:t>
            </a:r>
            <a:r>
              <a:rPr lang="en-US" baseline="0" dirty="0"/>
              <a:t> </a:t>
            </a:r>
            <a:r>
              <a:rPr lang="en-US" baseline="0" dirty="0" err="1"/>
              <a:t>sendiri</a:t>
            </a:r>
            <a:endParaRPr lang="en-US" dirty="0"/>
          </a:p>
        </p:txBody>
      </p:sp>
      <p:sp>
        <p:nvSpPr>
          <p:cNvPr id="4" name="Slide Number Placeholder 3"/>
          <p:cNvSpPr>
            <a:spLocks noGrp="1"/>
          </p:cNvSpPr>
          <p:nvPr>
            <p:ph type="sldNum" sz="quarter" idx="10"/>
          </p:nvPr>
        </p:nvSpPr>
        <p:spPr/>
        <p:txBody>
          <a:bodyPr/>
          <a:lstStyle/>
          <a:p>
            <a:fld id="{C30772C2-DFEE-4361-BC05-E70CCF67D79C}"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A538775-098E-4393-9207-9784186359E8}" type="datetimeFigureOut">
              <a:rPr lang="en-US" smtClean="0"/>
              <a:pPr/>
              <a:t>2/15/2019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72019D-6A0F-4259-9A4D-630C21364D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A538775-098E-4393-9207-9784186359E8}" type="datetimeFigureOut">
              <a:rPr lang="en-US" smtClean="0"/>
              <a:pPr/>
              <a:t>2/15/2019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72019D-6A0F-4259-9A4D-630C21364D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785786"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4" cstate="print"/>
          <a:srcRect/>
          <a:stretch>
            <a:fillRect/>
          </a:stretch>
        </p:blipFill>
        <p:spPr bwMode="auto">
          <a:xfrm>
            <a:off x="71406" y="144463"/>
            <a:ext cx="600548" cy="49845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143116"/>
            <a:ext cx="9144000" cy="1785950"/>
          </a:xfrm>
        </p:spPr>
        <p:txBody>
          <a:bodyPr>
            <a:noAutofit/>
          </a:bodyPr>
          <a:lstStyle/>
          <a:p>
            <a:pPr algn="ctr"/>
            <a:r>
              <a:rPr lang="id-ID" sz="3600" dirty="0">
                <a:latin typeface="Arial" pitchFamily="34" charset="0"/>
                <a:cs typeface="Arial" pitchFamily="34" charset="0"/>
              </a:rPr>
              <a:t>AUDIT KECURANGAN (FRAUD)</a:t>
            </a:r>
            <a:endParaRPr lang="id-ID" sz="3600" b="1" dirty="0">
              <a:latin typeface="Arial" pitchFamily="34" charset="0"/>
              <a:cs typeface="Arial" pitchFamily="34" charset="0"/>
            </a:endParaRPr>
          </a:p>
        </p:txBody>
      </p:sp>
      <p:sp>
        <p:nvSpPr>
          <p:cNvPr id="5" name="Title 3"/>
          <p:cNvSpPr txBox="1">
            <a:spLocks/>
          </p:cNvSpPr>
          <p:nvPr/>
        </p:nvSpPr>
        <p:spPr>
          <a:xfrm>
            <a:off x="785786" y="5429264"/>
            <a:ext cx="7758138" cy="107157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i="0" u="none" strike="noStrike" kern="1200" cap="none" spc="0" normalizeH="0" baseline="0" noProof="0" dirty="0" err="1">
                <a:ln>
                  <a:noFill/>
                </a:ln>
                <a:solidFill>
                  <a:schemeClr val="tx1"/>
                </a:solidFill>
                <a:effectLst/>
                <a:uLnTx/>
                <a:uFillTx/>
                <a:latin typeface="Arial" pitchFamily="34" charset="0"/>
                <a:ea typeface="+mj-ea"/>
                <a:cs typeface="Arial" pitchFamily="34" charset="0"/>
              </a:rPr>
              <a:t>Wisnu</a:t>
            </a:r>
            <a:r>
              <a:rPr kumimoji="0" lang="en-US" sz="2000" i="0" u="none" strike="noStrike" kern="1200" cap="none" spc="0" normalizeH="0" baseline="0" noProof="0" dirty="0">
                <a:ln>
                  <a:noFill/>
                </a:ln>
                <a:solidFill>
                  <a:schemeClr val="tx1"/>
                </a:solidFill>
                <a:effectLst/>
                <a:uLnTx/>
                <a:uFillTx/>
                <a:latin typeface="Arial" pitchFamily="34" charset="0"/>
                <a:ea typeface="+mj-ea"/>
                <a:cs typeface="Arial" pitchFamily="34" charset="0"/>
              </a:rPr>
              <a:t> </a:t>
            </a:r>
            <a:r>
              <a:rPr kumimoji="0" lang="en-US" sz="2000" i="0" u="none" strike="noStrike" kern="1200" cap="none" spc="0" normalizeH="0" baseline="0" noProof="0" dirty="0" err="1">
                <a:ln>
                  <a:noFill/>
                </a:ln>
                <a:solidFill>
                  <a:schemeClr val="tx1"/>
                </a:solidFill>
                <a:effectLst/>
                <a:uLnTx/>
                <a:uFillTx/>
                <a:latin typeface="Arial" pitchFamily="34" charset="0"/>
                <a:ea typeface="+mj-ea"/>
                <a:cs typeface="Arial" pitchFamily="34" charset="0"/>
              </a:rPr>
              <a:t>Haryo</a:t>
            </a:r>
            <a:r>
              <a:rPr kumimoji="0" lang="en-US" sz="2000" i="0" u="none" strike="noStrike" kern="1200" cap="none" spc="0" normalizeH="0" baseline="0" noProof="0" dirty="0">
                <a:ln>
                  <a:noFill/>
                </a:ln>
                <a:solidFill>
                  <a:schemeClr val="tx1"/>
                </a:solidFill>
                <a:effectLst/>
                <a:uLnTx/>
                <a:uFillTx/>
                <a:latin typeface="Arial" pitchFamily="34" charset="0"/>
                <a:ea typeface="+mj-ea"/>
                <a:cs typeface="Arial" pitchFamily="34" charset="0"/>
              </a:rPr>
              <a:t> </a:t>
            </a:r>
            <a:r>
              <a:rPr kumimoji="0" lang="en-US" sz="2000" i="0" u="none" strike="noStrike" kern="1200" cap="none" spc="0" normalizeH="0" baseline="0" noProof="0" dirty="0" err="1">
                <a:ln>
                  <a:noFill/>
                </a:ln>
                <a:solidFill>
                  <a:schemeClr val="tx1"/>
                </a:solidFill>
                <a:effectLst/>
                <a:uLnTx/>
                <a:uFillTx/>
                <a:latin typeface="Arial" pitchFamily="34" charset="0"/>
                <a:ea typeface="+mj-ea"/>
                <a:cs typeface="Arial" pitchFamily="34" charset="0"/>
              </a:rPr>
              <a:t>Pramudya</a:t>
            </a:r>
            <a:r>
              <a:rPr kumimoji="0" lang="en-US" sz="2000" i="0" u="none" strike="noStrike" kern="1200" cap="none" spc="0" normalizeH="0" baseline="0" noProof="0" dirty="0">
                <a:ln>
                  <a:noFill/>
                </a:ln>
                <a:solidFill>
                  <a:schemeClr val="tx1"/>
                </a:solidFill>
                <a:effectLst/>
                <a:uLnTx/>
                <a:uFillTx/>
                <a:latin typeface="Arial" pitchFamily="34" charset="0"/>
                <a:ea typeface="+mj-ea"/>
                <a:cs typeface="Arial" pitchFamily="34" charset="0"/>
              </a:rPr>
              <a:t>,</a:t>
            </a:r>
            <a:r>
              <a:rPr kumimoji="0" lang="en-US" sz="2000" i="0" u="none" strike="noStrike" kern="1200" cap="none" spc="0" normalizeH="0" noProof="0" dirty="0">
                <a:ln>
                  <a:noFill/>
                </a:ln>
                <a:solidFill>
                  <a:schemeClr val="tx1"/>
                </a:solidFill>
                <a:effectLst/>
                <a:uLnTx/>
                <a:uFillTx/>
                <a:latin typeface="Arial" pitchFamily="34" charset="0"/>
                <a:ea typeface="+mj-ea"/>
                <a:cs typeface="Arial" pitchFamily="34" charset="0"/>
              </a:rPr>
              <a:t> S.E., </a:t>
            </a:r>
            <a:r>
              <a:rPr kumimoji="0" lang="en-US" sz="2000" i="0" u="none" strike="noStrike" kern="1200" cap="none" spc="0" normalizeH="0" noProof="0" dirty="0" err="1">
                <a:ln>
                  <a:noFill/>
                </a:ln>
                <a:solidFill>
                  <a:schemeClr val="tx1"/>
                </a:solidFill>
                <a:effectLst/>
                <a:uLnTx/>
                <a:uFillTx/>
                <a:latin typeface="Arial" pitchFamily="34" charset="0"/>
                <a:ea typeface="+mj-ea"/>
                <a:cs typeface="Arial" pitchFamily="34" charset="0"/>
              </a:rPr>
              <a:t>M.Si</a:t>
            </a:r>
            <a:r>
              <a:rPr kumimoji="0" lang="en-US" sz="2000" i="0" u="none" strike="noStrike" kern="1200" cap="none" spc="0" normalizeH="0" noProof="0" dirty="0">
                <a:ln>
                  <a:noFill/>
                </a:ln>
                <a:solidFill>
                  <a:schemeClr val="tx1"/>
                </a:solidFill>
                <a:effectLst/>
                <a:uLnTx/>
                <a:uFillTx/>
                <a:latin typeface="Arial" pitchFamily="34" charset="0"/>
                <a:ea typeface="+mj-ea"/>
                <a:cs typeface="Arial" pitchFamily="34" charset="0"/>
              </a:rPr>
              <a:t>., </a:t>
            </a:r>
            <a:r>
              <a:rPr kumimoji="0" lang="en-US" sz="2000" i="0" u="none" strike="noStrike" kern="1200" cap="none" spc="0" normalizeH="0" noProof="0" dirty="0" err="1">
                <a:ln>
                  <a:noFill/>
                </a:ln>
                <a:solidFill>
                  <a:schemeClr val="tx1"/>
                </a:solidFill>
                <a:effectLst/>
                <a:uLnTx/>
                <a:uFillTx/>
                <a:latin typeface="Arial" pitchFamily="34" charset="0"/>
                <a:ea typeface="+mj-ea"/>
                <a:cs typeface="Arial" pitchFamily="34" charset="0"/>
              </a:rPr>
              <a:t>Ak</a:t>
            </a:r>
            <a:r>
              <a:rPr kumimoji="0" lang="en-US" sz="2000" i="0" u="none" strike="noStrike" kern="1200" cap="none" spc="0" normalizeH="0" noProof="0" dirty="0">
                <a:ln>
                  <a:noFill/>
                </a:ln>
                <a:solidFill>
                  <a:schemeClr val="tx1"/>
                </a:solidFill>
                <a:effectLst/>
                <a:uLnTx/>
                <a:uFillTx/>
                <a:latin typeface="Arial" pitchFamily="34" charset="0"/>
                <a:ea typeface="+mj-ea"/>
                <a:cs typeface="Arial" pitchFamily="34" charset="0"/>
              </a:rPr>
              <a:t>., C.A.</a:t>
            </a:r>
            <a:endParaRPr kumimoji="0" lang="id-ID" sz="200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FRAUD DALAM LAPORAN KEUANGAN</a:t>
            </a:r>
          </a:p>
        </p:txBody>
      </p:sp>
      <p:sp>
        <p:nvSpPr>
          <p:cNvPr id="3" name="Content Placeholder 2"/>
          <p:cNvSpPr>
            <a:spLocks noGrp="1"/>
          </p:cNvSpPr>
          <p:nvPr>
            <p:ph idx="1"/>
          </p:nvPr>
        </p:nvSpPr>
        <p:spPr>
          <a:xfrm>
            <a:off x="428596" y="2285992"/>
            <a:ext cx="8229600" cy="2500330"/>
          </a:xfrm>
        </p:spPr>
        <p:txBody>
          <a:bodyPr>
            <a:normAutofit/>
          </a:bodyPr>
          <a:lstStyle/>
          <a:p>
            <a:pPr lvl="1" algn="just">
              <a:lnSpc>
                <a:spcPct val="120000"/>
              </a:lnSpc>
              <a:spcBef>
                <a:spcPts val="0"/>
              </a:spcBef>
            </a:pPr>
            <a:r>
              <a:rPr lang="id-ID" sz="3000" dirty="0"/>
              <a:t>Melakukan evaluasi hasil audit.</a:t>
            </a:r>
          </a:p>
          <a:p>
            <a:pPr lvl="1" algn="just">
              <a:lnSpc>
                <a:spcPct val="120000"/>
              </a:lnSpc>
              <a:spcBef>
                <a:spcPts val="0"/>
              </a:spcBef>
            </a:pPr>
            <a:r>
              <a:rPr lang="id-ID" sz="3000" dirty="0"/>
              <a:t>Mengkomunikasikan fraud kepada manajemen, komite audit, dan pihak lain yang relevan.</a:t>
            </a:r>
          </a:p>
          <a:p>
            <a:pPr lvl="1" algn="just">
              <a:lnSpc>
                <a:spcPct val="120000"/>
              </a:lnSpc>
              <a:spcBef>
                <a:spcPts val="0"/>
              </a:spcBef>
            </a:pPr>
            <a:endParaRPr lang="id-ID" sz="3000" dirty="0"/>
          </a:p>
        </p:txBody>
      </p:sp>
      <p:sp>
        <p:nvSpPr>
          <p:cNvPr id="4" name="Slide Number Placeholder 3"/>
          <p:cNvSpPr>
            <a:spLocks noGrp="1"/>
          </p:cNvSpPr>
          <p:nvPr>
            <p:ph type="sldNum" sz="quarter" idx="12"/>
          </p:nvPr>
        </p:nvSpPr>
        <p:spPr/>
        <p:txBody>
          <a:bodyPr/>
          <a:lstStyle/>
          <a:p>
            <a:fld id="{AB222BE8-46C8-4C45-B2D7-048F1B0C40FE}" type="slidenum">
              <a:rPr lang="id-ID" smtClean="0"/>
              <a:pPr/>
              <a:t>10</a:t>
            </a:fld>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OCCUPATIONAL FRAUD</a:t>
            </a:r>
          </a:p>
        </p:txBody>
      </p:sp>
      <p:sp>
        <p:nvSpPr>
          <p:cNvPr id="3" name="Content Placeholder 2"/>
          <p:cNvSpPr>
            <a:spLocks noGrp="1"/>
          </p:cNvSpPr>
          <p:nvPr>
            <p:ph idx="1"/>
          </p:nvPr>
        </p:nvSpPr>
        <p:spPr>
          <a:xfrm>
            <a:off x="457200" y="1785926"/>
            <a:ext cx="8229600" cy="4286280"/>
          </a:xfrm>
        </p:spPr>
        <p:txBody>
          <a:bodyPr>
            <a:noAutofit/>
          </a:bodyPr>
          <a:lstStyle/>
          <a:p>
            <a:pPr algn="just"/>
            <a:r>
              <a:rPr lang="id-ID" sz="2800" dirty="0"/>
              <a:t>Occupational fraud adalah kecurangan melalui penyalahgunaan jabatan.</a:t>
            </a:r>
          </a:p>
          <a:p>
            <a:pPr algn="just"/>
            <a:r>
              <a:rPr lang="id-ID" sz="2800" i="1" dirty="0"/>
              <a:t>The Association of Certified Fraud Examiners (ACFE)</a:t>
            </a:r>
            <a:r>
              <a:rPr lang="id-ID" sz="2800" dirty="0"/>
              <a:t> mendefinisikan </a:t>
            </a:r>
            <a:r>
              <a:rPr lang="id-ID" sz="2800" i="1" dirty="0"/>
              <a:t>occupational fraud </a:t>
            </a:r>
            <a:r>
              <a:rPr lang="id-ID" sz="2800" dirty="0"/>
              <a:t>sebagai berikut:</a:t>
            </a:r>
          </a:p>
          <a:p>
            <a:pPr algn="just"/>
            <a:endParaRPr lang="id-ID" sz="2800" dirty="0"/>
          </a:p>
          <a:p>
            <a:pPr marL="900113" indent="-900113" algn="just">
              <a:buNone/>
            </a:pPr>
            <a:r>
              <a:rPr lang="id-ID" sz="2800" dirty="0"/>
              <a:t>		</a:t>
            </a:r>
            <a:r>
              <a:rPr lang="id-ID" sz="2800" i="1" dirty="0"/>
              <a:t>Occupational fraud adalah penggunaan jabatan untuk memperkaya diri sendiri melalui penyalahgunaan secara sengaja sumberdaya organisasi.</a:t>
            </a:r>
          </a:p>
          <a:p>
            <a:pPr marL="539750" indent="-539750" algn="just"/>
            <a:endParaRPr lang="id-ID" sz="2800" i="1" dirty="0"/>
          </a:p>
          <a:p>
            <a:pPr algn="just">
              <a:buNone/>
            </a:pPr>
            <a:endParaRPr lang="id-ID" sz="2800" dirty="0"/>
          </a:p>
          <a:p>
            <a:pPr algn="just">
              <a:buNone/>
            </a:pPr>
            <a:r>
              <a:rPr lang="id-ID" sz="28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OCCUPATIONAL FRAUD</a:t>
            </a:r>
          </a:p>
        </p:txBody>
      </p:sp>
      <p:sp>
        <p:nvSpPr>
          <p:cNvPr id="3" name="Content Placeholder 2"/>
          <p:cNvSpPr>
            <a:spLocks noGrp="1"/>
          </p:cNvSpPr>
          <p:nvPr>
            <p:ph idx="1"/>
          </p:nvPr>
        </p:nvSpPr>
        <p:spPr>
          <a:xfrm>
            <a:off x="457200" y="1785926"/>
            <a:ext cx="8229600" cy="4572032"/>
          </a:xfrm>
        </p:spPr>
        <p:txBody>
          <a:bodyPr>
            <a:noAutofit/>
          </a:bodyPr>
          <a:lstStyle/>
          <a:p>
            <a:pPr algn="just"/>
            <a:r>
              <a:rPr lang="id-ID" sz="2800" i="1" dirty="0"/>
              <a:t>Occupational fraud </a:t>
            </a:r>
            <a:r>
              <a:rPr lang="id-ID" sz="2800" dirty="0"/>
              <a:t>dapat diklasifikasi ke dalam tiga bentuk (menurut </a:t>
            </a:r>
            <a:r>
              <a:rPr lang="id-ID" sz="2800" i="1" dirty="0"/>
              <a:t>ACFE),</a:t>
            </a:r>
            <a:r>
              <a:rPr lang="id-ID" sz="2800" dirty="0"/>
              <a:t> yaitu:</a:t>
            </a:r>
          </a:p>
          <a:p>
            <a:pPr lvl="1" algn="just"/>
            <a:r>
              <a:rPr lang="id-ID" i="1" dirty="0"/>
              <a:t>Asset misappropriation (penyalahgunaan aset)</a:t>
            </a:r>
          </a:p>
          <a:p>
            <a:pPr lvl="1" algn="just"/>
            <a:r>
              <a:rPr lang="id-ID" i="1" dirty="0"/>
              <a:t>Corruption, </a:t>
            </a:r>
            <a:r>
              <a:rPr lang="id-ID" dirty="0"/>
              <a:t>yaitu mempengaruhi transaksi bisnis untuk memperkaya diri sendir atau orang lain.</a:t>
            </a:r>
          </a:p>
          <a:p>
            <a:pPr lvl="1" algn="just"/>
            <a:r>
              <a:rPr lang="id-ID" i="1" dirty="0"/>
              <a:t>Fraudulent statements, </a:t>
            </a:r>
            <a:r>
              <a:rPr lang="id-ID" dirty="0"/>
              <a:t>yaitu penerbitan laporan yang menyesatkan, misalnya pelaporan lebih pendapatan/aset atau pelaporan kurang utang/beban.</a:t>
            </a:r>
          </a:p>
          <a:p>
            <a:pPr algn="just"/>
            <a:endParaRPr lang="id-ID" sz="2800" i="1" dirty="0"/>
          </a:p>
          <a:p>
            <a:pPr marL="539750" indent="-539750" algn="just"/>
            <a:endParaRPr lang="id-ID" sz="2800" i="1" dirty="0"/>
          </a:p>
          <a:p>
            <a:pPr algn="just">
              <a:buNone/>
            </a:pPr>
            <a:endParaRPr lang="id-ID" sz="2800" dirty="0"/>
          </a:p>
          <a:p>
            <a:pPr algn="just">
              <a:buNone/>
            </a:pPr>
            <a:r>
              <a:rPr lang="id-ID" sz="28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PERAN INTERNAL AUDITOR</a:t>
            </a:r>
          </a:p>
        </p:txBody>
      </p:sp>
      <p:sp>
        <p:nvSpPr>
          <p:cNvPr id="3" name="Content Placeholder 2"/>
          <p:cNvSpPr>
            <a:spLocks noGrp="1"/>
          </p:cNvSpPr>
          <p:nvPr>
            <p:ph idx="1"/>
          </p:nvPr>
        </p:nvSpPr>
        <p:spPr>
          <a:xfrm>
            <a:off x="457200" y="1831995"/>
            <a:ext cx="8229600" cy="4525963"/>
          </a:xfrm>
        </p:spPr>
        <p:txBody>
          <a:bodyPr>
            <a:noAutofit/>
          </a:bodyPr>
          <a:lstStyle/>
          <a:p>
            <a:pPr algn="just"/>
            <a:r>
              <a:rPr lang="id-ID" sz="3000" dirty="0"/>
              <a:t>Internal auditor adalah bagian integral dari </a:t>
            </a:r>
            <a:r>
              <a:rPr lang="id-ID" sz="3000" i="1" dirty="0"/>
              <a:t>governance </a:t>
            </a:r>
            <a:r>
              <a:rPr lang="id-ID" sz="3000" dirty="0"/>
              <a:t>dan oleh karenanya harus mendukung aktivitas ERM.</a:t>
            </a:r>
          </a:p>
          <a:p>
            <a:pPr algn="just"/>
            <a:r>
              <a:rPr lang="id-ID" sz="3000" dirty="0"/>
              <a:t>Aktivitas internal auditor adalah melakukan asesmen terhadap governance serta membuat rekomendasi secara tepat untuk meningkatkan proses governance, yang mencakup:</a:t>
            </a:r>
          </a:p>
          <a:p>
            <a:pPr lvl="1" algn="just"/>
            <a:r>
              <a:rPr lang="id-ID" sz="3000" dirty="0"/>
              <a:t>Mendorong penerapan prinsip-prinsip etika dan tata nilai dalam organisasi.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PERAN INTERNAL AUDITOR</a:t>
            </a:r>
          </a:p>
        </p:txBody>
      </p:sp>
      <p:sp>
        <p:nvSpPr>
          <p:cNvPr id="3" name="Content Placeholder 2"/>
          <p:cNvSpPr>
            <a:spLocks noGrp="1"/>
          </p:cNvSpPr>
          <p:nvPr>
            <p:ph idx="1"/>
          </p:nvPr>
        </p:nvSpPr>
        <p:spPr>
          <a:xfrm>
            <a:off x="457200" y="1903433"/>
            <a:ext cx="8229600" cy="4525963"/>
          </a:xfrm>
        </p:spPr>
        <p:txBody>
          <a:bodyPr>
            <a:normAutofit fontScale="92500"/>
          </a:bodyPr>
          <a:lstStyle/>
          <a:p>
            <a:pPr lvl="1" algn="just"/>
            <a:r>
              <a:rPr lang="id-ID" sz="3200" dirty="0"/>
              <a:t>Memastikan efektifitas dan akuntabilitas kinerja manajemen.</a:t>
            </a:r>
          </a:p>
          <a:p>
            <a:pPr lvl="1" algn="just"/>
            <a:r>
              <a:rPr lang="id-ID" sz="3200" dirty="0"/>
              <a:t>Mengkomunikasikan secara efektif risiko dalam bidang-bidang kritikal organisasi, serta SPI yang diperlukan untuk mengatasinya.</a:t>
            </a:r>
          </a:p>
          <a:p>
            <a:pPr lvl="1" algn="just"/>
            <a:r>
              <a:rPr lang="id-ID" sz="3200" dirty="0"/>
              <a:t>Meningkatkan kualitas komunikasi dalam organisasi, baik komunikasi  internal organisasi maupun komunikasi eksternal organisasi.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SKEPTISME PROFESIONAL</a:t>
            </a:r>
          </a:p>
        </p:txBody>
      </p:sp>
      <p:sp>
        <p:nvSpPr>
          <p:cNvPr id="3" name="Content Placeholder 2"/>
          <p:cNvSpPr>
            <a:spLocks noGrp="1"/>
          </p:cNvSpPr>
          <p:nvPr>
            <p:ph idx="1"/>
          </p:nvPr>
        </p:nvSpPr>
        <p:spPr>
          <a:xfrm>
            <a:off x="457200" y="1714488"/>
            <a:ext cx="8229600" cy="5214974"/>
          </a:xfrm>
        </p:spPr>
        <p:txBody>
          <a:bodyPr>
            <a:noAutofit/>
          </a:bodyPr>
          <a:lstStyle/>
          <a:p>
            <a:pPr algn="just"/>
            <a:r>
              <a:rPr lang="id-ID" sz="2600" dirty="0"/>
              <a:t>Skeptisme profesional adalah kemampuan untuk melakukan evaluasi secara kritis atas bukti dan informasi yang diperoleh. Kemampuan semacam ini sangat penting untuk keperluan asesmen risiko fraud.</a:t>
            </a:r>
          </a:p>
          <a:p>
            <a:pPr algn="just"/>
            <a:r>
              <a:rPr lang="id-ID" sz="2600" dirty="0"/>
              <a:t>Dengan kemajuan TI, modus fraud bergeser dari pola konvensional ke dalam fraud melalui teknologi informasi. Auditor perlu memiliki keterampilan praktis di bidang TI, sebagai alat bantu untuk meningkatkan efektifitas dan efisiensinya dalam mendeteksi fraud, misalnya melalui CAATs (Computer Assisted Audit Techniques) – teknik audit berbantuan komputer.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ASESMEN RISIKO KECURANGAN</a:t>
            </a:r>
          </a:p>
        </p:txBody>
      </p:sp>
      <p:sp>
        <p:nvSpPr>
          <p:cNvPr id="3" name="Content Placeholder 2"/>
          <p:cNvSpPr>
            <a:spLocks noGrp="1"/>
          </p:cNvSpPr>
          <p:nvPr>
            <p:ph idx="1"/>
          </p:nvPr>
        </p:nvSpPr>
        <p:spPr>
          <a:xfrm>
            <a:off x="742952" y="1760557"/>
            <a:ext cx="8186766" cy="4525963"/>
          </a:xfrm>
        </p:spPr>
        <p:txBody>
          <a:bodyPr>
            <a:noAutofit/>
          </a:bodyPr>
          <a:lstStyle/>
          <a:p>
            <a:pPr marL="0" indent="0" algn="just">
              <a:buNone/>
            </a:pPr>
            <a:r>
              <a:rPr lang="id-ID" sz="2600" dirty="0"/>
              <a:t>Auditor perlu melaksanakan beberapa prinsip sebagai berikut, agar asesmen risiko menjadi lebih efektif:</a:t>
            </a:r>
          </a:p>
          <a:p>
            <a:pPr algn="just">
              <a:buSzPct val="100000"/>
              <a:buFont typeface="+mj-lt"/>
              <a:buAutoNum type="arabicPeriod"/>
            </a:pPr>
            <a:r>
              <a:rPr lang="id-ID" sz="2600" dirty="0"/>
              <a:t>Melalukan asesmen secara sistematis dan berkelanjutan.</a:t>
            </a:r>
          </a:p>
          <a:p>
            <a:pPr algn="just">
              <a:buSzPct val="100000"/>
              <a:buFont typeface="+mj-lt"/>
              <a:buAutoNum type="arabicPeriod"/>
            </a:pPr>
            <a:r>
              <a:rPr lang="id-ID" sz="2600" dirty="0"/>
              <a:t>Memprediksi potensi skema dan skenario kecurangan, termasuk faktor-faktor internal dan eksternal yang mendorong terjadinya fraud.</a:t>
            </a:r>
          </a:p>
          <a:p>
            <a:pPr algn="just">
              <a:buSzPct val="100000"/>
              <a:buFont typeface="+mj-lt"/>
              <a:buAutoNum type="arabicPeriod"/>
            </a:pPr>
            <a:r>
              <a:rPr lang="id-ID" sz="2600" dirty="0"/>
              <a:t>Melakukan asesmen risiko pada tingkat perusahaan (companywide), tingkat unit usaha yang signifikan, serta pada tingkat akun yang signifikan.</a:t>
            </a:r>
          </a:p>
          <a:p>
            <a:pPr algn="just">
              <a:buSzPct val="100000"/>
              <a:buFont typeface="+mj-lt"/>
              <a:buAutoNum type="arabicPeriod"/>
            </a:pPr>
            <a:r>
              <a:rPr lang="id-ID" sz="2600" dirty="0"/>
              <a:t>Melakukan evaluasi atas kemungkinan, signifikansi, serta sebaran kecurangan. </a:t>
            </a:r>
          </a:p>
          <a:p>
            <a:pPr algn="just">
              <a:buSzPct val="100000"/>
              <a:buNone/>
            </a:pPr>
            <a:endParaRPr lang="id-ID"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ASESMEN RISIKO KECURANGAN</a:t>
            </a:r>
          </a:p>
        </p:txBody>
      </p:sp>
      <p:sp>
        <p:nvSpPr>
          <p:cNvPr id="3" name="Content Placeholder 2"/>
          <p:cNvSpPr>
            <a:spLocks noGrp="1"/>
          </p:cNvSpPr>
          <p:nvPr>
            <p:ph idx="1"/>
          </p:nvPr>
        </p:nvSpPr>
        <p:spPr>
          <a:xfrm>
            <a:off x="700118" y="1831995"/>
            <a:ext cx="8229600" cy="4525963"/>
          </a:xfrm>
        </p:spPr>
        <p:txBody>
          <a:bodyPr>
            <a:normAutofit fontScale="85000" lnSpcReduction="20000"/>
          </a:bodyPr>
          <a:lstStyle/>
          <a:p>
            <a:pPr algn="just">
              <a:buSzPct val="100000"/>
              <a:buFont typeface="+mj-lt"/>
              <a:buAutoNum type="arabicPeriod" startAt="5"/>
            </a:pPr>
            <a:r>
              <a:rPr lang="id-ID" dirty="0"/>
              <a:t>Melakukan asesmen atas potensi terjadinya risiko, dengan cara mengevaluasi aktifitas dan efektifitas sistem pengendalian interen yang ada.</a:t>
            </a:r>
          </a:p>
          <a:p>
            <a:pPr algn="just">
              <a:buSzPct val="100000"/>
              <a:buFont typeface="+mj-lt"/>
              <a:buAutoNum type="arabicPeriod" startAt="5"/>
            </a:pPr>
            <a:r>
              <a:rPr lang="id-ID" dirty="0"/>
              <a:t>Melakukan asesmen terhadap tingkat keterlibatan personalia yang relevan dengan masing-masing jenis risiko.</a:t>
            </a:r>
          </a:p>
          <a:p>
            <a:pPr algn="just">
              <a:buSzPct val="100000"/>
              <a:buFont typeface="+mj-lt"/>
              <a:buAutoNum type="arabicPeriod" startAt="5"/>
            </a:pPr>
            <a:r>
              <a:rPr lang="id-ID" dirty="0"/>
              <a:t>Melakukan asesmen terhadap potensi terjadinya pelanggaran oleh manajemen </a:t>
            </a:r>
            <a:r>
              <a:rPr lang="id-ID" i="1" dirty="0"/>
              <a:t>(management override).</a:t>
            </a:r>
          </a:p>
          <a:p>
            <a:pPr algn="just">
              <a:buSzPct val="100000"/>
              <a:buFont typeface="+mj-lt"/>
              <a:buAutoNum type="arabicPeriod" startAt="5"/>
            </a:pPr>
            <a:r>
              <a:rPr lang="id-ID" dirty="0"/>
              <a:t>Melakukan asesmen terhadap pemutakhiran sistem pengendalian fraud pada saat terjadi peristiwa khusus, misalnya merger, akuisisi, atau penggunaan sistem baru.</a:t>
            </a:r>
          </a:p>
          <a:p>
            <a:pPr algn="just">
              <a:buSzPct val="100000"/>
              <a:buFont typeface="+mj-lt"/>
              <a:buAutoNum type="arabicPeriod" startAt="5"/>
            </a:pPr>
            <a:endParaRPr lang="id-ID" dirty="0"/>
          </a:p>
          <a:p>
            <a:pPr algn="just">
              <a:buSzPct val="100000"/>
              <a:buFont typeface="+mj-lt"/>
              <a:buAutoNum type="arabicPeriod" startAt="5"/>
            </a:pPr>
            <a:endParaRPr lang="id-ID" dirty="0"/>
          </a:p>
          <a:p>
            <a:pPr algn="just">
              <a:buSzPct val="100000"/>
              <a:buNone/>
            </a:pP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a:t>ILUSTRASI FRAUD, DETEKSI, DAN PENCEGAHAN</a:t>
            </a:r>
          </a:p>
        </p:txBody>
      </p:sp>
      <p:sp>
        <p:nvSpPr>
          <p:cNvPr id="3" name="Content Placeholder 2"/>
          <p:cNvSpPr>
            <a:spLocks noGrp="1"/>
          </p:cNvSpPr>
          <p:nvPr>
            <p:ph idx="1"/>
          </p:nvPr>
        </p:nvSpPr>
        <p:spPr>
          <a:xfrm>
            <a:off x="700118" y="1903433"/>
            <a:ext cx="8229600" cy="4525963"/>
          </a:xfrm>
        </p:spPr>
        <p:txBody>
          <a:bodyPr>
            <a:normAutofit/>
          </a:bodyPr>
          <a:lstStyle/>
          <a:p>
            <a:pPr algn="just">
              <a:buNone/>
            </a:pPr>
            <a:r>
              <a:rPr lang="id-ID" sz="3000" dirty="0"/>
              <a:t>Bentuk kecurangan laporan keuangan:</a:t>
            </a:r>
          </a:p>
          <a:p>
            <a:pPr marL="900113" indent="-900113" algn="just">
              <a:buSzPct val="100000"/>
              <a:buFont typeface="+mj-lt"/>
              <a:buAutoNum type="arabicPeriod"/>
            </a:pPr>
            <a:r>
              <a:rPr lang="id-ID" sz="3000" dirty="0"/>
              <a:t>Pendapatan fiktif.</a:t>
            </a:r>
          </a:p>
          <a:p>
            <a:pPr marL="900113" indent="-900113" algn="just">
              <a:buSzPct val="100000"/>
              <a:buFont typeface="+mj-lt"/>
              <a:buAutoNum type="arabicPeriod"/>
            </a:pPr>
            <a:r>
              <a:rPr lang="id-ID" sz="3000" dirty="0"/>
              <a:t>Penyembunyian utang dan beban.</a:t>
            </a:r>
          </a:p>
          <a:p>
            <a:pPr marL="900113" indent="-900113" algn="just">
              <a:buSzPct val="100000"/>
              <a:buFont typeface="+mj-lt"/>
              <a:buAutoNum type="arabicPeriod"/>
            </a:pPr>
            <a:r>
              <a:rPr lang="id-ID" sz="3000" dirty="0"/>
              <a:t>Penilaian aset secara tidak tepat.</a:t>
            </a:r>
          </a:p>
          <a:p>
            <a:pPr marL="900113" indent="-900113" algn="just">
              <a:buSzPct val="100000"/>
              <a:buFont typeface="+mj-lt"/>
              <a:buAutoNum type="arabicPeriod"/>
            </a:pPr>
            <a:r>
              <a:rPr lang="id-ID" sz="3000" dirty="0"/>
              <a:t>Pengungkapan atas laporan keuangan secara tidak tepat.</a:t>
            </a:r>
          </a:p>
          <a:p>
            <a:pPr marL="900113" indent="-900113" algn="just">
              <a:buSzPct val="100000"/>
              <a:buFont typeface="+mj-lt"/>
              <a:buAutoNum type="arabicPeriod"/>
            </a:pPr>
            <a:r>
              <a:rPr lang="id-ID" sz="3000" dirty="0"/>
              <a:t>Pisah batas transaksi (cutoff) secara tidak tepat.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a:t>ILUSTRASI FRAUD, DETEKSI, DAN PENCEGAHAN</a:t>
            </a:r>
          </a:p>
        </p:txBody>
      </p:sp>
      <p:sp>
        <p:nvSpPr>
          <p:cNvPr id="3" name="Content Placeholder 2"/>
          <p:cNvSpPr>
            <a:spLocks noGrp="1"/>
          </p:cNvSpPr>
          <p:nvPr>
            <p:ph idx="1"/>
          </p:nvPr>
        </p:nvSpPr>
        <p:spPr>
          <a:xfrm>
            <a:off x="700118" y="1689119"/>
            <a:ext cx="8229600" cy="4525963"/>
          </a:xfrm>
        </p:spPr>
        <p:txBody>
          <a:bodyPr>
            <a:noAutofit/>
          </a:bodyPr>
          <a:lstStyle/>
          <a:p>
            <a:pPr marL="0" indent="0" algn="just">
              <a:buNone/>
            </a:pPr>
            <a:r>
              <a:rPr lang="id-ID" sz="2900" dirty="0"/>
              <a:t>Metode untuk mendeteksi ketidaktepatan, kecurangan, dan penyimpangan akuntansi antara lain:</a:t>
            </a:r>
          </a:p>
          <a:p>
            <a:pPr algn="just">
              <a:buSzPct val="100000"/>
              <a:buFont typeface="+mj-lt"/>
              <a:buAutoNum type="arabicPeriod"/>
            </a:pPr>
            <a:r>
              <a:rPr lang="id-ID" sz="2900" dirty="0"/>
              <a:t>Analisis vertikal dan horizontal atas laporan keuangan (membandingkan angka-angka laporan keuangan antar periode atau antar komponen pada periode yang sama).</a:t>
            </a:r>
          </a:p>
          <a:p>
            <a:pPr algn="just">
              <a:buSzPct val="100000"/>
              <a:buFont typeface="+mj-lt"/>
              <a:buAutoNum type="arabicPeriod"/>
            </a:pPr>
            <a:r>
              <a:rPr lang="id-ID" sz="2900" dirty="0"/>
              <a:t>Analisis rasio, termasuk pengujian cut-off transaksi, serta prosedur analitis yang lain.</a:t>
            </a:r>
          </a:p>
          <a:p>
            <a:pPr algn="just">
              <a:buSzPct val="100000"/>
              <a:buFont typeface="+mj-lt"/>
              <a:buAutoNum type="arabicPeriod"/>
            </a:pPr>
            <a:r>
              <a:rPr lang="id-ID" sz="2900" dirty="0"/>
              <a:t>Review atas kepatuhan terhadap ketentuan pinjaman dan kesepakatan dengan kreditur.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FRAUD (KECURANGAN)</a:t>
            </a:r>
          </a:p>
        </p:txBody>
      </p:sp>
      <p:sp>
        <p:nvSpPr>
          <p:cNvPr id="3" name="Content Placeholder 2"/>
          <p:cNvSpPr>
            <a:spLocks noGrp="1"/>
          </p:cNvSpPr>
          <p:nvPr>
            <p:ph idx="1"/>
          </p:nvPr>
        </p:nvSpPr>
        <p:spPr>
          <a:xfrm>
            <a:off x="457200" y="1643050"/>
            <a:ext cx="8229600" cy="5000660"/>
          </a:xfrm>
        </p:spPr>
        <p:txBody>
          <a:bodyPr>
            <a:noAutofit/>
          </a:bodyPr>
          <a:lstStyle/>
          <a:p>
            <a:pPr algn="just"/>
            <a:r>
              <a:rPr lang="id-ID" sz="2700" dirty="0"/>
              <a:t>Permasalahan yang mengganggu pencapaian tujuan organisasi, dan oleh karenanya menjadi wilayah kerja internal auditor antara lain adalah:</a:t>
            </a:r>
          </a:p>
          <a:p>
            <a:pPr lvl="1" algn="just"/>
            <a:r>
              <a:rPr lang="id-ID" sz="2700" dirty="0"/>
              <a:t>Proses bisnis yang tidak efisien.</a:t>
            </a:r>
          </a:p>
          <a:p>
            <a:pPr lvl="1" algn="just"/>
            <a:r>
              <a:rPr lang="id-ID" sz="2700" dirty="0"/>
              <a:t>Pelanggaran terhadap prosedur.</a:t>
            </a:r>
          </a:p>
          <a:p>
            <a:pPr lvl="1" algn="just"/>
            <a:r>
              <a:rPr lang="id-ID" sz="2700" dirty="0"/>
              <a:t>Ketidakpatuhan terhadap kebijakan manajemen.</a:t>
            </a:r>
          </a:p>
          <a:p>
            <a:pPr lvl="1" algn="just"/>
            <a:r>
              <a:rPr lang="id-ID" sz="2700" dirty="0"/>
              <a:t>Ketidakpatuhan pada undang-undang dan peraturan.</a:t>
            </a:r>
          </a:p>
          <a:p>
            <a:pPr lvl="1" algn="just"/>
            <a:r>
              <a:rPr lang="id-ID" sz="2700" dirty="0"/>
              <a:t>Keterbatasan kompetensi.</a:t>
            </a:r>
          </a:p>
          <a:p>
            <a:pPr lvl="1" algn="just"/>
            <a:r>
              <a:rPr lang="id-ID" sz="2700" dirty="0"/>
              <a:t>Kecurangan (fraud)</a:t>
            </a:r>
          </a:p>
          <a:p>
            <a:pPr algn="just"/>
            <a:endParaRPr lang="id-ID" sz="27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a:t>ILUSTRASI FRAUD, DETEKSI, DAN PENCEGAHAN</a:t>
            </a:r>
          </a:p>
        </p:txBody>
      </p:sp>
      <p:sp>
        <p:nvSpPr>
          <p:cNvPr id="3" name="Content Placeholder 2"/>
          <p:cNvSpPr>
            <a:spLocks noGrp="1"/>
          </p:cNvSpPr>
          <p:nvPr>
            <p:ph idx="1"/>
          </p:nvPr>
        </p:nvSpPr>
        <p:spPr>
          <a:xfrm>
            <a:off x="700118" y="1357298"/>
            <a:ext cx="8229600" cy="4525963"/>
          </a:xfrm>
        </p:spPr>
        <p:txBody>
          <a:bodyPr>
            <a:noAutofit/>
          </a:bodyPr>
          <a:lstStyle/>
          <a:p>
            <a:pPr>
              <a:buSzPct val="100000"/>
              <a:buFont typeface="+mj-lt"/>
              <a:buAutoNum type="arabicPeriod" startAt="4"/>
            </a:pPr>
            <a:r>
              <a:rPr lang="id-ID" sz="2900" dirty="0"/>
              <a:t>Review atas kepatuhan terhadap ketentuan perpajakan.</a:t>
            </a:r>
          </a:p>
          <a:p>
            <a:pPr>
              <a:buSzPct val="100000"/>
              <a:buFont typeface="+mj-lt"/>
              <a:buAutoNum type="arabicPeriod" startAt="4"/>
            </a:pPr>
            <a:r>
              <a:rPr lang="id-ID" sz="2900" dirty="0"/>
              <a:t>Wawancara tertulis dengan manajemen tentang variasi tertentu dalam praktik bisnis serta hal-hal lain yang perlu mendapatkan penjelasan tertentu.</a:t>
            </a:r>
          </a:p>
          <a:p>
            <a:pPr>
              <a:buSzPct val="100000"/>
              <a:buFont typeface="+mj-lt"/>
              <a:buAutoNum type="arabicPeriod" startAt="4"/>
            </a:pPr>
            <a:r>
              <a:rPr lang="id-ID" sz="2900" dirty="0"/>
              <a:t>Analisis arus kas, termasuk konfirmasi bank, pelanggan (debitur), serta pemasok (kreditur), secara selektif.</a:t>
            </a:r>
          </a:p>
          <a:p>
            <a:pPr>
              <a:buSzPct val="100000"/>
              <a:buFont typeface="+mj-lt"/>
              <a:buAutoNum type="arabicPeriod" startAt="4"/>
            </a:pPr>
            <a:r>
              <a:rPr lang="id-ID" sz="2900" dirty="0"/>
              <a:t>Dalam industri yang diatur secara khusus, lakukan review atas perubahan regulasi atas industri, atau atas perusahaan.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a:t>ILUSTRASI FRAUD, DETEKSI, DAN PENCEGAHAN</a:t>
            </a:r>
          </a:p>
        </p:txBody>
      </p:sp>
      <p:sp>
        <p:nvSpPr>
          <p:cNvPr id="3" name="Content Placeholder 2"/>
          <p:cNvSpPr>
            <a:spLocks noGrp="1"/>
          </p:cNvSpPr>
          <p:nvPr>
            <p:ph idx="1"/>
          </p:nvPr>
        </p:nvSpPr>
        <p:spPr>
          <a:xfrm>
            <a:off x="842994" y="1403367"/>
            <a:ext cx="8086724" cy="4525963"/>
          </a:xfrm>
        </p:spPr>
        <p:txBody>
          <a:bodyPr>
            <a:noAutofit/>
          </a:bodyPr>
          <a:lstStyle/>
          <a:p>
            <a:pPr algn="just">
              <a:buSzPct val="100000"/>
              <a:buNone/>
            </a:pPr>
            <a:r>
              <a:rPr lang="id-ID" sz="2700" dirty="0"/>
              <a:t>Beberapa metode pencegahan:</a:t>
            </a:r>
          </a:p>
          <a:p>
            <a:pPr algn="just">
              <a:buSzPct val="100000"/>
              <a:buFont typeface="+mj-lt"/>
              <a:buAutoNum type="arabicPeriod"/>
            </a:pPr>
            <a:r>
              <a:rPr lang="id-ID" sz="2700" dirty="0"/>
              <a:t>Pemberlakuan praktik audit internal yang independen, objektif, dan kuat.</a:t>
            </a:r>
          </a:p>
          <a:p>
            <a:pPr algn="just">
              <a:buSzPct val="100000"/>
              <a:buFont typeface="+mj-lt"/>
              <a:buAutoNum type="arabicPeriod"/>
            </a:pPr>
            <a:r>
              <a:rPr lang="id-ID" sz="2700" dirty="0"/>
              <a:t>Pemberlakuan standard etika dan integritas pegawai.</a:t>
            </a:r>
          </a:p>
          <a:p>
            <a:pPr algn="just">
              <a:buSzPct val="100000"/>
              <a:buFont typeface="+mj-lt"/>
              <a:buAutoNum type="arabicPeriod"/>
            </a:pPr>
            <a:r>
              <a:rPr lang="id-ID" sz="2700" dirty="0"/>
              <a:t>Pemantauan secara aktif terhadap manajemen oleh pihak-pihak yang bertanggungjawab dalam masalah governance (komisaris).</a:t>
            </a:r>
          </a:p>
          <a:p>
            <a:pPr algn="just">
              <a:buSzPct val="100000"/>
              <a:buFont typeface="+mj-lt"/>
              <a:buAutoNum type="arabicPeriod"/>
            </a:pPr>
            <a:r>
              <a:rPr lang="id-ID" sz="2700" dirty="0"/>
              <a:t>Penurunan peluang dan tekanan yang bisa menimbulkan kecurangan melalui laporan keuangan.</a:t>
            </a:r>
          </a:p>
          <a:p>
            <a:pPr algn="just">
              <a:buSzPct val="100000"/>
              <a:buFont typeface="+mj-lt"/>
              <a:buAutoNum type="arabicPeriod"/>
            </a:pPr>
            <a:r>
              <a:rPr lang="id-ID" sz="2700" dirty="0"/>
              <a:t>Pembatasan rasionalisasi fraud melalui training secara rutin tentang permasalahan fraud.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INVESTIGASI FRAUD</a:t>
            </a:r>
          </a:p>
        </p:txBody>
      </p:sp>
      <p:sp>
        <p:nvSpPr>
          <p:cNvPr id="3" name="Content Placeholder 2"/>
          <p:cNvSpPr>
            <a:spLocks noGrp="1"/>
          </p:cNvSpPr>
          <p:nvPr>
            <p:ph idx="1"/>
          </p:nvPr>
        </p:nvSpPr>
        <p:spPr>
          <a:xfrm>
            <a:off x="771556" y="1428736"/>
            <a:ext cx="8086724" cy="4525963"/>
          </a:xfrm>
        </p:spPr>
        <p:txBody>
          <a:bodyPr>
            <a:noAutofit/>
          </a:bodyPr>
          <a:lstStyle/>
          <a:p>
            <a:pPr marL="0" indent="0" algn="just">
              <a:buNone/>
            </a:pPr>
            <a:r>
              <a:rPr lang="id-ID" sz="2700" dirty="0"/>
              <a:t>Dalam membuat perencanaan investigasi fraud, harus dipertimbangkan metode untuk:</a:t>
            </a:r>
          </a:p>
          <a:p>
            <a:pPr algn="just">
              <a:buSzPct val="100000"/>
              <a:buFont typeface="+mj-lt"/>
              <a:buAutoNum type="arabicPeriod"/>
            </a:pPr>
            <a:r>
              <a:rPr lang="id-ID" sz="2700" dirty="0"/>
              <a:t>Pengumpulan data, seperti surveilance (pemantauan secara cermat), interview, atau pernyataan tertulis.</a:t>
            </a:r>
          </a:p>
          <a:p>
            <a:pPr algn="just">
              <a:buSzPct val="100000"/>
              <a:buFont typeface="+mj-lt"/>
              <a:buAutoNum type="arabicPeriod"/>
            </a:pPr>
            <a:r>
              <a:rPr lang="id-ID" sz="2700" dirty="0"/>
              <a:t>Pendokumentasian bukti, pertimbangkan aturan legal tentang dokumentasi bukti serta penggunaan bukti untuk keperluan bisnis.</a:t>
            </a:r>
          </a:p>
          <a:p>
            <a:pPr algn="just">
              <a:buSzPct val="100000"/>
              <a:buFont typeface="+mj-lt"/>
              <a:buAutoNum type="arabicPeriod"/>
            </a:pPr>
            <a:r>
              <a:rPr lang="id-ID" sz="2700" dirty="0"/>
              <a:t>Menentukan luas kecurangan.</a:t>
            </a:r>
          </a:p>
          <a:p>
            <a:pPr algn="just">
              <a:buSzPct val="100000"/>
              <a:buFont typeface="+mj-lt"/>
              <a:buAutoNum type="arabicPeriod"/>
            </a:pPr>
            <a:r>
              <a:rPr lang="id-ID" sz="2700" dirty="0"/>
              <a:t>Menentukan pola dan teknik kecurangan.</a:t>
            </a:r>
          </a:p>
          <a:p>
            <a:pPr algn="just">
              <a:buSzPct val="100000"/>
              <a:buFont typeface="+mj-lt"/>
              <a:buAutoNum type="arabicPeriod"/>
            </a:pPr>
            <a:r>
              <a:rPr lang="id-ID" sz="2700" dirty="0"/>
              <a:t>Evaluasi penyebab kecurangan.</a:t>
            </a:r>
          </a:p>
          <a:p>
            <a:pPr algn="just">
              <a:buSzPct val="100000"/>
              <a:buFont typeface="+mj-lt"/>
              <a:buAutoNum type="arabicPeriod"/>
            </a:pPr>
            <a:r>
              <a:rPr lang="id-ID" sz="2700" dirty="0"/>
              <a:t>Identifikasi pelaku kecurangan.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PELAPORAN HASIL AUDIT FRAUD</a:t>
            </a:r>
          </a:p>
        </p:txBody>
      </p:sp>
      <p:sp>
        <p:nvSpPr>
          <p:cNvPr id="3" name="Content Placeholder 2"/>
          <p:cNvSpPr>
            <a:spLocks noGrp="1"/>
          </p:cNvSpPr>
          <p:nvPr>
            <p:ph idx="1"/>
          </p:nvPr>
        </p:nvSpPr>
        <p:spPr>
          <a:xfrm>
            <a:off x="700118" y="1760557"/>
            <a:ext cx="8229600" cy="4525963"/>
          </a:xfrm>
        </p:spPr>
        <p:txBody>
          <a:bodyPr>
            <a:noAutofit/>
          </a:bodyPr>
          <a:lstStyle/>
          <a:p>
            <a:pPr algn="just">
              <a:buSzPct val="100000"/>
              <a:buFont typeface="+mj-lt"/>
              <a:buAutoNum type="arabicPeriod"/>
            </a:pPr>
            <a:r>
              <a:rPr lang="id-ID" sz="2900" dirty="0"/>
              <a:t>Melakukan identifikasi tentang jenis fraud, penyebab fraud, dan pengaruh fraud terhadap pencapaian tujuan organisasi.</a:t>
            </a:r>
          </a:p>
          <a:p>
            <a:pPr algn="just">
              <a:buSzPct val="100000"/>
              <a:buFont typeface="+mj-lt"/>
              <a:buAutoNum type="arabicPeriod"/>
            </a:pPr>
            <a:r>
              <a:rPr lang="id-ID" sz="2900" dirty="0"/>
              <a:t>Menuliskan hasil temuan fraud secara lengkap sistematis, dan jelas.</a:t>
            </a:r>
          </a:p>
          <a:p>
            <a:pPr algn="just">
              <a:buSzPct val="100000"/>
              <a:buFont typeface="+mj-lt"/>
              <a:buAutoNum type="arabicPeriod"/>
            </a:pPr>
            <a:r>
              <a:rPr lang="id-ID" sz="2900" dirty="0"/>
              <a:t>Mendukung bukti fraud dengan kebijakan, standard, hukum, dan peraturan yang dilanggar.</a:t>
            </a:r>
          </a:p>
          <a:p>
            <a:pPr algn="just">
              <a:buSzPct val="100000"/>
              <a:buFont typeface="+mj-lt"/>
              <a:buAutoNum type="arabicPeriod"/>
            </a:pPr>
            <a:r>
              <a:rPr lang="id-ID" sz="2900" dirty="0"/>
              <a:t>Menutup laporan dengan kesimpulan dan rekomendasi.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PELAPORAN HASIL AUDIT FRAUD</a:t>
            </a:r>
          </a:p>
        </p:txBody>
      </p:sp>
      <p:sp>
        <p:nvSpPr>
          <p:cNvPr id="3" name="Content Placeholder 2"/>
          <p:cNvSpPr>
            <a:spLocks noGrp="1"/>
          </p:cNvSpPr>
          <p:nvPr>
            <p:ph idx="1"/>
          </p:nvPr>
        </p:nvSpPr>
        <p:spPr>
          <a:xfrm>
            <a:off x="700118" y="1357298"/>
            <a:ext cx="8229600" cy="5500726"/>
          </a:xfrm>
        </p:spPr>
        <p:txBody>
          <a:bodyPr>
            <a:normAutofit/>
          </a:bodyPr>
          <a:lstStyle/>
          <a:p>
            <a:pPr algn="just">
              <a:buSzPct val="100000"/>
              <a:buFont typeface="+mj-lt"/>
              <a:buAutoNum type="arabicPeriod" startAt="6"/>
            </a:pPr>
            <a:r>
              <a:rPr lang="id-ID" sz="2700" dirty="0"/>
              <a:t>Laporan hasil audit dibuat untuk mampu memberikan nilai dan manfaat yang besar bagi pengguna laporan.</a:t>
            </a:r>
          </a:p>
          <a:p>
            <a:pPr algn="just">
              <a:buSzPct val="100000"/>
              <a:buFont typeface="+mj-lt"/>
              <a:buAutoNum type="arabicPeriod" startAt="6"/>
            </a:pPr>
            <a:r>
              <a:rPr lang="id-ID" sz="2700" dirty="0"/>
              <a:t>Laporan hanya berisi fakta, bebas dari opini pribadi, serta informasi lain yang bersifat spekulatif, meskipun di dalamnya memuat hasil analisis atas fakta yang ditemukan dalam proses audit fraud.</a:t>
            </a:r>
          </a:p>
          <a:p>
            <a:pPr algn="just">
              <a:buSzPct val="100000"/>
              <a:buFont typeface="+mj-lt"/>
              <a:buAutoNum type="arabicPeriod" startAt="6"/>
            </a:pPr>
            <a:r>
              <a:rPr lang="id-ID" sz="2700" dirty="0"/>
              <a:t>Laporan tidak memuat atau berifat tuduhan terhadap siapapun, melainkan hanya berupa pemaparan fakta untuk menyimpulkan adanya fraud.</a:t>
            </a:r>
          </a:p>
          <a:p>
            <a:pPr algn="just">
              <a:buSzPct val="100000"/>
              <a:buFont typeface="+mj-lt"/>
              <a:buAutoNum type="arabicPeriod" startAt="6"/>
            </a:pPr>
            <a:r>
              <a:rPr lang="id-ID" sz="2700" dirty="0"/>
              <a:t>Keputusan tentang pelaku fraud ada di tangan hakim, dan oleh karenanya di luar lingkup kerja internal auditor.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PELAPORAN HASIL AUDIT FRAUD</a:t>
            </a:r>
          </a:p>
        </p:txBody>
      </p:sp>
      <p:sp>
        <p:nvSpPr>
          <p:cNvPr id="3" name="Content Placeholder 2"/>
          <p:cNvSpPr>
            <a:spLocks noGrp="1"/>
          </p:cNvSpPr>
          <p:nvPr>
            <p:ph idx="1"/>
          </p:nvPr>
        </p:nvSpPr>
        <p:spPr>
          <a:xfrm>
            <a:off x="700118" y="1428736"/>
            <a:ext cx="8229600" cy="5429288"/>
          </a:xfrm>
        </p:spPr>
        <p:txBody>
          <a:bodyPr>
            <a:normAutofit/>
          </a:bodyPr>
          <a:lstStyle/>
          <a:p>
            <a:pPr marL="630238" indent="-630238" algn="just">
              <a:buSzPct val="100000"/>
              <a:buFont typeface="+mj-lt"/>
              <a:buAutoNum type="arabicPeriod" startAt="10"/>
            </a:pPr>
            <a:r>
              <a:rPr lang="id-ID" sz="2700" dirty="0"/>
              <a:t>Segera melaporkan ke senior manajemen atau dewan komisaris, pada saat dapat dipastikan fraud telah terjadi selama beberapa periode tanpa diketahui, dan membawa dampak signifikan pada laporan keuangan beberapa periode.</a:t>
            </a:r>
            <a:endParaRPr lang="en-US" sz="2700" dirty="0"/>
          </a:p>
          <a:p>
            <a:pPr marL="630238" indent="-630238" algn="just">
              <a:buSzPct val="100000"/>
              <a:buFont typeface="+mj-lt"/>
              <a:buAutoNum type="arabicPeriod" startAt="10"/>
            </a:pPr>
            <a:r>
              <a:rPr lang="id-ID" sz="2700" dirty="0"/>
              <a:t>Menerbitkan laporan tertulis atau bentuk komunikasi formal yang lain pada tahap kesimpulan hasil investigasi fraud. Laporan harus mencakup dasar pelaksanaan investigasi awal, jangka waktu investigasi, pelaksanaan observasi, kesimpulan, penyelesaian, dan tindakan koreksi untuk meningkatkan kualitas pengendalian.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PELAPORAN HASIL AUDIT FRAUD</a:t>
            </a:r>
          </a:p>
        </p:txBody>
      </p:sp>
      <p:sp>
        <p:nvSpPr>
          <p:cNvPr id="3" name="Content Placeholder 2"/>
          <p:cNvSpPr>
            <a:spLocks noGrp="1"/>
          </p:cNvSpPr>
          <p:nvPr>
            <p:ph idx="1"/>
          </p:nvPr>
        </p:nvSpPr>
        <p:spPr>
          <a:xfrm>
            <a:off x="842994" y="1142984"/>
            <a:ext cx="8015286" cy="5500726"/>
          </a:xfrm>
        </p:spPr>
        <p:txBody>
          <a:bodyPr>
            <a:noAutofit/>
          </a:bodyPr>
          <a:lstStyle/>
          <a:p>
            <a:pPr marL="0" indent="0" algn="just">
              <a:buSzPct val="100000"/>
              <a:buNone/>
            </a:pPr>
            <a:r>
              <a:rPr lang="id-ID" sz="2600" dirty="0"/>
              <a:t>Menurut IIA, “pelaporan fraud terdiri dari terdiri dari berbagai komunikasi lisan atau tertulis, komunikasi sementara atau komunikasi final dengan senior manajemen dan/atau dewan komisaris tentang status dan hasil dari investigasi fraud”.</a:t>
            </a:r>
          </a:p>
          <a:p>
            <a:pPr marL="0" indent="0" algn="just">
              <a:buSzPct val="100000"/>
              <a:buNone/>
            </a:pPr>
            <a:endParaRPr lang="id-ID" sz="2600" dirty="0"/>
          </a:p>
          <a:p>
            <a:pPr marL="0" indent="0" algn="just">
              <a:buSzPct val="100000"/>
              <a:buNone/>
            </a:pPr>
            <a:r>
              <a:rPr lang="id-ID" sz="2600" dirty="0"/>
              <a:t>Tanggungjawab auditor internal:</a:t>
            </a:r>
          </a:p>
          <a:p>
            <a:pPr algn="just">
              <a:buSzPct val="100000"/>
              <a:buFont typeface="+mj-lt"/>
              <a:buAutoNum type="arabicPeriod"/>
            </a:pPr>
            <a:r>
              <a:rPr lang="id-ID" sz="2600" dirty="0"/>
              <a:t>Menyerahkan draft pelaporan final tentang fraud kepada divisi legal untuk direview.</a:t>
            </a:r>
          </a:p>
          <a:p>
            <a:pPr algn="just">
              <a:buSzPct val="100000"/>
              <a:buFont typeface="+mj-lt"/>
              <a:buAutoNum type="arabicPeriod"/>
            </a:pPr>
            <a:r>
              <a:rPr lang="id-ID" sz="2600" dirty="0"/>
              <a:t>Segera melaporkan kepada senior manajemen atau dewan komisaris, pada saat telah dapat dipastikan terjadi fraud atau penurunan kepercayaan yang signifikan.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PELAPORAN HASIL AUDIT FRAUD</a:t>
            </a:r>
          </a:p>
        </p:txBody>
      </p:sp>
      <p:sp>
        <p:nvSpPr>
          <p:cNvPr id="3" name="Content Placeholder 2"/>
          <p:cNvSpPr>
            <a:spLocks noGrp="1"/>
          </p:cNvSpPr>
          <p:nvPr>
            <p:ph idx="1"/>
          </p:nvPr>
        </p:nvSpPr>
        <p:spPr>
          <a:xfrm>
            <a:off x="771556" y="1571612"/>
            <a:ext cx="8229600" cy="4857784"/>
          </a:xfrm>
        </p:spPr>
        <p:txBody>
          <a:bodyPr>
            <a:normAutofit/>
          </a:bodyPr>
          <a:lstStyle/>
          <a:p>
            <a:pPr algn="just">
              <a:buSzPct val="100000"/>
              <a:buFont typeface="+mj-lt"/>
              <a:buAutoNum type="arabicPeriod" startAt="3"/>
            </a:pPr>
            <a:r>
              <a:rPr lang="id-ID" sz="2700" dirty="0"/>
              <a:t>Senior manajemen dan dewan komisaris harus diberi laporan jika berdasarkan hasil investigasi ternyata fraud telah berlangsung lama dan berdampak signifikan terhadap laporan keuangan tahun-tahun sebelumnya.</a:t>
            </a:r>
          </a:p>
          <a:p>
            <a:pPr algn="just">
              <a:buSzPct val="100000"/>
              <a:buFont typeface="+mj-lt"/>
              <a:buAutoNum type="arabicPeriod" startAt="3"/>
            </a:pPr>
            <a:r>
              <a:rPr lang="id-ID" sz="2700" dirty="0"/>
              <a:t>Laporan tertulis atau komunikasi formal yang lain harus dikeluarkan pada tahap kesimpulan hasil investigasi. Laporan harus mencakup dasar pelaksanaan investigasi awal, jangka waktu investigasi, hasil observasi, kesimpulan, penyelesaian, dan tindakan koreksi yang telah dilakukan untuk meningkatkan kualitas sistem pengendalian.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71834"/>
            <a:ext cx="9144000" cy="928670"/>
          </a:xfrm>
        </p:spPr>
        <p:txBody>
          <a:bodyPr/>
          <a:lstStyle/>
          <a:p>
            <a:r>
              <a:rPr lang="id-ID" dirty="0"/>
              <a:t>Terimakasih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FRAUD (KECURANGAN)</a:t>
            </a:r>
          </a:p>
        </p:txBody>
      </p:sp>
      <p:sp>
        <p:nvSpPr>
          <p:cNvPr id="3" name="Content Placeholder 2"/>
          <p:cNvSpPr>
            <a:spLocks noGrp="1"/>
          </p:cNvSpPr>
          <p:nvPr>
            <p:ph idx="1"/>
          </p:nvPr>
        </p:nvSpPr>
        <p:spPr>
          <a:xfrm>
            <a:off x="428596" y="1571612"/>
            <a:ext cx="8229600" cy="4857784"/>
          </a:xfrm>
        </p:spPr>
        <p:txBody>
          <a:bodyPr>
            <a:normAutofit/>
          </a:bodyPr>
          <a:lstStyle/>
          <a:p>
            <a:pPr algn="just"/>
            <a:r>
              <a:rPr lang="id-ID" sz="2800" dirty="0"/>
              <a:t>Fraud adalah tindakan ilegal untuk memenuhi kepentingan pribadi atau kelompok, baik dalam bentuk penyalahgunaan wewenang, penyembunyian kebenaran (deceit), pemalsuan dokumen, maupun dalam bentuk pelanggaran kepercayaan.</a:t>
            </a:r>
          </a:p>
          <a:p>
            <a:pPr algn="just"/>
            <a:r>
              <a:rPr lang="id-ID" sz="2800" dirty="0"/>
              <a:t>Untuk perencanaan audit fraud, pertanyaan-pertanyaan berikut ini dapat digunakan sebagai bahan acuan:</a:t>
            </a:r>
          </a:p>
          <a:p>
            <a:pPr lvl="1" algn="just"/>
            <a:r>
              <a:rPr lang="id-ID" dirty="0"/>
              <a:t>Risiko kecurangan seperti apa yang perlu dimonitor oleh internal auditor secara periodik?</a:t>
            </a:r>
          </a:p>
          <a:p>
            <a:pPr lvl="1" algn="just"/>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FRAUD (KECURANGAN)</a:t>
            </a:r>
          </a:p>
        </p:txBody>
      </p:sp>
      <p:sp>
        <p:nvSpPr>
          <p:cNvPr id="3" name="Content Placeholder 2"/>
          <p:cNvSpPr>
            <a:spLocks noGrp="1"/>
          </p:cNvSpPr>
          <p:nvPr>
            <p:ph idx="1"/>
          </p:nvPr>
        </p:nvSpPr>
        <p:spPr>
          <a:xfrm>
            <a:off x="457200" y="1714488"/>
            <a:ext cx="8229600" cy="4786346"/>
          </a:xfrm>
        </p:spPr>
        <p:txBody>
          <a:bodyPr>
            <a:noAutofit/>
          </a:bodyPr>
          <a:lstStyle/>
          <a:p>
            <a:pPr lvl="1" algn="just"/>
            <a:r>
              <a:rPr lang="id-ID" sz="2700" dirty="0"/>
              <a:t>Bagaimana cara melaksanakan audit secara rutin terhadap risiko kecurangan yang kritikal?</a:t>
            </a:r>
          </a:p>
          <a:p>
            <a:pPr lvl="1" algn="just"/>
            <a:r>
              <a:rPr lang="id-ID" sz="2700" dirty="0"/>
              <a:t>Bagaimana prosedur audit yang tepat untuk mengatasi pelanggaran sistem pengendalian internal oleh manajemen </a:t>
            </a:r>
            <a:r>
              <a:rPr lang="id-ID" sz="2700" i="1" dirty="0"/>
              <a:t>(management override)</a:t>
            </a:r>
            <a:r>
              <a:rPr lang="id-ID" sz="2700" dirty="0"/>
              <a:t>?</a:t>
            </a:r>
          </a:p>
          <a:p>
            <a:pPr lvl="1" algn="just"/>
            <a:r>
              <a:rPr lang="id-ID" sz="2700" dirty="0"/>
              <a:t>Adakah peristiwa penting yang mendorong perubahan prosedur audit atas </a:t>
            </a:r>
            <a:r>
              <a:rPr lang="id-ID" sz="2700" i="1" dirty="0"/>
              <a:t>management override?</a:t>
            </a:r>
            <a:endParaRPr lang="id-ID" sz="2700" dirty="0"/>
          </a:p>
          <a:p>
            <a:pPr lvl="1" algn="just"/>
            <a:r>
              <a:rPr lang="id-ID" sz="2700" dirty="0"/>
              <a:t>Kompetensi apa yang diperlukan oleh internal auditor untuk melakukan audit atas kecurangan?</a:t>
            </a:r>
          </a:p>
          <a:p>
            <a:pPr lvl="1" algn="just"/>
            <a:endParaRPr lang="id-ID" sz="2700" dirty="0"/>
          </a:p>
          <a:p>
            <a:pPr lvl="1" algn="just"/>
            <a:endParaRPr lang="id-ID" sz="2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FRAUD (KECURANGAN)</a:t>
            </a:r>
          </a:p>
        </p:txBody>
      </p:sp>
      <p:sp>
        <p:nvSpPr>
          <p:cNvPr id="3" name="Content Placeholder 2"/>
          <p:cNvSpPr>
            <a:spLocks noGrp="1"/>
          </p:cNvSpPr>
          <p:nvPr>
            <p:ph idx="1"/>
          </p:nvPr>
        </p:nvSpPr>
        <p:spPr>
          <a:xfrm>
            <a:off x="457200" y="2000240"/>
            <a:ext cx="8229600" cy="4357718"/>
          </a:xfrm>
        </p:spPr>
        <p:txBody>
          <a:bodyPr>
            <a:normAutofit/>
          </a:bodyPr>
          <a:lstStyle/>
          <a:p>
            <a:pPr lvl="1" algn="just"/>
            <a:r>
              <a:rPr lang="id-ID" dirty="0"/>
              <a:t>Kapan diperlukan bantuan tenaga ahli untuk membantu pelaksanaan audit fraud yang dipandang komplek?</a:t>
            </a:r>
          </a:p>
          <a:p>
            <a:pPr lvl="1" algn="just"/>
            <a:r>
              <a:rPr lang="id-ID" dirty="0"/>
              <a:t>Bagaimana prosedur audit yang tepat untuk mencegah, mendeteksi, dan menginvestigasi fraud?</a:t>
            </a:r>
          </a:p>
          <a:p>
            <a:pPr lvl="1" algn="just"/>
            <a:r>
              <a:rPr lang="id-ID" dirty="0"/>
              <a:t>Bagaimana cara yang tepat untuk memperkuat independensi internal auditor?</a:t>
            </a:r>
          </a:p>
          <a:p>
            <a:pPr lvl="1" algn="just"/>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FRAUD TRIANGLE</a:t>
            </a:r>
          </a:p>
        </p:txBody>
      </p:sp>
      <p:sp>
        <p:nvSpPr>
          <p:cNvPr id="5" name="Isosceles Triangle 4"/>
          <p:cNvSpPr/>
          <p:nvPr/>
        </p:nvSpPr>
        <p:spPr>
          <a:xfrm>
            <a:off x="571472" y="1500174"/>
            <a:ext cx="5214974" cy="3214710"/>
          </a:xfrm>
          <a:prstGeom prst="triangle">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rot="3052029">
            <a:off x="3374758" y="2559805"/>
            <a:ext cx="2484976" cy="584775"/>
          </a:xfrm>
          <a:prstGeom prst="rect">
            <a:avLst/>
          </a:prstGeom>
          <a:noFill/>
        </p:spPr>
        <p:txBody>
          <a:bodyPr wrap="none" rtlCol="0">
            <a:spAutoFit/>
          </a:bodyPr>
          <a:lstStyle/>
          <a:p>
            <a:r>
              <a:rPr lang="id-ID" sz="3200" dirty="0"/>
              <a:t>Kesempatan</a:t>
            </a:r>
          </a:p>
        </p:txBody>
      </p:sp>
      <p:sp>
        <p:nvSpPr>
          <p:cNvPr id="7" name="TextBox 6"/>
          <p:cNvSpPr txBox="1"/>
          <p:nvPr/>
        </p:nvSpPr>
        <p:spPr>
          <a:xfrm rot="18550193">
            <a:off x="215810" y="2572759"/>
            <a:ext cx="2903359" cy="646331"/>
          </a:xfrm>
          <a:prstGeom prst="rect">
            <a:avLst/>
          </a:prstGeom>
          <a:noFill/>
        </p:spPr>
        <p:txBody>
          <a:bodyPr wrap="none" rtlCol="0">
            <a:spAutoFit/>
          </a:bodyPr>
          <a:lstStyle/>
          <a:p>
            <a:r>
              <a:rPr lang="id-ID" sz="3600" dirty="0"/>
              <a:t>Rasionalisasi</a:t>
            </a:r>
          </a:p>
        </p:txBody>
      </p:sp>
      <p:sp>
        <p:nvSpPr>
          <p:cNvPr id="8" name="TextBox 7"/>
          <p:cNvSpPr txBox="1"/>
          <p:nvPr/>
        </p:nvSpPr>
        <p:spPr>
          <a:xfrm>
            <a:off x="1413365" y="4691730"/>
            <a:ext cx="3546164" cy="523220"/>
          </a:xfrm>
          <a:prstGeom prst="rect">
            <a:avLst/>
          </a:prstGeom>
          <a:noFill/>
        </p:spPr>
        <p:txBody>
          <a:bodyPr wrap="none" rtlCol="0">
            <a:spAutoFit/>
          </a:bodyPr>
          <a:lstStyle/>
          <a:p>
            <a:r>
              <a:rPr lang="id-ID" sz="2800" dirty="0"/>
              <a:t>Kebutuhan (tekanan)</a:t>
            </a:r>
          </a:p>
        </p:txBody>
      </p:sp>
      <p:sp>
        <p:nvSpPr>
          <p:cNvPr id="9" name="TextBox 8"/>
          <p:cNvSpPr txBox="1"/>
          <p:nvPr/>
        </p:nvSpPr>
        <p:spPr>
          <a:xfrm>
            <a:off x="6072198" y="1285860"/>
            <a:ext cx="2714644" cy="4154984"/>
          </a:xfrm>
          <a:prstGeom prst="rect">
            <a:avLst/>
          </a:prstGeom>
          <a:solidFill>
            <a:schemeClr val="accent1">
              <a:lumMod val="60000"/>
              <a:lumOff val="40000"/>
            </a:schemeClr>
          </a:solidFill>
          <a:ln w="28575">
            <a:solidFill>
              <a:schemeClr val="tx1"/>
            </a:solidFill>
          </a:ln>
        </p:spPr>
        <p:txBody>
          <a:bodyPr wrap="square" rtlCol="0">
            <a:spAutoFit/>
          </a:bodyPr>
          <a:lstStyle/>
          <a:p>
            <a:r>
              <a:rPr lang="id-ID" sz="2400" dirty="0"/>
              <a:t>Fraud atau kecurangan berawal dari tiga hal, yaitu:</a:t>
            </a:r>
          </a:p>
          <a:p>
            <a:pPr marL="269875" indent="-269875">
              <a:buFont typeface="Arial" pitchFamily="34" charset="0"/>
              <a:buChar char="•"/>
            </a:pPr>
            <a:r>
              <a:rPr lang="id-ID" sz="2400" dirty="0"/>
              <a:t>Kesempatan</a:t>
            </a:r>
          </a:p>
          <a:p>
            <a:pPr marL="269875" indent="-269875">
              <a:buFont typeface="Arial" pitchFamily="34" charset="0"/>
              <a:buChar char="•"/>
            </a:pPr>
            <a:r>
              <a:rPr lang="id-ID" sz="2400" dirty="0"/>
              <a:t>Kebutuhan (tekanan)</a:t>
            </a:r>
          </a:p>
          <a:p>
            <a:pPr marL="269875" indent="-269875">
              <a:buFont typeface="Arial" pitchFamily="34" charset="0"/>
              <a:buChar char="•"/>
            </a:pPr>
            <a:r>
              <a:rPr lang="id-ID" sz="2400" dirty="0"/>
              <a:t>Rasionalisasi (pembenaran terhadap tindakan ilegal)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fade">
                                      <p:cBhvr>
                                        <p:cTn id="32" dur="500"/>
                                        <p:tgtEl>
                                          <p:spTgt spid="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fade">
                                      <p:cBhvr>
                                        <p:cTn id="4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FRAUD DALAM LAPORAN KEUANGAN</a:t>
            </a:r>
          </a:p>
        </p:txBody>
      </p:sp>
      <p:sp>
        <p:nvSpPr>
          <p:cNvPr id="3" name="Content Placeholder 2"/>
          <p:cNvSpPr>
            <a:spLocks noGrp="1"/>
          </p:cNvSpPr>
          <p:nvPr>
            <p:ph idx="1"/>
          </p:nvPr>
        </p:nvSpPr>
        <p:spPr>
          <a:xfrm>
            <a:off x="742952" y="1903433"/>
            <a:ext cx="8043890" cy="4525963"/>
          </a:xfrm>
        </p:spPr>
        <p:txBody>
          <a:bodyPr>
            <a:noAutofit/>
          </a:bodyPr>
          <a:lstStyle/>
          <a:p>
            <a:pPr marL="0" indent="0" algn="just">
              <a:buNone/>
            </a:pPr>
            <a:r>
              <a:rPr lang="id-ID" sz="2800" dirty="0"/>
              <a:t>Kecurangan dapat dilakukan melalui laporan keuangan, dengan cara-cara sebagai berikut:</a:t>
            </a:r>
          </a:p>
          <a:p>
            <a:pPr algn="just"/>
            <a:r>
              <a:rPr lang="id-ID" sz="2800" dirty="0"/>
              <a:t>Memanipulasi, memalsukan, atau mengubah bukti transaksi dan pembukuan.</a:t>
            </a:r>
          </a:p>
          <a:p>
            <a:pPr algn="just"/>
            <a:r>
              <a:rPr lang="id-ID" sz="2800" dirty="0"/>
              <a:t>Dengan sengaja menyajikan secara keliru atau menghilangkan transaksi atau informasi penting dalam laporan keuangan.</a:t>
            </a:r>
          </a:p>
          <a:p>
            <a:pPr algn="just"/>
            <a:r>
              <a:rPr lang="id-ID" sz="2800" dirty="0"/>
              <a:t>Dengan sengaja menerapkan standard akuntansi secara tidak benar, baik dari sisi jumlah, klasifikasi, cara penyajian, atau pengungkapan.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FRAUD DALAM LAPORAN KEUANGAN</a:t>
            </a:r>
          </a:p>
        </p:txBody>
      </p:sp>
      <p:sp>
        <p:nvSpPr>
          <p:cNvPr id="3" name="Content Placeholder 2"/>
          <p:cNvSpPr>
            <a:spLocks noGrp="1"/>
          </p:cNvSpPr>
          <p:nvPr>
            <p:ph idx="1"/>
          </p:nvPr>
        </p:nvSpPr>
        <p:spPr>
          <a:xfrm>
            <a:off x="457200" y="1903433"/>
            <a:ext cx="8229600" cy="4525963"/>
          </a:xfrm>
        </p:spPr>
        <p:txBody>
          <a:bodyPr>
            <a:normAutofit fontScale="85000" lnSpcReduction="10000"/>
          </a:bodyPr>
          <a:lstStyle/>
          <a:p>
            <a:pPr algn="just"/>
            <a:r>
              <a:rPr lang="id-ID" dirty="0"/>
              <a:t>SAS (Statements of Auditing Standard) no. 99 menyatakan bahwa auditor independen bertanggungjawab untuk merencanakan dan melaksanakan audit untuk mendapatkan jaminan memadai bahwa laporan keuangan bebas dari salah saji material, baik kesalahan yang tidak disengaja maupun kesalahan yang disengaja (fraud).</a:t>
            </a:r>
          </a:p>
          <a:p>
            <a:pPr algn="just"/>
            <a:r>
              <a:rPr lang="id-ID" dirty="0"/>
              <a:t>Secara khusu SAS 99, menganjurkan kepada auditor independen untuk:</a:t>
            </a:r>
          </a:p>
          <a:p>
            <a:pPr lvl="1" algn="just"/>
            <a:r>
              <a:rPr lang="id-ID" sz="3200" dirty="0"/>
              <a:t>Meningkatkan perhatian pada fraud dan juga meningkatkan skeptisme profesional.</a:t>
            </a:r>
          </a:p>
          <a:p>
            <a:pPr lvl="1" algn="just"/>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FRAUD DALAM LAPORAN KEUANGAN</a:t>
            </a:r>
          </a:p>
        </p:txBody>
      </p:sp>
      <p:sp>
        <p:nvSpPr>
          <p:cNvPr id="3" name="Content Placeholder 2"/>
          <p:cNvSpPr>
            <a:spLocks noGrp="1"/>
          </p:cNvSpPr>
          <p:nvPr>
            <p:ph idx="1"/>
          </p:nvPr>
        </p:nvSpPr>
        <p:spPr>
          <a:xfrm>
            <a:off x="457200" y="2214554"/>
            <a:ext cx="8229600" cy="4257692"/>
          </a:xfrm>
        </p:spPr>
        <p:txBody>
          <a:bodyPr>
            <a:normAutofit fontScale="77500" lnSpcReduction="20000"/>
          </a:bodyPr>
          <a:lstStyle/>
          <a:p>
            <a:pPr lvl="1" algn="just">
              <a:lnSpc>
                <a:spcPct val="120000"/>
              </a:lnSpc>
              <a:spcBef>
                <a:spcPts val="0"/>
              </a:spcBef>
            </a:pPr>
            <a:r>
              <a:rPr lang="id-ID" sz="3200" dirty="0"/>
              <a:t>Meningkatkan intensitas diskusi tim audit (“brainstorming session”)</a:t>
            </a:r>
          </a:p>
          <a:p>
            <a:pPr lvl="1" algn="just">
              <a:lnSpc>
                <a:spcPct val="120000"/>
              </a:lnSpc>
              <a:spcBef>
                <a:spcPts val="0"/>
              </a:spcBef>
            </a:pPr>
            <a:r>
              <a:rPr lang="id-ID" sz="3200" dirty="0"/>
              <a:t>Mengumpulkan informasi yang diperlukan untuk mengidentifikasi risiko salah saji material dalam laporan keuangan yang disebabkan oleh FRAUD.</a:t>
            </a:r>
          </a:p>
          <a:p>
            <a:pPr lvl="1" algn="just">
              <a:lnSpc>
                <a:spcPct val="120000"/>
              </a:lnSpc>
              <a:spcBef>
                <a:spcPts val="0"/>
              </a:spcBef>
            </a:pPr>
            <a:r>
              <a:rPr lang="id-ID" sz="3200" dirty="0"/>
              <a:t>Membuat ringkasan hasil identifikasi FRAUD dan menentukan rencana tindak lanjut atas temuan fraud.</a:t>
            </a:r>
          </a:p>
          <a:p>
            <a:pPr lvl="1" algn="just">
              <a:lnSpc>
                <a:spcPct val="120000"/>
              </a:lnSpc>
              <a:spcBef>
                <a:spcPts val="0"/>
              </a:spcBef>
            </a:pPr>
            <a:r>
              <a:rPr lang="id-ID" sz="3200" dirty="0"/>
              <a:t>Mewajibkan pelaksanaan prosedur audit untuk mengidentifikasi potensi pelanggaran manajemen (management override) atas SPI.</a:t>
            </a:r>
          </a:p>
        </p:txBody>
      </p:sp>
    </p:spTree>
  </p:cSld>
  <p:clrMapOvr>
    <a:masterClrMapping/>
  </p:clrMapOvr>
</p:sld>
</file>

<file path=ppt/theme/theme1.xml><?xml version="1.0" encoding="utf-8"?>
<a:theme xmlns:a="http://schemas.openxmlformats.org/drawingml/2006/main" name="Master 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Presentation1</Template>
  <TotalTime>19</TotalTime>
  <Words>1593</Words>
  <Application>Microsoft Office PowerPoint</Application>
  <PresentationFormat>On-screen Show (4:3)</PresentationFormat>
  <Paragraphs>147</Paragraphs>
  <Slides>28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Master Presentation1</vt:lpstr>
      <vt:lpstr>AUDIT KECURANGAN (FRAUD)</vt:lpstr>
      <vt:lpstr>FRAUD (KECURANGAN)</vt:lpstr>
      <vt:lpstr>FRAUD (KECURANGAN)</vt:lpstr>
      <vt:lpstr>FRAUD (KECURANGAN)</vt:lpstr>
      <vt:lpstr>FRAUD (KECURANGAN)</vt:lpstr>
      <vt:lpstr>FRAUD TRIANGLE</vt:lpstr>
      <vt:lpstr>FRAUD DALAM LAPORAN KEUANGAN</vt:lpstr>
      <vt:lpstr>FRAUD DALAM LAPORAN KEUANGAN</vt:lpstr>
      <vt:lpstr>FRAUD DALAM LAPORAN KEUANGAN</vt:lpstr>
      <vt:lpstr>FRAUD DALAM LAPORAN KEUANGAN</vt:lpstr>
      <vt:lpstr>OCCUPATIONAL FRAUD</vt:lpstr>
      <vt:lpstr>OCCUPATIONAL FRAUD</vt:lpstr>
      <vt:lpstr>PERAN INTERNAL AUDITOR</vt:lpstr>
      <vt:lpstr>PERAN INTERNAL AUDITOR</vt:lpstr>
      <vt:lpstr>SKEPTISME PROFESIONAL</vt:lpstr>
      <vt:lpstr>ASESMEN RISIKO KECURANGAN</vt:lpstr>
      <vt:lpstr>ASESMEN RISIKO KECURANGAN</vt:lpstr>
      <vt:lpstr>ILUSTRASI FRAUD, DETEKSI, DAN PENCEGAHAN</vt:lpstr>
      <vt:lpstr>ILUSTRASI FRAUD, DETEKSI, DAN PENCEGAHAN</vt:lpstr>
      <vt:lpstr>ILUSTRASI FRAUD, DETEKSI, DAN PENCEGAHAN</vt:lpstr>
      <vt:lpstr>ILUSTRASI FRAUD, DETEKSI, DAN PENCEGAHAN</vt:lpstr>
      <vt:lpstr>INVESTIGASI FRAUD</vt:lpstr>
      <vt:lpstr>PELAPORAN HASIL AUDIT FRAUD</vt:lpstr>
      <vt:lpstr>PELAPORAN HASIL AUDIT FRAUD</vt:lpstr>
      <vt:lpstr>PELAPORAN HASIL AUDIT FRAUD</vt:lpstr>
      <vt:lpstr>PELAPORAN HASIL AUDIT FRAUD</vt:lpstr>
      <vt:lpstr>PELAPORAN HASIL AUDIT FRAUD</vt:lpstr>
      <vt:lpstr>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KECURANGAN (FRAUD)</dc:title>
  <dc:creator>Andriono</dc:creator>
  <cp:lastModifiedBy>WISNU</cp:lastModifiedBy>
  <cp:revision>7</cp:revision>
  <dcterms:created xsi:type="dcterms:W3CDTF">2017-02-22T05:42:01Z</dcterms:created>
  <dcterms:modified xsi:type="dcterms:W3CDTF">2019-02-15T08:12:52Z</dcterms:modified>
</cp:coreProperties>
</file>