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4865A6-715F-40B7-83D2-0D977A48573F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53DD2E-0DDE-41A6-A093-D12D661AE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4865A6-715F-40B7-83D2-0D977A48573F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53DD2E-0DDE-41A6-A093-D12D661AE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785786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06" y="144463"/>
            <a:ext cx="600548" cy="498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628" y="2357430"/>
            <a:ext cx="8715404" cy="1785950"/>
          </a:xfrm>
        </p:spPr>
        <p:txBody>
          <a:bodyPr>
            <a:noAutofit/>
          </a:bodyPr>
          <a:lstStyle/>
          <a:p>
            <a:pPr algn="ctr"/>
            <a:r>
              <a:rPr lang="id-ID" sz="3400" dirty="0" smtClean="0">
                <a:latin typeface="Arial" pitchFamily="34" charset="0"/>
                <a:cs typeface="Arial" pitchFamily="34" charset="0"/>
              </a:rPr>
              <a:t>PENGUMPULAN DAN DOKUMENTASI BUKTI AUDIT</a:t>
            </a:r>
            <a:endParaRPr lang="id-ID" sz="3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028704" y="5429264"/>
            <a:ext cx="7758138" cy="107157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Wisnu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2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Haryo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2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Pramudya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,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S.E.,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M.Si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.,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Ak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., C.A.</a:t>
            </a:r>
            <a:endParaRPr kumimoji="0" lang="id-ID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KERTAS KERJA AUDIT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id-ID" sz="2400" dirty="0" smtClean="0"/>
              <a:t>Kertas kerja audit adalah dokumen yang dikembangkan atau dikumpulkan oleh auditor sebagai bukti pelaksanaan audit.</a:t>
            </a:r>
          </a:p>
          <a:p>
            <a:pPr algn="just"/>
            <a:r>
              <a:rPr lang="id-ID" sz="2400" dirty="0" smtClean="0"/>
              <a:t>Fungsi kertas kerja:</a:t>
            </a:r>
          </a:p>
          <a:p>
            <a:pPr lvl="1" algn="just"/>
            <a:r>
              <a:rPr lang="id-ID" sz="2400" dirty="0" smtClean="0"/>
              <a:t>Sebagai alat untuk merencanakan dan melaksanakan penugasan audit.</a:t>
            </a:r>
          </a:p>
          <a:p>
            <a:pPr lvl="1" algn="just"/>
            <a:r>
              <a:rPr lang="id-ID" sz="2400" dirty="0" smtClean="0"/>
              <a:t>Sebagai alat untuk supervisi dan review audit.</a:t>
            </a:r>
          </a:p>
          <a:p>
            <a:pPr lvl="1" algn="just"/>
            <a:r>
              <a:rPr lang="id-ID" sz="2400" dirty="0" smtClean="0"/>
              <a:t>Sebagai alat untuk mengukur capaian audit.</a:t>
            </a:r>
          </a:p>
          <a:p>
            <a:pPr lvl="1" algn="just"/>
            <a:r>
              <a:rPr lang="id-ID" sz="2400" dirty="0" smtClean="0"/>
              <a:t>Sebagai bukti pendukung pelaporan hasil audit.</a:t>
            </a:r>
          </a:p>
          <a:p>
            <a:pPr lvl="1" algn="just"/>
            <a:r>
              <a:rPr lang="id-ID" sz="2400" dirty="0" smtClean="0"/>
              <a:t>Sebagai alat evaluasi kualitas program audit internal.</a:t>
            </a:r>
          </a:p>
          <a:p>
            <a:pPr lvl="1" algn="just"/>
            <a:r>
              <a:rPr lang="id-ID" sz="2400" dirty="0" smtClean="0"/>
              <a:t>Sebagai alat pengembangan profesi internal auditor.</a:t>
            </a:r>
          </a:p>
          <a:p>
            <a:pPr lvl="1" algn="just"/>
            <a:r>
              <a:rPr lang="id-ID" sz="2400" dirty="0" smtClean="0"/>
              <a:t>Sebagat alat evaluasi kepatuhan auditor terhadap setandar audit yang berlaku.</a:t>
            </a:r>
            <a:endParaRPr lang="id-ID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AUDIT SAMPLING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903433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id-ID" sz="2400" dirty="0" smtClean="0"/>
              <a:t>Audit sampling adalah prosedur pengujian audit atas sampel dari populasi bukti. </a:t>
            </a:r>
          </a:p>
          <a:p>
            <a:pPr algn="just"/>
            <a:r>
              <a:rPr lang="id-ID" sz="2400" dirty="0" smtClean="0"/>
              <a:t>Audit sampling berhubungan dengan penentuan jumlah sampel, pemilihan sampel, dan penyimpulan hasil pengujian sampel.</a:t>
            </a:r>
          </a:p>
          <a:p>
            <a:pPr algn="just"/>
            <a:r>
              <a:rPr lang="id-ID" sz="2400" dirty="0" smtClean="0"/>
              <a:t>Dua kemungkinan pelaksanaan sampling:</a:t>
            </a:r>
          </a:p>
          <a:p>
            <a:pPr lvl="1" algn="just"/>
            <a:r>
              <a:rPr lang="id-ID" sz="2400" dirty="0" smtClean="0"/>
              <a:t>Non statistical sampling, adalah pengujian sampling dengan sepenuhnya menggunakan pertimbangan profesional, tanpa menggunakan model-model statistika.</a:t>
            </a:r>
          </a:p>
          <a:p>
            <a:pPr lvl="1" algn="just"/>
            <a:r>
              <a:rPr lang="id-ID" sz="2400" dirty="0" smtClean="0"/>
              <a:t>Statistical sampling, adalah pengujian sampling dengan menggunakan model-model statistika.</a:t>
            </a:r>
            <a:endParaRPr lang="id-ID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>
            <a:noAutofit/>
          </a:bodyPr>
          <a:lstStyle/>
          <a:p>
            <a:r>
              <a:rPr lang="id-ID" sz="3200" dirty="0" smtClean="0"/>
              <a:t>RISIKO KESALAHAN KESIMPULAN PENGUJIAN SAMPLING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357718"/>
          </a:xfrm>
        </p:spPr>
        <p:txBody>
          <a:bodyPr>
            <a:normAutofit/>
          </a:bodyPr>
          <a:lstStyle/>
          <a:p>
            <a:pPr algn="just"/>
            <a:r>
              <a:rPr lang="id-ID" sz="3000" b="1" dirty="0" smtClean="0"/>
              <a:t>Risiko sampling</a:t>
            </a:r>
            <a:r>
              <a:rPr lang="id-ID" sz="3000" dirty="0" smtClean="0"/>
              <a:t>, yaitu risiko kesalahan dalam menyimpulkan hasil pengujian sampel yang disebabkan karena kesalahan dalam memilih sampel.</a:t>
            </a:r>
          </a:p>
          <a:p>
            <a:pPr algn="just"/>
            <a:r>
              <a:rPr lang="id-ID" sz="3000" b="1" dirty="0" smtClean="0"/>
              <a:t>Risiko non-sampling,</a:t>
            </a:r>
            <a:r>
              <a:rPr lang="id-ID" sz="3000" dirty="0" smtClean="0"/>
              <a:t> yaitu risiko kesalahan dalam menyimpulkan hasil pengujian sampel yang tidak disebabkan karena kesalahan dalam memilih sampel, malainkan kesalahan dalam mengolah hasil pengujian sampel.</a:t>
            </a:r>
            <a:endParaRPr lang="id-ID" sz="3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RISIKO SAMPLING DARI ToC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804" y="1546243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id-ID" sz="2800" dirty="0" smtClean="0"/>
              <a:t>Risiko sampling dalam Tests of Control (ToC), terdiri dari:</a:t>
            </a:r>
          </a:p>
          <a:p>
            <a:pPr lvl="1" algn="just"/>
            <a:r>
              <a:rPr lang="id-ID" dirty="0" smtClean="0"/>
              <a:t>Risiko menyimpulkan risiko pengendalian terlampau rendah (risiko beta) atau risiko terlampau mempercayai SPI (the risk of assessing control risk too low).</a:t>
            </a:r>
          </a:p>
          <a:p>
            <a:pPr lvl="1" algn="just"/>
            <a:r>
              <a:rPr lang="id-ID" dirty="0" smtClean="0"/>
              <a:t>Risiko menyimpulkan risiko pengendalian terlampau tinggi (risiko alpha) atau risiko terlampau tidak mempercayai SPI (the risk of assessing control risk too high).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800" dirty="0" smtClean="0"/>
              <a:t>SAMPLING DALAM PENGUJIAN PENGENDALIAN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501122" cy="5094938"/>
          </a:xfrm>
        </p:spPr>
        <p:txBody>
          <a:bodyPr>
            <a:normAutofit/>
          </a:bodyPr>
          <a:lstStyle/>
          <a:p>
            <a:pPr algn="just"/>
            <a:r>
              <a:rPr lang="id-ID" sz="2800" dirty="0" smtClean="0"/>
              <a:t>Sampling dalam pengujian Sistem Pengendalian Interen (SPI) disebut dengan </a:t>
            </a:r>
            <a:r>
              <a:rPr lang="id-ID" sz="2800" b="1" i="1" dirty="0" smtClean="0"/>
              <a:t>Attribute Sampling</a:t>
            </a:r>
            <a:r>
              <a:rPr lang="id-ID" sz="2800" dirty="0" smtClean="0"/>
              <a:t>, sedangkan dalam pengujian substantif (pengujian kewajaran saldo akun) disebut dengan </a:t>
            </a:r>
            <a:r>
              <a:rPr lang="id-ID" sz="2800" b="1" i="1" dirty="0" smtClean="0"/>
              <a:t>Variable Sampling.</a:t>
            </a:r>
          </a:p>
          <a:p>
            <a:pPr algn="just"/>
            <a:r>
              <a:rPr lang="id-ID" sz="2800" b="1" dirty="0" smtClean="0"/>
              <a:t>Variasi attribute sampling:</a:t>
            </a:r>
          </a:p>
          <a:p>
            <a:pPr lvl="1" algn="just"/>
            <a:r>
              <a:rPr lang="id-ID" dirty="0" smtClean="0"/>
              <a:t>Stratified attribute sampling</a:t>
            </a:r>
          </a:p>
          <a:p>
            <a:pPr lvl="1" algn="just"/>
            <a:r>
              <a:rPr lang="id-ID" dirty="0" smtClean="0"/>
              <a:t>Stop-or-go sampling</a:t>
            </a:r>
          </a:p>
          <a:p>
            <a:pPr lvl="1" algn="just"/>
            <a:r>
              <a:rPr lang="id-ID" dirty="0" smtClean="0"/>
              <a:t>Discovery sampling</a:t>
            </a:r>
          </a:p>
          <a:p>
            <a:pPr lvl="1" algn="just">
              <a:buNone/>
            </a:pPr>
            <a:r>
              <a:rPr lang="id-ID" dirty="0" smtClean="0"/>
              <a:t>(buka google untuk eksplorasi materi lebih jauh)</a:t>
            </a: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Autofit/>
          </a:bodyPr>
          <a:lstStyle/>
          <a:p>
            <a:r>
              <a:rPr lang="id-ID" sz="2800" dirty="0" smtClean="0"/>
              <a:t>RISIKO SAMPLING PENGUJIAN SUBSTANTIF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242" y="1903433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id-ID" sz="3200" dirty="0" smtClean="0"/>
              <a:t>Pengujian substantif adalah pengujian tentang kewajaran suatu saldo akun.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id-ID" sz="3200" dirty="0" smtClean="0"/>
              <a:t>Terdapat dua macam risiko sampling pengujian substantif, yaitu: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id-ID" sz="3200" dirty="0" smtClean="0"/>
              <a:t>The risk of incorrect acceptance atau risiko menyimpulkan wajar atas saldo akun yang tidak wajar.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id-ID" sz="3200" dirty="0" smtClean="0"/>
              <a:t>The risk of incorrect rejection atau risiko menyimpulkan tidak wajar atas saldo akun yang wajar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71834"/>
            <a:ext cx="9144000" cy="928670"/>
          </a:xfrm>
        </p:spPr>
        <p:txBody>
          <a:bodyPr/>
          <a:lstStyle/>
          <a:p>
            <a:r>
              <a:rPr lang="id-ID" dirty="0" smtClean="0"/>
              <a:t>Terimakasih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Reviu Proses Penugasan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118" y="1714488"/>
            <a:ext cx="8229600" cy="4929222"/>
          </a:xfrm>
        </p:spPr>
        <p:txBody>
          <a:bodyPr>
            <a:noAutofit/>
          </a:bodyPr>
          <a:lstStyle/>
          <a:p>
            <a:pPr algn="just"/>
            <a:r>
              <a:rPr lang="id-ID" sz="2800" dirty="0" smtClean="0"/>
              <a:t>Perencanaan Audit</a:t>
            </a:r>
          </a:p>
          <a:p>
            <a:pPr lvl="1" algn="just"/>
            <a:r>
              <a:rPr lang="id-ID" dirty="0" smtClean="0"/>
              <a:t>Penentuan tujuan dan luas audit</a:t>
            </a:r>
          </a:p>
          <a:p>
            <a:pPr lvl="1" algn="just"/>
            <a:r>
              <a:rPr lang="id-ID" dirty="0" smtClean="0"/>
              <a:t>Memahami auditee</a:t>
            </a:r>
          </a:p>
          <a:p>
            <a:pPr lvl="1" algn="just"/>
            <a:r>
              <a:rPr lang="id-ID" dirty="0" smtClean="0"/>
              <a:t>Identifikasi dan asesmen risiko</a:t>
            </a:r>
          </a:p>
          <a:p>
            <a:pPr lvl="1" algn="just"/>
            <a:r>
              <a:rPr lang="id-ID" dirty="0" smtClean="0"/>
              <a:t>Idenfitikasi aktivitas pengendalian</a:t>
            </a:r>
          </a:p>
          <a:p>
            <a:pPr lvl="1" algn="just"/>
            <a:r>
              <a:rPr lang="id-ID" dirty="0" smtClean="0"/>
              <a:t>Evaluasi kecukupan pengendalian</a:t>
            </a:r>
          </a:p>
          <a:p>
            <a:pPr lvl="1" algn="just"/>
            <a:r>
              <a:rPr lang="id-ID" dirty="0" smtClean="0"/>
              <a:t>Membuat rencana pengujian</a:t>
            </a:r>
          </a:p>
          <a:p>
            <a:pPr lvl="1" algn="just"/>
            <a:r>
              <a:rPr lang="id-ID" dirty="0" smtClean="0"/>
              <a:t>Mengembangkan program audit</a:t>
            </a:r>
          </a:p>
          <a:p>
            <a:pPr lvl="1" algn="just"/>
            <a:r>
              <a:rPr lang="id-ID" dirty="0" smtClean="0"/>
              <a:t>Alokasi sumberdaya untuk penugasan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Reviu Proses Penugasan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118" y="2428868"/>
            <a:ext cx="8229600" cy="4114816"/>
          </a:xfrm>
        </p:spPr>
        <p:txBody>
          <a:bodyPr>
            <a:normAutofit/>
          </a:bodyPr>
          <a:lstStyle/>
          <a:p>
            <a:pPr algn="just"/>
            <a:r>
              <a:rPr lang="id-ID" sz="3000" dirty="0" smtClean="0"/>
              <a:t>Pelaksanaan Audit</a:t>
            </a:r>
          </a:p>
          <a:p>
            <a:pPr lvl="1" algn="just"/>
            <a:r>
              <a:rPr lang="id-ID" sz="3000" dirty="0" smtClean="0"/>
              <a:t>Melakukan observasi </a:t>
            </a:r>
          </a:p>
          <a:p>
            <a:pPr lvl="1" algn="just"/>
            <a:r>
              <a:rPr lang="id-ID" sz="3000" dirty="0" smtClean="0"/>
              <a:t>Mengumpulkan bukti audit</a:t>
            </a:r>
          </a:p>
          <a:p>
            <a:pPr lvl="1" algn="just"/>
            <a:r>
              <a:rPr lang="id-ID" sz="3000" dirty="0" smtClean="0"/>
              <a:t>Menguji bukti audit </a:t>
            </a:r>
          </a:p>
          <a:p>
            <a:pPr lvl="1" algn="just"/>
            <a:r>
              <a:rPr lang="id-ID" sz="3000" dirty="0" smtClean="0"/>
              <a:t>Menyimpulkan hasil audit</a:t>
            </a:r>
          </a:p>
          <a:p>
            <a:pPr lvl="1" algn="just"/>
            <a:r>
              <a:rPr lang="id-ID" sz="3000" dirty="0" smtClean="0"/>
              <a:t>Merumuskan rekomendasi dan laporan audit.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OBSERVASI AUDIT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2" y="1357298"/>
            <a:ext cx="7901014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d-ID" sz="2700" dirty="0" smtClean="0"/>
              <a:t>Observasi audit yang baik memuat 4 elemen (4Cs) sebagai berikut:</a:t>
            </a:r>
          </a:p>
          <a:p>
            <a:pPr algn="just">
              <a:buSzPct val="100000"/>
              <a:buFont typeface="+mj-lt"/>
              <a:buAutoNum type="arabicPeriod"/>
            </a:pPr>
            <a:r>
              <a:rPr lang="id-ID" sz="2700" b="1" dirty="0" smtClean="0"/>
              <a:t>Condition</a:t>
            </a:r>
            <a:r>
              <a:rPr lang="id-ID" sz="2700" dirty="0" smtClean="0"/>
              <a:t>. Bukti nyata yang ditumukan auditor (the what is)</a:t>
            </a:r>
          </a:p>
          <a:p>
            <a:pPr algn="just">
              <a:buSzPct val="100000"/>
              <a:buFont typeface="+mj-lt"/>
              <a:buAutoNum type="arabicPeriod"/>
            </a:pPr>
            <a:r>
              <a:rPr lang="id-ID" sz="2700" b="1" dirty="0" smtClean="0"/>
              <a:t>Criteria. </a:t>
            </a:r>
            <a:r>
              <a:rPr lang="id-ID" sz="2700" dirty="0" smtClean="0"/>
              <a:t>Standar atau harapan yang digunakan sebagai acuan dalam evaluasi (the what should be).</a:t>
            </a:r>
          </a:p>
          <a:p>
            <a:pPr algn="just">
              <a:buSzPct val="100000"/>
              <a:buFont typeface="+mj-lt"/>
              <a:buAutoNum type="arabicPeriod"/>
            </a:pPr>
            <a:r>
              <a:rPr lang="id-ID" sz="2700" b="1" dirty="0" smtClean="0"/>
              <a:t>Consequences. </a:t>
            </a:r>
            <a:r>
              <a:rPr lang="id-ID" sz="2700" dirty="0" smtClean="0"/>
              <a:t>Pengaruh nyata atau potensi pengaruh dari penyimpangan atas kriteria (the effect).</a:t>
            </a:r>
          </a:p>
          <a:p>
            <a:pPr algn="just">
              <a:buSzPct val="100000"/>
              <a:buFont typeface="+mj-lt"/>
              <a:buAutoNum type="arabicPeriod"/>
            </a:pPr>
            <a:r>
              <a:rPr lang="id-ID" sz="2700" b="1" dirty="0" smtClean="0"/>
              <a:t>Causes. </a:t>
            </a:r>
            <a:r>
              <a:rPr lang="id-ID" sz="2700" dirty="0" smtClean="0"/>
              <a:t>Penyebab timbulnya gap antara kenyataan dengan kriteria, yang menyebabkan akibat kebalikan. </a:t>
            </a:r>
            <a:endParaRPr lang="id-ID" sz="27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PROSEDUR AUDIT DAN BUKTI AUDIT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118" y="2046309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d-ID" dirty="0" smtClean="0"/>
              <a:t>Professional Skepticism atau skeptisme profesional, adalah prinsip dasar dalam pelaksanaan audit, yang berarti bahwa keyakinan hanya dibangun melalui pengujian. Auditor tidak akan pernah mempercayai suatu fakta sebelum melakukan pengujian.</a:t>
            </a:r>
          </a:p>
          <a:p>
            <a:pPr algn="just"/>
            <a:r>
              <a:rPr lang="id-ID" dirty="0" smtClean="0"/>
              <a:t>Kualitas bukti audit didasarkan pada kriteria sebagai berikut:</a:t>
            </a:r>
          </a:p>
          <a:p>
            <a:pPr lvl="1" algn="just"/>
            <a:r>
              <a:rPr lang="id-ID" sz="2800" dirty="0" smtClean="0"/>
              <a:t>Relevansi bukti (relevant)</a:t>
            </a:r>
          </a:p>
          <a:p>
            <a:pPr lvl="1" algn="just"/>
            <a:r>
              <a:rPr lang="id-ID" sz="2800" dirty="0" smtClean="0"/>
              <a:t>Keandalan bukti (reliable)</a:t>
            </a:r>
          </a:p>
          <a:p>
            <a:pPr lvl="1" algn="just"/>
            <a:r>
              <a:rPr lang="id-ID" sz="2800" dirty="0" smtClean="0"/>
              <a:t>Kecukupan bukti (sufficient)</a:t>
            </a:r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 smtClean="0"/>
              <a:t>TINGKAT KEANDALAN BUKTI AUDIT</a:t>
            </a:r>
            <a:endParaRPr lang="id-ID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00118" y="1974871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id-ID" sz="2900" b="1" dirty="0" smtClean="0"/>
              <a:t>Keandalan tinggi. </a:t>
            </a:r>
            <a:r>
              <a:rPr lang="id-ID" sz="2900" dirty="0" smtClean="0"/>
              <a:t>Adalah dokumen yang dibuat oleh auditor atau dikirim langsung dari pihak ke tiga ke auditor internal.</a:t>
            </a:r>
          </a:p>
          <a:p>
            <a:pPr algn="just"/>
            <a:r>
              <a:rPr lang="id-ID" sz="2900" b="1" dirty="0" smtClean="0"/>
              <a:t>Keandalan sedang. </a:t>
            </a:r>
            <a:r>
              <a:rPr lang="id-ID" sz="2900" dirty="0" smtClean="0"/>
              <a:t>Dokumen pihak ke tiga yang dikirim ke perusahaan atau dokumen yang dibuat oleh perusahaan dan dikirim ke pihak ke tiga.</a:t>
            </a:r>
          </a:p>
          <a:p>
            <a:pPr algn="just"/>
            <a:r>
              <a:rPr lang="id-ID" sz="2900" b="1" dirty="0" smtClean="0"/>
              <a:t>Keandalan rendah. </a:t>
            </a:r>
            <a:r>
              <a:rPr lang="id-ID" sz="2900" dirty="0" smtClean="0"/>
              <a:t>Dokumen yang dibuat perusahaan untuk kepentingan internal perusahaan.</a:t>
            </a:r>
          </a:p>
          <a:p>
            <a:pPr algn="just"/>
            <a:endParaRPr lang="id-ID" sz="29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PROSEDUR AUDIT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118" y="1974871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id-ID" sz="3000" dirty="0" smtClean="0"/>
              <a:t>Prosedur audit adalah langkah-langkah yang ditempuh auditor untuk mengumpulkan dan menguji bukti audit.</a:t>
            </a:r>
          </a:p>
          <a:p>
            <a:pPr algn="just"/>
            <a:r>
              <a:rPr lang="id-ID" sz="3000" dirty="0" smtClean="0"/>
              <a:t>Auditor berkewajiban untuk mendapatkan bukti yang </a:t>
            </a:r>
            <a:r>
              <a:rPr lang="id-ID" sz="3000" b="1" dirty="0" smtClean="0"/>
              <a:t>KOMPETEN </a:t>
            </a:r>
            <a:r>
              <a:rPr lang="id-ID" sz="3000" dirty="0" smtClean="0"/>
              <a:t>dalam jumlah yang </a:t>
            </a:r>
            <a:r>
              <a:rPr lang="id-ID" sz="3000" b="1" dirty="0" smtClean="0"/>
              <a:t>CUKUP.</a:t>
            </a:r>
          </a:p>
          <a:p>
            <a:pPr algn="just"/>
            <a:r>
              <a:rPr lang="id-ID" sz="3000" dirty="0" smtClean="0"/>
              <a:t>Kompetensi dan kecukupan bukti mencakup penentuan </a:t>
            </a:r>
            <a:r>
              <a:rPr lang="id-ID" sz="3000" b="1" dirty="0" smtClean="0"/>
              <a:t>sifat, luas, dan saat audit (the nature, extent, and timing of audit)</a:t>
            </a:r>
            <a:endParaRPr lang="id-ID" sz="3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JENIS PROSEDUR AUDIT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56" y="1214422"/>
            <a:ext cx="8158162" cy="4525963"/>
          </a:xfrm>
        </p:spPr>
        <p:txBody>
          <a:bodyPr>
            <a:noAutofit/>
          </a:bodyPr>
          <a:lstStyle/>
          <a:p>
            <a:pPr algn="just">
              <a:buSzPct val="100000"/>
              <a:buFont typeface="+mj-lt"/>
              <a:buAutoNum type="arabicPeriod"/>
            </a:pPr>
            <a:r>
              <a:rPr lang="id-ID" sz="2400" dirty="0" smtClean="0"/>
              <a:t>Pertanyaan</a:t>
            </a:r>
          </a:p>
          <a:p>
            <a:pPr algn="just">
              <a:buSzPct val="100000"/>
              <a:buFont typeface="+mj-lt"/>
              <a:buAutoNum type="arabicPeriod"/>
            </a:pPr>
            <a:r>
              <a:rPr lang="id-ID" sz="2400" dirty="0" smtClean="0"/>
              <a:t>Observasi</a:t>
            </a:r>
          </a:p>
          <a:p>
            <a:pPr algn="just">
              <a:buSzPct val="100000"/>
              <a:buFont typeface="+mj-lt"/>
              <a:buAutoNum type="arabicPeriod"/>
            </a:pPr>
            <a:r>
              <a:rPr lang="id-ID" sz="2400" dirty="0" smtClean="0"/>
              <a:t>Inspeksi. Pemeriksaan langsung bukti audit.</a:t>
            </a:r>
          </a:p>
          <a:p>
            <a:pPr algn="just">
              <a:buSzPct val="100000"/>
              <a:buFont typeface="+mj-lt"/>
              <a:buAutoNum type="arabicPeriod"/>
            </a:pPr>
            <a:r>
              <a:rPr lang="id-ID" sz="2400" dirty="0" smtClean="0"/>
              <a:t>Vouching. Penelusuran dari bukti pembukuan ke bukti transaksi.</a:t>
            </a:r>
          </a:p>
          <a:p>
            <a:pPr algn="just">
              <a:buSzPct val="100000"/>
              <a:buFont typeface="+mj-lt"/>
              <a:buAutoNum type="arabicPeriod"/>
            </a:pPr>
            <a:r>
              <a:rPr lang="id-ID" sz="2400" dirty="0" smtClean="0"/>
              <a:t>Tracing. Penelusuran dari bukti transaksi ke bukti pembukuan.</a:t>
            </a:r>
          </a:p>
          <a:p>
            <a:pPr algn="just">
              <a:buSzPct val="100000"/>
              <a:buFont typeface="+mj-lt"/>
              <a:buAutoNum type="arabicPeriod"/>
            </a:pPr>
            <a:r>
              <a:rPr lang="id-ID" sz="2400" dirty="0" smtClean="0"/>
              <a:t>Reperformance, penghitungan ulang atau pengerjaan ulang terhadap yang telah dikerjaan menajemen.</a:t>
            </a:r>
          </a:p>
          <a:p>
            <a:pPr algn="just">
              <a:buSzPct val="100000"/>
              <a:buFont typeface="+mj-lt"/>
              <a:buAutoNum type="arabicPeriod"/>
            </a:pPr>
            <a:r>
              <a:rPr lang="id-ID" sz="2400" dirty="0" smtClean="0"/>
              <a:t>Analitis, seperti: analisis </a:t>
            </a:r>
            <a:r>
              <a:rPr lang="id-ID" sz="2400" i="1" dirty="0" smtClean="0"/>
              <a:t>common-size, ration analysis, trend analysis, analysis of future-oriented information, external benchmarking, intenal benchmarking.</a:t>
            </a:r>
            <a:endParaRPr lang="id-ID" sz="2400" dirty="0" smtClean="0"/>
          </a:p>
          <a:p>
            <a:pPr algn="just">
              <a:buSzPct val="100000"/>
              <a:buFont typeface="+mj-lt"/>
              <a:buAutoNum type="arabicPeriod"/>
            </a:pPr>
            <a:r>
              <a:rPr lang="id-ID" sz="2400" dirty="0" smtClean="0"/>
              <a:t>Konfirmasi, adalah pertanyaan tertulis kepada hihak ke tiga.</a:t>
            </a:r>
            <a:endParaRPr lang="id-ID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000" dirty="0" smtClean="0"/>
              <a:t>COMPUTER ASSISTED AUDIT TECHNIQUES</a:t>
            </a:r>
            <a:endParaRPr lang="id-ID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390" y="1214422"/>
            <a:ext cx="8043890" cy="4525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id-ID" sz="2700" dirty="0" smtClean="0"/>
              <a:t>CAATs mencakup:</a:t>
            </a:r>
          </a:p>
          <a:p>
            <a:pPr algn="just"/>
            <a:r>
              <a:rPr lang="id-ID" sz="2700" dirty="0" smtClean="0"/>
              <a:t>Generalized audit software (GAS). Yaitu software yang dikembangkan untuk melaksanakan fungsi pengujian audit secara otomatis.</a:t>
            </a:r>
          </a:p>
          <a:p>
            <a:pPr algn="just"/>
            <a:r>
              <a:rPr lang="id-ID" sz="2700" dirty="0" smtClean="0"/>
              <a:t>Utility software. Yaitu software yang dirancang untuk menjalankan suatu sistem.</a:t>
            </a:r>
          </a:p>
          <a:p>
            <a:pPr algn="just"/>
            <a:r>
              <a:rPr lang="id-ID" sz="2700" dirty="0" smtClean="0"/>
              <a:t>Test data</a:t>
            </a:r>
          </a:p>
          <a:p>
            <a:pPr algn="just"/>
            <a:r>
              <a:rPr lang="id-ID" sz="2700" dirty="0" smtClean="0"/>
              <a:t>Application software tracing and mapping.</a:t>
            </a:r>
          </a:p>
          <a:p>
            <a:pPr algn="just"/>
            <a:r>
              <a:rPr lang="id-ID" sz="2700" dirty="0" smtClean="0"/>
              <a:t>Audit expert systems atau decision support systems. Yaitu software yang dirancang untuk membantu aditor dalam membuat sejumlah kesimpulan hasil audit.</a:t>
            </a:r>
            <a:endParaRPr lang="id-ID" sz="27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ster 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Presentation1</Template>
  <TotalTime>4</TotalTime>
  <Words>838</Words>
  <Application>Microsoft Office PowerPoint</Application>
  <PresentationFormat>On-screen Show (4:3)</PresentationFormat>
  <Paragraphs>91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Master Presentation1</vt:lpstr>
      <vt:lpstr>PENGUMPULAN DAN DOKUMENTASI BUKTI AUDIT</vt:lpstr>
      <vt:lpstr>Reviu Proses Penugasan</vt:lpstr>
      <vt:lpstr>Reviu Proses Penugasan</vt:lpstr>
      <vt:lpstr>OBSERVASI AUDIT</vt:lpstr>
      <vt:lpstr>PROSEDUR AUDIT DAN BUKTI AUDIT</vt:lpstr>
      <vt:lpstr>TINGKAT KEANDALAN BUKTI AUDIT</vt:lpstr>
      <vt:lpstr>PROSEDUR AUDIT</vt:lpstr>
      <vt:lpstr>JENIS PROSEDUR AUDIT</vt:lpstr>
      <vt:lpstr>COMPUTER ASSISTED AUDIT TECHNIQUES</vt:lpstr>
      <vt:lpstr>KERTAS KERJA AUDIT</vt:lpstr>
      <vt:lpstr>AUDIT SAMPLING</vt:lpstr>
      <vt:lpstr>RISIKO KESALAHAN KESIMPULAN PENGUJIAN SAMPLING</vt:lpstr>
      <vt:lpstr>RISIKO SAMPLING DARI ToC</vt:lpstr>
      <vt:lpstr>SAMPLING DALAM PENGUJIAN PENGENDALIAN</vt:lpstr>
      <vt:lpstr>RISIKO SAMPLING PENGUJIAN SUBSTANTIF</vt:lpstr>
      <vt:lpstr>Terimakasih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PENGUMPULAN DAN DOKUMENTASI BUKTI AUDIT</dc:title>
  <dc:creator>Andriono</dc:creator>
  <cp:lastModifiedBy>Andriono</cp:lastModifiedBy>
  <cp:revision>7</cp:revision>
  <dcterms:created xsi:type="dcterms:W3CDTF">2017-02-22T05:43:34Z</dcterms:created>
  <dcterms:modified xsi:type="dcterms:W3CDTF">2017-02-23T05:35:09Z</dcterms:modified>
</cp:coreProperties>
</file>