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C430B-8693-451A-8A06-34C328215B7A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DF4E46-4FBB-49A1-AEC8-0095DA07F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2C430B-8693-451A-8A06-34C328215B7A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DF4E46-4FBB-49A1-AEC8-0095DA07F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144463"/>
            <a:ext cx="600548" cy="49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43116"/>
            <a:ext cx="9144000" cy="178595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PELAKSANAAN PENUGASAN AUDIT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85786" y="5429264"/>
            <a:ext cx="7758138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Wisnu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Haryo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Pramudya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S.E.,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M.Si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Ak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., C.A.</a:t>
            </a:r>
            <a:endParaRPr kumimoji="0" lang="id-ID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714488"/>
            <a:ext cx="8229600" cy="49292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900" dirty="0" smtClean="0"/>
              <a:t>Untuk memahami objek audit dengan baik, pertanyaan-pertanyaan sebagai berikut bisa digunakan sebagai panduan: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900" dirty="0" smtClean="0"/>
              <a:t>Mengapa dilakukan proses bisnis tertentu? Apa tujuan utamanya?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900" dirty="0" smtClean="0"/>
              <a:t>Tujuan stratejik organisasi yang mana yang akan dicapai? Bagaimana cara mencapainya?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900" dirty="0" smtClean="0"/>
              <a:t>Proses bisnis seperti apa yang akan membantu pencapaian tujuan stratejik organisasi?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PERTANYAAN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785926"/>
            <a:ext cx="8229600" cy="4786346"/>
          </a:xfrm>
        </p:spPr>
        <p:txBody>
          <a:bodyPr>
            <a:normAutofit/>
          </a:bodyPr>
          <a:lstStyle/>
          <a:p>
            <a:pPr algn="just">
              <a:buSzPct val="100000"/>
              <a:buFont typeface="+mj-lt"/>
              <a:buAutoNum type="arabicPeriod" startAt="4"/>
            </a:pPr>
            <a:r>
              <a:rPr lang="id-ID" sz="3000" dirty="0" smtClean="0"/>
              <a:t>Proses bisnis yang mana bisa mengganggu pencapaian tujuan organisasi?</a:t>
            </a:r>
          </a:p>
          <a:p>
            <a:pPr algn="just">
              <a:buSzPct val="100000"/>
              <a:buFont typeface="+mj-lt"/>
              <a:buAutoNum type="arabicPeriod" startAt="4"/>
            </a:pPr>
            <a:r>
              <a:rPr lang="id-ID" sz="3000" dirty="0" smtClean="0"/>
              <a:t>Pada akhir hari/minggu/bulan/tahun, capaian keberhasilan apa yang bisa dirasakan oleh karyawan?</a:t>
            </a:r>
          </a:p>
          <a:p>
            <a:pPr algn="just">
              <a:buSzPct val="100000"/>
              <a:buFont typeface="+mj-lt"/>
              <a:buAutoNum type="arabicPeriod" startAt="4"/>
            </a:pPr>
            <a:r>
              <a:rPr lang="id-ID" sz="3000" dirty="0" smtClean="0"/>
              <a:t>Capaian keberhasilan karyawan yang seperti apa yang akan bisa dikenali oleh manajemen atau oleh </a:t>
            </a:r>
            <a:r>
              <a:rPr lang="id-ID" sz="3000" i="1" dirty="0" smtClean="0"/>
              <a:t>internal customers?</a:t>
            </a:r>
            <a:endParaRPr lang="id-ID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PEROLEHAN BUKTI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1814514"/>
            <a:ext cx="8043890" cy="4400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Langkah awal untuk memahami proses bisnis adalah dengan melalukan review dokumentasi, misalnya: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Kebijakan tentang proses bisnis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Manual prosedur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Bagan struktur organisasi atau informasi serupa yang menggambarkan jumlah karyawan serta tingkat saling keterkatiannya.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Deskripsi tugas untuk para staf yang terlibat dalam proses.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Bagan alir yang menggambarkan keseluruhan proses bisnis.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PEROLEHAN BUKTI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1760557"/>
            <a:ext cx="8043890" cy="4525963"/>
          </a:xfrm>
        </p:spPr>
        <p:txBody>
          <a:bodyPr>
            <a:noAutofit/>
          </a:bodyPr>
          <a:lstStyle/>
          <a:p>
            <a:pPr algn="just">
              <a:buSzPct val="100000"/>
              <a:buFont typeface="+mj-lt"/>
              <a:buAutoNum type="arabicPeriod" startAt="6"/>
            </a:pPr>
            <a:r>
              <a:rPr lang="id-ID" sz="3000" dirty="0" smtClean="0"/>
              <a:t>Deskripsi tentang tugas-tugas kunci atau bagian penting dari suatu proses bisnis.</a:t>
            </a:r>
          </a:p>
          <a:p>
            <a:pPr algn="just">
              <a:buSzPct val="100000"/>
              <a:buFont typeface="+mj-lt"/>
              <a:buAutoNum type="arabicPeriod" startAt="6"/>
            </a:pPr>
            <a:r>
              <a:rPr lang="id-ID" sz="3000" dirty="0" smtClean="0"/>
              <a:t>Kopi kontrak bisnis dengan pelanggan, pemasok, dan oursourcer.</a:t>
            </a:r>
          </a:p>
          <a:p>
            <a:pPr algn="just">
              <a:buSzPct val="100000"/>
              <a:buFont typeface="+mj-lt"/>
              <a:buAutoNum type="arabicPeriod" startAt="6"/>
            </a:pPr>
            <a:r>
              <a:rPr lang="id-ID" sz="3000" dirty="0" smtClean="0"/>
              <a:t>Informasi relevan tentang hukum dan peraturan yang mempengaruhi proses bisnis.</a:t>
            </a:r>
          </a:p>
          <a:p>
            <a:pPr algn="just">
              <a:buSzPct val="100000"/>
              <a:buFont typeface="+mj-lt"/>
              <a:buAutoNum type="arabicPeriod" startAt="6"/>
            </a:pPr>
            <a:r>
              <a:rPr lang="id-ID" sz="3000" dirty="0" smtClean="0"/>
              <a:t>Dokumentasi yang lain yang telah dikembangkan untuk mendukung pelaporan tentang efektifitas sistem pengendalian internal.</a:t>
            </a:r>
          </a:p>
          <a:p>
            <a:pPr algn="just">
              <a:buSzPct val="100000"/>
              <a:buNone/>
            </a:pPr>
            <a:endParaRPr lang="id-ID" sz="3000" dirty="0" smtClean="0"/>
          </a:p>
          <a:p>
            <a:pPr algn="just">
              <a:buSzPct val="100000"/>
              <a:buFont typeface="+mj-lt"/>
              <a:buAutoNum type="arabicPeriod" startAt="6"/>
            </a:pPr>
            <a:endParaRPr lang="id-ID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PEROLEHAN BUKTI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8143932" cy="5072098"/>
          </a:xfrm>
        </p:spPr>
        <p:txBody>
          <a:bodyPr>
            <a:noAutofit/>
          </a:bodyPr>
          <a:lstStyle/>
          <a:p>
            <a:pPr marL="0" indent="0" algn="just">
              <a:buSzPct val="100000"/>
              <a:buNone/>
            </a:pPr>
            <a:r>
              <a:rPr lang="id-ID" sz="2700" dirty="0" smtClean="0"/>
              <a:t>Jika dokumentasi sistem tidak lengkap, bukti audit dapat diperoleh dengan mengajukan sejumlah pertanyaan kepada staf/pegawai, misalnya: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dirty="0" smtClean="0"/>
              <a:t>Tugas penting apa yang menjadi tanggungjawab Anda?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dirty="0" smtClean="0"/>
              <a:t>Input apa (informasi, dokumentasi dst) yang Anda perlukan untuk menjalankan tugas Anda?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dirty="0" smtClean="0"/>
              <a:t>Secara spesifik, apa yang Anda lakukan dengan input tersebut.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sz="2700" dirty="0" smtClean="0"/>
              <a:t>Apa output yang Anda hasilkan dari setiap pelaksanaan tugas yang menjadi tanggungjawab Anda?</a:t>
            </a:r>
          </a:p>
          <a:p>
            <a:pPr algn="just">
              <a:buSzPct val="100000"/>
              <a:buFont typeface="+mj-lt"/>
              <a:buAutoNum type="arabicPeriod" startAt="6"/>
            </a:pPr>
            <a:endParaRPr lang="id-ID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PEROLEHAN BUKTI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214554"/>
            <a:ext cx="8143932" cy="4071966"/>
          </a:xfrm>
        </p:spPr>
        <p:txBody>
          <a:bodyPr>
            <a:noAutofit/>
          </a:bodyPr>
          <a:lstStyle/>
          <a:p>
            <a:pPr algn="just">
              <a:buSzPct val="100000"/>
              <a:buFont typeface="+mj-lt"/>
              <a:buAutoNum type="arabicPeriod" startAt="5"/>
            </a:pPr>
            <a:r>
              <a:rPr lang="id-ID" sz="2800" dirty="0" smtClean="0"/>
              <a:t>Siapa atau bagian apa yang sangat menentuan kemampuan Anda untuk menjalankan perkerjaan Anda dengan baik dan tepat waktu.</a:t>
            </a:r>
          </a:p>
          <a:p>
            <a:pPr algn="just">
              <a:buSzPct val="100000"/>
              <a:buFont typeface="+mj-lt"/>
              <a:buAutoNum type="arabicPeriod" startAt="5"/>
            </a:pPr>
            <a:r>
              <a:rPr lang="id-ID" sz="2800" dirty="0" smtClean="0"/>
              <a:t>Sistem seperti apa yang Anda gunakan untuk menjalankan tugas ini?</a:t>
            </a:r>
          </a:p>
          <a:p>
            <a:pPr algn="just">
              <a:buSzPct val="100000"/>
              <a:buFont typeface="+mj-lt"/>
              <a:buAutoNum type="arabicPeriod" startAt="5"/>
            </a:pPr>
            <a:r>
              <a:rPr lang="id-ID" sz="2800" dirty="0" smtClean="0"/>
              <a:t>Berapa lama waktu yang diperlukan untuk menyelesaikan setiap tugas?</a:t>
            </a:r>
          </a:p>
          <a:p>
            <a:pPr algn="just">
              <a:buSzPct val="100000"/>
              <a:buFont typeface="+mj-lt"/>
              <a:buAutoNum type="arabicPeriod" startAt="5"/>
            </a:pPr>
            <a:endParaRPr lang="id-ID" sz="2800" dirty="0" smtClean="0"/>
          </a:p>
          <a:p>
            <a:pPr algn="just">
              <a:buSzPct val="100000"/>
              <a:buFont typeface="+mj-lt"/>
              <a:buAutoNum type="arabicPeriod" startAt="6"/>
            </a:pPr>
            <a:endParaRPr lang="id-ID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PEROLEHAN BUKTI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1500174"/>
            <a:ext cx="8229600" cy="5143536"/>
          </a:xfrm>
        </p:spPr>
        <p:txBody>
          <a:bodyPr>
            <a:noAutofit/>
          </a:bodyPr>
          <a:lstStyle/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id-ID" sz="2600" dirty="0" smtClean="0"/>
              <a:t>Pengecualian atau kesalahan semacam apa yang biasanya Anda </a:t>
            </a:r>
            <a:r>
              <a:rPr lang="id-ID" sz="2600" dirty="0" smtClean="0"/>
              <a:t>hadapi?</a:t>
            </a:r>
            <a:endParaRPr lang="en-US" sz="2600" dirty="0" smtClean="0"/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id-ID" sz="2600" dirty="0" smtClean="0"/>
              <a:t>Bagaimana </a:t>
            </a:r>
            <a:r>
              <a:rPr lang="id-ID" sz="2600" dirty="0" smtClean="0"/>
              <a:t>cara Anda mengatasi pengecualian atau kesalahan semacam </a:t>
            </a:r>
            <a:r>
              <a:rPr lang="id-ID" sz="2600" dirty="0" smtClean="0"/>
              <a:t>ini.</a:t>
            </a:r>
            <a:endParaRPr lang="en-US" sz="2600" dirty="0" smtClean="0"/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id-ID" sz="2600" dirty="0" smtClean="0"/>
              <a:t>Hambatan </a:t>
            </a:r>
            <a:r>
              <a:rPr lang="id-ID" sz="2600" dirty="0" smtClean="0"/>
              <a:t>dan tantangan seperti apa yang bisasanya Anda hadapi untuk menyelesaian tuas semacam </a:t>
            </a:r>
            <a:r>
              <a:rPr lang="id-ID" sz="2600" dirty="0" smtClean="0"/>
              <a:t>ini</a:t>
            </a:r>
            <a:endParaRPr lang="en-US" sz="2600" dirty="0" smtClean="0"/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id-ID" sz="2600" dirty="0" smtClean="0"/>
              <a:t>Apa </a:t>
            </a:r>
            <a:r>
              <a:rPr lang="id-ID" sz="2600" dirty="0" smtClean="0"/>
              <a:t>yang biasanya Anda lakukan untuk menghilangkan hambatan dan menghadapi </a:t>
            </a:r>
            <a:r>
              <a:rPr lang="id-ID" sz="2600" dirty="0" smtClean="0"/>
              <a:t>tantangan?</a:t>
            </a:r>
            <a:endParaRPr lang="en-US" sz="2600" dirty="0" smtClean="0"/>
          </a:p>
          <a:p>
            <a:pPr marL="514350" indent="-514350" algn="just">
              <a:buSzPct val="100000"/>
              <a:buFont typeface="+mj-lt"/>
              <a:buAutoNum type="arabicPeriod" startAt="8"/>
            </a:pPr>
            <a:r>
              <a:rPr lang="id-ID" sz="2600" dirty="0" smtClean="0"/>
              <a:t>Pada </a:t>
            </a:r>
            <a:r>
              <a:rPr lang="id-ID" sz="2600" dirty="0" smtClean="0"/>
              <a:t>akhir pelaksanaan tugas, bagaimana cara Anda meyakinkan bahwa Anda telah menjalankan tugas dengan tepat.</a:t>
            </a:r>
          </a:p>
          <a:p>
            <a:pPr algn="just">
              <a:buSzPct val="100000"/>
              <a:buFont typeface="+mj-lt"/>
              <a:buAutoNum type="arabicPeriod" startAt="6"/>
            </a:pPr>
            <a:endParaRPr lang="id-ID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PROSEDUR ANALITIS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831995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Prosedur analitis adalah salah satu alat untuk mengukur kinerja suatu entitas, dengan cara membanding-bandingkan angka-angka dalam laporan keuangan.</a:t>
            </a:r>
          </a:p>
          <a:p>
            <a:pPr algn="just"/>
            <a:r>
              <a:rPr lang="id-ID" dirty="0" smtClean="0"/>
              <a:t>Perbandingan bisa dilakukan dengan angka absolut atau angka relatif (persentase). Hasil perbandingan dapat digunakan untuk mengukur kinerja bidang yang sedang dianalisis, serta memerlukan tindak lanjut dari manajemen.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1834"/>
            <a:ext cx="9144000" cy="928670"/>
          </a:xfrm>
        </p:spPr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d-ID" b="1" dirty="0" smtClean="0"/>
              <a:t>Financial assurance</a:t>
            </a:r>
            <a:r>
              <a:rPr lang="id-ID" dirty="0" smtClean="0"/>
              <a:t>, yaitu penjaminan atas kewajaran asersi (pernyataan) keuangan, mencakup: </a:t>
            </a:r>
          </a:p>
          <a:p>
            <a:pPr lvl="1" algn="just"/>
            <a:r>
              <a:rPr lang="id-ID" b="1" dirty="0" smtClean="0"/>
              <a:t>Eksistensi atau terjadinya</a:t>
            </a:r>
            <a:r>
              <a:rPr lang="id-ID" dirty="0" smtClean="0"/>
              <a:t> (eksistensi saldo akun dan terjadinya transaksi yang mempengaruhi saldo akun).</a:t>
            </a:r>
          </a:p>
          <a:p>
            <a:pPr lvl="1" algn="just"/>
            <a:r>
              <a:rPr lang="id-ID" b="1" dirty="0" smtClean="0"/>
              <a:t>Kelengkapan</a:t>
            </a:r>
            <a:r>
              <a:rPr lang="id-ID" dirty="0" smtClean="0"/>
              <a:t> (kelengkapan pelaporan saldo akun)</a:t>
            </a:r>
          </a:p>
          <a:p>
            <a:pPr lvl="1" algn="just"/>
            <a:r>
              <a:rPr lang="id-ID" b="1" dirty="0" smtClean="0"/>
              <a:t>Hak dan kewajiban </a:t>
            </a:r>
            <a:r>
              <a:rPr lang="id-ID" dirty="0" smtClean="0"/>
              <a:t>(hak atas saldo akun atau kewajiban atas saldo akun).</a:t>
            </a:r>
          </a:p>
          <a:p>
            <a:pPr lvl="1" algn="just"/>
            <a:r>
              <a:rPr lang="id-ID" b="1" dirty="0" smtClean="0"/>
              <a:t>Penilaian atau alokasi </a:t>
            </a:r>
            <a:r>
              <a:rPr lang="id-ID" dirty="0" smtClean="0"/>
              <a:t>(ketepatan penilaian saldo akun dan ketepatan debit/kredit saldo akun.</a:t>
            </a:r>
          </a:p>
          <a:p>
            <a:pPr lvl="1" algn="just"/>
            <a:r>
              <a:rPr lang="id-ID" b="1" dirty="0" smtClean="0"/>
              <a:t>Penyajian dan pengungkapan </a:t>
            </a:r>
            <a:r>
              <a:rPr lang="id-ID" dirty="0" smtClean="0"/>
              <a:t>(yaitu ketepatan penyajian dan pengungkapan saldo akun dalam laporan keuangan.</a:t>
            </a:r>
            <a:endParaRPr lang="id-ID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 smtClean="0"/>
              <a:t>Control assurance, </a:t>
            </a:r>
            <a:r>
              <a:rPr lang="id-ID" sz="2800" dirty="0" smtClean="0"/>
              <a:t>yaitu penjaminan atas kecukupan dan efektifitas sistem pengendalian internal.</a:t>
            </a:r>
          </a:p>
          <a:p>
            <a:pPr algn="just"/>
            <a:r>
              <a:rPr lang="id-ID" sz="2800" b="1" dirty="0" smtClean="0"/>
              <a:t>Information technology (IT) assurance, </a:t>
            </a:r>
            <a:r>
              <a:rPr lang="id-ID" sz="2800" dirty="0" smtClean="0"/>
              <a:t>yaitu penjaminan atas kecukupan serta efektifitas desain pengendalian atas pemanfaatan IT.</a:t>
            </a:r>
          </a:p>
          <a:p>
            <a:pPr algn="just"/>
            <a:r>
              <a:rPr lang="id-ID" sz="2800" b="1" dirty="0" smtClean="0"/>
              <a:t>Compliance assurance, </a:t>
            </a:r>
            <a:r>
              <a:rPr lang="id-ID" sz="2800" dirty="0" smtClean="0"/>
              <a:t>yaitu penjaminan atas kepatuhan kegiatan operasional terhadap kebijakan, hukum, dan peraturan yang berlaku.</a:t>
            </a:r>
          </a:p>
          <a:p>
            <a:pPr algn="just"/>
            <a:r>
              <a:rPr lang="id-ID" sz="2800" b="1" dirty="0" smtClean="0"/>
              <a:t>Operational assurance, </a:t>
            </a:r>
            <a:r>
              <a:rPr lang="id-ID" sz="2800" dirty="0" smtClean="0"/>
              <a:t>yaitu penjaminan atas efektifitas dan efisiensi kegiatan operasional.</a:t>
            </a:r>
            <a:endParaRPr lang="id-ID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5716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 smtClean="0"/>
              <a:t>Integrated assurance, </a:t>
            </a:r>
            <a:r>
              <a:rPr lang="id-ID" sz="2800" dirty="0" smtClean="0"/>
              <a:t>yaitu penjaminan atas keandalan keseluruhan aspek pengelolaan organisasi yang berlaku dalam memastikan pencapaian tujuan organisasi.</a:t>
            </a:r>
          </a:p>
          <a:p>
            <a:pPr algn="just"/>
            <a:r>
              <a:rPr lang="id-ID" sz="2800" b="1" dirty="0" smtClean="0"/>
              <a:t>Pengugasan investigasi, </a:t>
            </a:r>
            <a:r>
              <a:rPr lang="id-ID" sz="2800" dirty="0" smtClean="0"/>
              <a:t>mencakup:</a:t>
            </a:r>
          </a:p>
          <a:p>
            <a:pPr lvl="1" algn="just"/>
            <a:r>
              <a:rPr lang="id-ID" dirty="0" smtClean="0"/>
              <a:t>Investigasi atas dugaan fraud (kecurangan), termasuk tindak lanjut yang diperlukan.</a:t>
            </a:r>
          </a:p>
          <a:p>
            <a:pPr lvl="1" algn="just"/>
            <a:r>
              <a:rPr lang="id-ID" dirty="0" smtClean="0"/>
              <a:t>Investigasi atas dugaan penyimpangan dari pihak ketiga.</a:t>
            </a:r>
          </a:p>
          <a:p>
            <a:pPr lvl="1" algn="just"/>
            <a:r>
              <a:rPr lang="id-ID" dirty="0" smtClean="0"/>
              <a:t>Pendampingan atas proses investigasi yang dilakukan fihak luar organisasi.</a:t>
            </a:r>
          </a:p>
          <a:p>
            <a:pPr algn="just"/>
            <a:endParaRPr lang="id-ID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PENENTUAN TUJUAN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dirty="0" smtClean="0"/>
              <a:t>Tujuan audit internal bisa mencakup aspek yang sangat luas, contoh-contoh penentuan tujuan audit antara lain:</a:t>
            </a:r>
          </a:p>
          <a:p>
            <a:pPr lvl="1" algn="just"/>
            <a:r>
              <a:rPr lang="id-ID" sz="2800" dirty="0" smtClean="0"/>
              <a:t>Mengevaluasi kecukupan desain dari ..........</a:t>
            </a:r>
          </a:p>
          <a:p>
            <a:pPr lvl="1" algn="just"/>
            <a:r>
              <a:rPr lang="id-ID" sz="2800" dirty="0" smtClean="0"/>
              <a:t>Menentukan efektifitas kegiatan operasional dari ......</a:t>
            </a:r>
          </a:p>
          <a:p>
            <a:pPr lvl="1" algn="just"/>
            <a:r>
              <a:rPr lang="id-ID" sz="2800" dirty="0" smtClean="0"/>
              <a:t>Melakukan asesmen kepatuhan terhadap .... </a:t>
            </a:r>
          </a:p>
          <a:p>
            <a:pPr lvl="1" algn="just"/>
            <a:r>
              <a:rPr lang="id-ID" sz="2800" dirty="0" smtClean="0"/>
              <a:t>Menentukan efektifitas dan efisiensi dari .......</a:t>
            </a:r>
          </a:p>
          <a:p>
            <a:pPr lvl="1" algn="just"/>
            <a:r>
              <a:rPr lang="id-ID" sz="2800" dirty="0" smtClean="0"/>
              <a:t>Mengevaluasi keakuratan dari .....</a:t>
            </a:r>
          </a:p>
          <a:p>
            <a:pPr lvl="1" algn="just"/>
            <a:r>
              <a:rPr lang="id-ID" sz="2800" dirty="0" smtClean="0"/>
              <a:t>Melalukan asesmen pencapaian dari ......</a:t>
            </a:r>
            <a:endParaRPr lang="id-ID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PENENTUAN LUAS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760557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3000" dirty="0" smtClean="0"/>
              <a:t>Penentuan luas audit dapat mencakup:</a:t>
            </a:r>
          </a:p>
          <a:p>
            <a:pPr algn="just"/>
            <a:r>
              <a:rPr lang="id-ID" sz="3000" b="1" dirty="0" smtClean="0"/>
              <a:t>Boundaries of the process (batasan dari suatu proses)</a:t>
            </a:r>
            <a:r>
              <a:rPr lang="id-ID" sz="3000" dirty="0" smtClean="0"/>
              <a:t>. Penugasan hanya ditujukan untuk mengaudit bagian dari suatu proses yang sangat luas.</a:t>
            </a:r>
          </a:p>
          <a:p>
            <a:pPr algn="just"/>
            <a:r>
              <a:rPr lang="id-ID" sz="3000" b="1" dirty="0" smtClean="0"/>
              <a:t>In-scope vs out-scope locations</a:t>
            </a:r>
            <a:r>
              <a:rPr lang="id-ID" sz="3000" dirty="0" smtClean="0"/>
              <a:t>. Penugasan hanya ditujukan untuk mengaudit area tertentu, bukan ditujukan untuk mengaudit keseluruhan area.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PENENTUAN LUAS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857364"/>
            <a:ext cx="8229600" cy="4071966"/>
          </a:xfrm>
        </p:spPr>
        <p:txBody>
          <a:bodyPr>
            <a:noAutofit/>
          </a:bodyPr>
          <a:lstStyle/>
          <a:p>
            <a:pPr algn="just"/>
            <a:r>
              <a:rPr lang="id-ID" sz="3000" b="1" dirty="0" smtClean="0"/>
              <a:t>Sub-processes. </a:t>
            </a:r>
            <a:r>
              <a:rPr lang="id-ID" sz="3000" dirty="0" smtClean="0"/>
              <a:t>Penugasan hanya ditujukan untuk mengaudit sub-bagian dari suatu rangkaian proses.</a:t>
            </a:r>
          </a:p>
          <a:p>
            <a:pPr algn="just"/>
            <a:r>
              <a:rPr lang="id-ID" sz="3000" b="1" dirty="0" smtClean="0"/>
              <a:t>Components. </a:t>
            </a:r>
            <a:r>
              <a:rPr lang="id-ID" sz="3000" dirty="0" smtClean="0"/>
              <a:t>Penugasan hanya ditujukan untuk mengaudit komponen tertentu dari suatu proses.</a:t>
            </a:r>
          </a:p>
          <a:p>
            <a:pPr algn="just"/>
            <a:r>
              <a:rPr lang="id-ID" sz="3000" b="1" dirty="0" smtClean="0"/>
              <a:t>Time frame limitation. </a:t>
            </a:r>
            <a:r>
              <a:rPr lang="id-ID" sz="3000" dirty="0" smtClean="0"/>
              <a:t>Penugasan hanya mencakup jangka waktu tertentu</a:t>
            </a:r>
            <a:endParaRPr lang="id-ID" sz="3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POTENSI HASIL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97487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SzPct val="100000"/>
              <a:buFont typeface="+mj-lt"/>
              <a:buAutoNum type="arabicPeriod"/>
            </a:pPr>
            <a:r>
              <a:rPr lang="id-ID" b="1" dirty="0" smtClean="0"/>
              <a:t>Laporan keuangan.</a:t>
            </a:r>
            <a:r>
              <a:rPr lang="id-ID" dirty="0" smtClean="0"/>
              <a:t> Kesalahan saldo akun dan atau pengungkapan dalam laporan keuangan. 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b="1" dirty="0" smtClean="0"/>
              <a:t>Kelemahan pengendalian. </a:t>
            </a:r>
            <a:r>
              <a:rPr lang="id-ID" dirty="0" smtClean="0"/>
              <a:t>Aktivitas pengendalian tertentu tidak bekerja secara efektif dalam mencegah potensi penyimpangan atau kesalahan.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b="1" dirty="0" smtClean="0"/>
              <a:t>Kegagalan pencapaian target.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b="1" dirty="0" smtClean="0"/>
              <a:t>Inefisiensi kegiatan operasional.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b="1" dirty="0" smtClean="0"/>
              <a:t>Ketidakpatuhan terhadap kebijakan, prosedur, peraturan, dan atau undang-undang.</a:t>
            </a:r>
            <a:endParaRPr lang="id-ID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MEMAHAMI OBJEK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1903433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Untuk dalam melaksanakan penugasan audit dengan efektif, auditor harus memahami tujuan dari proses bisnis objek audit,  termasuk standar yang berlaku, untuk memastikan pencapaian tujuan organisasi. 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Klasifikasi tujuan/standar proses bisnis :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Tujuan/standar opersional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Tujuan/standar pelaporan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Tujuan/standar kepatuhan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Tujuan/standar stratejik.</a:t>
            </a:r>
          </a:p>
          <a:p>
            <a:pPr algn="just">
              <a:buSzPct val="100000"/>
              <a:buFont typeface="+mj-lt"/>
              <a:buAutoNum type="arabicPeriod"/>
            </a:pPr>
            <a:r>
              <a:rPr lang="id-ID" dirty="0" smtClean="0"/>
              <a:t>Tujuan/standar lain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ter 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Presentation1</Template>
  <TotalTime>5</TotalTime>
  <Words>893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Master Presentation1</vt:lpstr>
      <vt:lpstr>PELAKSANAAN PENUGASAN AUDIT</vt:lpstr>
      <vt:lpstr>JENIS PENUGASAN</vt:lpstr>
      <vt:lpstr>JENIS PENUGASAN</vt:lpstr>
      <vt:lpstr>JENIS PENUGASAN</vt:lpstr>
      <vt:lpstr>PENENTUAN TUJUAN AUDIT</vt:lpstr>
      <vt:lpstr>PENENTUAN LUAS AUDIT</vt:lpstr>
      <vt:lpstr>PENENTUAN LUAS AUDIT</vt:lpstr>
      <vt:lpstr>POTENSI HASIL AUDIT</vt:lpstr>
      <vt:lpstr>MEMAHAMI OBJEK AUDIT</vt:lpstr>
      <vt:lpstr>PERTANYAAN PENTING</vt:lpstr>
      <vt:lpstr>PERTANYAAN PENTING</vt:lpstr>
      <vt:lpstr>PEROLEHAN BUKTI</vt:lpstr>
      <vt:lpstr>PEROLEHAN BUKTI</vt:lpstr>
      <vt:lpstr>PEROLEHAN BUKTI</vt:lpstr>
      <vt:lpstr>PEROLEHAN BUKTI</vt:lpstr>
      <vt:lpstr>PEROLEHAN BUKTI</vt:lpstr>
      <vt:lpstr>PROSEDUR ANALITIS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PELAKSANAAN PENUGASAN AUDIT</dc:title>
  <dc:creator>Andriono</dc:creator>
  <cp:lastModifiedBy>Andriono</cp:lastModifiedBy>
  <cp:revision>4</cp:revision>
  <dcterms:created xsi:type="dcterms:W3CDTF">2017-02-22T05:44:19Z</dcterms:created>
  <dcterms:modified xsi:type="dcterms:W3CDTF">2017-02-23T05:34:59Z</dcterms:modified>
</cp:coreProperties>
</file>