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EBBA0-6889-45CD-85BC-A02E00016CC9}" type="datetimeFigureOut">
              <a:rPr lang="id-ID" smtClean="0"/>
              <a:t>27/05/2019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E0EB1-28E7-406E-ACBD-B18648FE825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74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5672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7385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2482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69548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0481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3366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68763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5953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04704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7782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761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90076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1166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638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8970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2466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55265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6642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50319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62521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24010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069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040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01325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48021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96577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2568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174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660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0096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9511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6379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9918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E0EB1-28E7-406E-ACBD-B18648FE825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84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3D09-E2A0-47B6-82CE-88FB59BB6CAC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9CCC-7715-4996-A6A9-CA3DF090F6FC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D7BE-3669-4CBB-94CE-1BB3F910693A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56748-36F8-4174-841B-1BD7E073FB1D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45BB-6A06-47CF-8D5D-44631FA72660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7325-3FE4-4DF6-B717-5E492695BF4C}" type="datetime1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8D27-3C6D-4456-86EA-EA34433DF5C5}" type="datetime1">
              <a:rPr lang="en-US" smtClean="0"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D1F39-B530-44B6-B318-2D5F9AE2C3BC}" type="datetime1">
              <a:rPr lang="en-US" smtClean="0"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21E17-3807-40A0-8DFF-E6304D7ED14A}" type="datetime1">
              <a:rPr lang="en-US" smtClean="0"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AD20-A16A-4FF3-9BD1-FC91225B918B}" type="datetime1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F63A-0650-47E5-BB1B-0D928E62465A}" type="datetime1">
              <a:rPr lang="en-US" smtClean="0"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C0309-94F8-4A52-B1CA-C5547DE4BD24}" type="datetime1">
              <a:rPr lang="en-US" smtClean="0"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86BB-2BA4-493C-A1D1-FA57C8288C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1"/>
            <a:ext cx="8077200" cy="1219200"/>
          </a:xfrm>
        </p:spPr>
        <p:txBody>
          <a:bodyPr>
            <a:noAutofit/>
          </a:bodyPr>
          <a:lstStyle/>
          <a:p>
            <a:r>
              <a:rPr lang="en-US" sz="4000" dirty="0"/>
              <a:t>MANAJEMEN KEUANGAN KELUARGA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762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Wisnu </a:t>
            </a:r>
            <a:r>
              <a:rPr lang="en-US" sz="2400" dirty="0" err="1">
                <a:solidFill>
                  <a:schemeClr val="tx1"/>
                </a:solidFill>
              </a:rPr>
              <a:t>Haryo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Pramudya</a:t>
            </a:r>
            <a:r>
              <a:rPr lang="en-US" sz="2400" dirty="0">
                <a:solidFill>
                  <a:schemeClr val="tx1"/>
                </a:solidFill>
              </a:rPr>
              <a:t>., S.E., </a:t>
            </a:r>
            <a:r>
              <a:rPr lang="en-US" sz="2400" dirty="0" err="1">
                <a:solidFill>
                  <a:schemeClr val="tx1"/>
                </a:solidFill>
              </a:rPr>
              <a:t>M.Si</a:t>
            </a:r>
            <a:r>
              <a:rPr lang="en-US" sz="2400" dirty="0">
                <a:solidFill>
                  <a:schemeClr val="tx1"/>
                </a:solidFill>
              </a:rPr>
              <a:t>., </a:t>
            </a:r>
            <a:r>
              <a:rPr lang="en-US" sz="2400" dirty="0" err="1">
                <a:solidFill>
                  <a:schemeClr val="tx1"/>
                </a:solidFill>
              </a:rPr>
              <a:t>Ak</a:t>
            </a:r>
            <a:r>
              <a:rPr lang="en-US" sz="2400" dirty="0">
                <a:solidFill>
                  <a:schemeClr val="tx1"/>
                </a:solidFill>
              </a:rPr>
              <a:t>., C.A.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20574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8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odoni MT Black" pitchFamily="18" charset="0"/>
              </a:rPr>
              <a:t>Berbasis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odoni MT Black" pitchFamily="18" charset="0"/>
              </a:rPr>
              <a:t> ALKITABIAH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AE7C9-855F-4183-B656-4B4299E7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1E8FF-67C7-484B-88A0-55AF21B1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81000"/>
            <a:ext cx="7543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Pentingnya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4114800" cy="487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Tujuan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hakekatnya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terciptanya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keseimbangan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keselarasan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pemasukan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pengeluaran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Artinya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penempatan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pengalokasian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efektif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efisien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proporsional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6800" y="1295400"/>
            <a:ext cx="4038600" cy="487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b="1" dirty="0" err="1">
                <a:solidFill>
                  <a:schemeClr val="tx1"/>
                </a:solidFill>
              </a:rPr>
              <a:t>Pentingnya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memimalkan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konflik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disebab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suami-istri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bertanggungjawab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memenuhi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kebutuhan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pemicu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konflik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tangga</a:t>
            </a:r>
            <a:r>
              <a:rPr lang="en-US" sz="2400" dirty="0">
                <a:solidFill>
                  <a:schemeClr val="tx1"/>
                </a:solidFill>
              </a:rPr>
              <a:t> Kristen </a:t>
            </a:r>
            <a:r>
              <a:rPr lang="en-US" sz="2400" dirty="0" err="1">
                <a:solidFill>
                  <a:schemeClr val="tx1"/>
                </a:solidFill>
              </a:rPr>
              <a:t>ialah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E2D4B5B-EAC0-4B12-9748-7073023E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7F60EE-6DDC-4B2E-90B5-44BDD01C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</a:rPr>
              <a:t>Sumber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Keuangan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Keluarga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1447800"/>
            <a:ext cx="22098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Pekerjaan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Istri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447800"/>
            <a:ext cx="2209800" cy="8382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Pekerjaan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Suami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2590800"/>
            <a:ext cx="2209800" cy="83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Aktivitas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diluar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pekerjaan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2590800"/>
            <a:ext cx="22098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Aktivitas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diluar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pekerjaan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3886200"/>
            <a:ext cx="22098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Aktivitas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Bersama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5029200"/>
            <a:ext cx="22098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SUMBER KEUANAGN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BERSAMA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571500" y="26289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887494" y="26281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7772400" y="2971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14400" y="2971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58094" y="37711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600994" y="4114006"/>
            <a:ext cx="17518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973094" y="37711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5562600" y="41148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9" idx="2"/>
            <a:endCxn id="10" idx="0"/>
          </p:cNvCxnSpPr>
          <p:nvPr/>
        </p:nvCxnSpPr>
        <p:spPr>
          <a:xfrm rot="5400000">
            <a:off x="4305300" y="4876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15709D4-835B-43E0-A2EF-277CA40D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6664B-E617-423E-B50F-A1CC8D07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Pengeluaran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PENGELUARAN RUTIN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14478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PENGELUARAN NON RUTIN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1447800"/>
            <a:ext cx="2514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PENGELUARAN INVESTASI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2438400"/>
            <a:ext cx="25146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Persembahan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Sekolah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Belanja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Dapur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Listrik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PDAM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Cicilan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kredit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Bensin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Asisten</a:t>
            </a:r>
            <a:r>
              <a:rPr lang="en-US" dirty="0">
                <a:solidFill>
                  <a:schemeClr val="tx1"/>
                </a:solidFill>
              </a:rPr>
              <a:t> RT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Belanja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Uang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Saku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Telpon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Kebersihan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pribadi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Arisan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2438400"/>
            <a:ext cx="25146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Sumbangan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Pembelian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Kelengkapan</a:t>
            </a:r>
            <a:r>
              <a:rPr lang="en-US" dirty="0">
                <a:solidFill>
                  <a:schemeClr val="tx1"/>
                </a:solidFill>
              </a:rPr>
              <a:t> RT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Keperluan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Kebersihan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Pajak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Membantu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Orangtua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Service</a:t>
            </a: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0800" y="2438400"/>
            <a:ext cx="2514600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Tabungan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Deposito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Asuransi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3534E7-64BC-4EE2-B691-F54B3E0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BF1E5-FD6C-47D6-B3BD-FB44D63D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Pemegang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Kendali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066800"/>
            <a:ext cx="7696200" cy="472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Memang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patokan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baku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tentang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sesungguhnya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memegang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kendali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keuangan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rumah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tangga</a:t>
            </a:r>
            <a:r>
              <a:rPr lang="en-US" sz="2800" dirty="0">
                <a:solidFill>
                  <a:schemeClr val="tx1"/>
                </a:solidFill>
              </a:rPr>
              <a:t>. Saran yang </a:t>
            </a:r>
            <a:r>
              <a:rPr lang="en-US" sz="2800" dirty="0" err="1">
                <a:solidFill>
                  <a:schemeClr val="tx1"/>
                </a:solidFill>
              </a:rPr>
              <a:t>disampaikan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suami-istri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duduk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bersama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upaya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menentukan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pengalokasian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keuangan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masuk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uang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dikeluarkan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118823D-7658-4A37-9671-1FB81A06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5D7971-F048-42CD-8AF7-F31379DD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8 </a:t>
            </a: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Kendali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2192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Belanja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pendapatan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8288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err="1">
                <a:solidFill>
                  <a:schemeClr val="tx1"/>
                </a:solidFill>
              </a:rPr>
              <a:t>Hindari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hutang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4384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sederhana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30480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2400" dirty="0" err="1">
                <a:solidFill>
                  <a:schemeClr val="tx1"/>
                </a:solidFill>
              </a:rPr>
              <a:t>Atur</a:t>
            </a:r>
            <a:r>
              <a:rPr lang="en-US" sz="2400" dirty="0">
                <a:solidFill>
                  <a:schemeClr val="tx1"/>
                </a:solidFill>
              </a:rPr>
              <a:t> budget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sederhana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3657600"/>
            <a:ext cx="78486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0988" indent="-280988" algn="just">
              <a:tabLst>
                <a:tab pos="3397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5.Jadikan </a:t>
            </a:r>
            <a:r>
              <a:rPr lang="en-US" sz="2400" dirty="0" err="1">
                <a:solidFill>
                  <a:schemeClr val="tx1"/>
                </a:solidFill>
              </a:rPr>
              <a:t>Persembahan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pengeluaran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pertama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jangan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anggaran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2000" y="45720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6. </a:t>
            </a:r>
            <a:r>
              <a:rPr lang="en-US" sz="2400" dirty="0" err="1">
                <a:solidFill>
                  <a:schemeClr val="tx1"/>
                </a:solidFill>
              </a:rPr>
              <a:t>Jadikan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rutin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000" y="51816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7. Bayar </a:t>
            </a:r>
            <a:r>
              <a:rPr lang="en-US" sz="2400" dirty="0" err="1">
                <a:solidFill>
                  <a:schemeClr val="tx1"/>
                </a:solidFill>
              </a:rPr>
              <a:t>tagihan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sesegera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mungkin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2000" y="5791200"/>
            <a:ext cx="7848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8. </a:t>
            </a:r>
            <a:r>
              <a:rPr lang="en-US" sz="2400" dirty="0" err="1">
                <a:solidFill>
                  <a:schemeClr val="tx1"/>
                </a:solidFill>
              </a:rPr>
              <a:t>Sepakat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istri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0951EB-A93E-49A3-846F-468B83E6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D17E12-3A36-49E2-B817-B06E1F82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Mengatur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Masalah</a:t>
            </a:r>
            <a:r>
              <a:rPr lang="en-US" sz="2400" dirty="0">
                <a:solidFill>
                  <a:schemeClr val="tx1"/>
                </a:solidFill>
              </a:rPr>
              <a:t> Kecil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Penting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914400"/>
            <a:ext cx="81534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i="1" dirty="0">
                <a:solidFill>
                  <a:schemeClr val="tx1"/>
                </a:solidFill>
              </a:rPr>
              <a:t>"</a:t>
            </a:r>
            <a:r>
              <a:rPr lang="en-US" sz="2400" i="1" dirty="0" err="1">
                <a:solidFill>
                  <a:schemeClr val="tx1"/>
                </a:solidFill>
              </a:rPr>
              <a:t>Barangsiapa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setia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dalam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perkara-perkara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kecil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ia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setia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juga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dalam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perkara-perkara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besar</a:t>
            </a:r>
            <a:r>
              <a:rPr lang="en-US" sz="2400" i="1" dirty="0">
                <a:solidFill>
                  <a:schemeClr val="tx1"/>
                </a:solidFill>
              </a:rPr>
              <a:t>. Dan </a:t>
            </a:r>
            <a:r>
              <a:rPr lang="en-US" sz="2400" i="1" dirty="0" err="1">
                <a:solidFill>
                  <a:schemeClr val="tx1"/>
                </a:solidFill>
              </a:rPr>
              <a:t>barangsiapa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tidak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benar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dalam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perkara-perkara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kecil</a:t>
            </a:r>
            <a:r>
              <a:rPr lang="en-US" sz="2400" i="1" dirty="0">
                <a:solidFill>
                  <a:schemeClr val="tx1"/>
                </a:solidFill>
              </a:rPr>
              <a:t>, </a:t>
            </a:r>
            <a:r>
              <a:rPr lang="en-US" sz="2400" i="1" dirty="0" err="1">
                <a:solidFill>
                  <a:schemeClr val="tx1"/>
                </a:solidFill>
              </a:rPr>
              <a:t>ia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tidak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benar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juga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dalam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perkara-perkara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besar</a:t>
            </a:r>
            <a:r>
              <a:rPr lang="en-US" sz="2400" i="1" dirty="0">
                <a:solidFill>
                  <a:schemeClr val="tx1"/>
                </a:solidFill>
              </a:rPr>
              <a:t>.” </a:t>
            </a:r>
            <a:r>
              <a:rPr lang="en-US" sz="2400" dirty="0">
                <a:solidFill>
                  <a:schemeClr val="tx1"/>
                </a:solidFill>
              </a:rPr>
              <a:t>( Lukas 16 : 10)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276600"/>
            <a:ext cx="66294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</a:rPr>
              <a:t>Uang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tidak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bisa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membuat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kita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Bahagia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tetapi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dengan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Bersama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Tuhan</a:t>
            </a:r>
            <a:r>
              <a:rPr lang="en-US" sz="2400" dirty="0">
                <a:solidFill>
                  <a:srgbClr val="002060"/>
                </a:solidFill>
              </a:rPr>
              <a:t> Kita </a:t>
            </a:r>
            <a:r>
              <a:rPr lang="en-US" sz="2400" dirty="0" err="1">
                <a:solidFill>
                  <a:srgbClr val="002060"/>
                </a:solidFill>
              </a:rPr>
              <a:t>bisa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Bahagia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CEE30A-F063-407B-B944-279B8F24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F3E49E-5DC1-4D84-BD04-CF6330C37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0E7D6C-AE80-4899-B57F-24E8B92E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C8A8D8-A9CA-4841-B6F6-73617DA8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3429000"/>
            <a:ext cx="8229600" cy="2819400"/>
          </a:xfrm>
          <a:prstGeom prst="wedgeRectCallout">
            <a:avLst>
              <a:gd name="adj1" fmla="val -37141"/>
              <a:gd name="adj2" fmla="val -63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Tanpa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perencanaan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tujuan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prioritas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Alkitab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jahat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daun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masuk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pusaran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angin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pengejaran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dunia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harta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LUKAS  12 : 13-23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1 TIMOTIUS 6 : 6-10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2F6BBAE-810C-4CA4-A9FB-B0BDED19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1B66FD-FDA6-4154-9A37-AD317FCD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3429000"/>
            <a:ext cx="8229600" cy="2819400"/>
          </a:xfrm>
          <a:prstGeom prst="wedgeRectCallout">
            <a:avLst>
              <a:gd name="adj1" fmla="val -37141"/>
              <a:gd name="adj2" fmla="val -63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Perencanaan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alkitabiah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pelayanan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baik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terlepas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materialisme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melindungi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membuang-buang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percayakan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(Lukas 14 : 28)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1D30AE-B565-4942-9363-84F9E6B3D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854184-9D65-4F9A-82D0-D8AE9395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3429000"/>
            <a:ext cx="8229600" cy="2819400"/>
          </a:xfrm>
          <a:prstGeom prst="wedgeRectCallout">
            <a:avLst>
              <a:gd name="adj1" fmla="val -37141"/>
              <a:gd name="adj2" fmla="val -6387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Perencanaan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ketergantungan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perintah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bergantung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kebahagiaan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sendiri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AMSAL 16 : 1-4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MAZMUR37 : 3-4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1 TIM 6 : 17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FIL 4 : 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DA50A9-3AB9-42E2-8B78-DE46AD363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FFB205-2E6B-4D3A-9222-5D854C4A7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8200"/>
            <a:ext cx="8458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</a:rPr>
              <a:t>Tema</a:t>
            </a:r>
            <a:r>
              <a:rPr lang="en-US" sz="36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</a:rPr>
              <a:t>“</a:t>
            </a:r>
            <a:r>
              <a:rPr lang="en-US" sz="3600" b="1" dirty="0" err="1">
                <a:solidFill>
                  <a:schemeClr val="tx1"/>
                </a:solidFill>
              </a:rPr>
              <a:t>Mempersiapkan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Diri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Menyambut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Kedatangan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Tuhan</a:t>
            </a:r>
            <a:r>
              <a:rPr lang="en-US" sz="3600" b="1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495800"/>
            <a:ext cx="8458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DASAR FIRMAN</a:t>
            </a:r>
          </a:p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Amsal</a:t>
            </a:r>
            <a:r>
              <a:rPr lang="en-US" sz="2800" b="1" dirty="0">
                <a:solidFill>
                  <a:schemeClr val="tx1"/>
                </a:solidFill>
              </a:rPr>
              <a:t> 6 : 6 - 11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81000" y="609600"/>
            <a:ext cx="8534400" cy="3048000"/>
          </a:xfrm>
          <a:prstGeom prst="wedgeRectCallout">
            <a:avLst>
              <a:gd name="adj1" fmla="val -12067"/>
              <a:gd name="adj2" fmla="val 8613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“</a:t>
            </a:r>
            <a:r>
              <a:rPr lang="en-US" sz="2200" dirty="0" err="1">
                <a:solidFill>
                  <a:schemeClr val="tx1"/>
                </a:solidFill>
              </a:rPr>
              <a:t>Hai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pemalas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pergilah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semut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perhatikanlah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lakunya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jadilah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bijak</a:t>
            </a:r>
            <a:r>
              <a:rPr lang="en-US" sz="2200" dirty="0">
                <a:solidFill>
                  <a:schemeClr val="tx1"/>
                </a:solidFill>
              </a:rPr>
              <a:t>: </a:t>
            </a:r>
            <a:r>
              <a:rPr lang="en-US" sz="2200" dirty="0" err="1">
                <a:solidFill>
                  <a:schemeClr val="tx1"/>
                </a:solidFill>
              </a:rPr>
              <a:t>biarpun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tidak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pemimpinnya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pengaturnya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atau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penyasanya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ia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menyediakan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rotinya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musimpanas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mengumpukan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makanannya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pada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waktu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panen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err="1">
                <a:solidFill>
                  <a:schemeClr val="tx1"/>
                </a:solidFill>
              </a:rPr>
              <a:t>Hai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pemalas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berapa</a:t>
            </a:r>
            <a:r>
              <a:rPr lang="en-US" sz="2200" dirty="0">
                <a:solidFill>
                  <a:schemeClr val="tx1"/>
                </a:solidFill>
              </a:rPr>
              <a:t> lama </a:t>
            </a:r>
            <a:r>
              <a:rPr lang="en-US" sz="2200" dirty="0" err="1">
                <a:solidFill>
                  <a:schemeClr val="tx1"/>
                </a:solidFill>
              </a:rPr>
              <a:t>lagi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engkau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berbaring</a:t>
            </a:r>
            <a:r>
              <a:rPr lang="en-US" sz="2200" dirty="0">
                <a:solidFill>
                  <a:schemeClr val="tx1"/>
                </a:solidFill>
              </a:rPr>
              <a:t>? </a:t>
            </a:r>
            <a:r>
              <a:rPr lang="en-US" sz="2200" dirty="0" err="1">
                <a:solidFill>
                  <a:schemeClr val="tx1"/>
                </a:solidFill>
              </a:rPr>
              <a:t>Bilakan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engkau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akan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bangun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tidurmu</a:t>
            </a:r>
            <a:r>
              <a:rPr lang="en-US" sz="2200" dirty="0">
                <a:solidFill>
                  <a:schemeClr val="tx1"/>
                </a:solidFill>
              </a:rPr>
              <a:t>? “</a:t>
            </a:r>
            <a:r>
              <a:rPr lang="en-US" sz="2200" dirty="0" err="1">
                <a:solidFill>
                  <a:schemeClr val="tx1"/>
                </a:solidFill>
              </a:rPr>
              <a:t>Tidur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sebentar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lagi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mengantuk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sebentar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lagi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melipat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tangan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sebentar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lagi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untuktinggal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berbaring</a:t>
            </a:r>
            <a:r>
              <a:rPr lang="en-US" sz="2200" dirty="0">
                <a:solidFill>
                  <a:schemeClr val="tx1"/>
                </a:solidFill>
              </a:rPr>
              <a:t>”. </a:t>
            </a:r>
            <a:r>
              <a:rPr lang="en-US" sz="2200" dirty="0" err="1">
                <a:solidFill>
                  <a:schemeClr val="tx1"/>
                </a:solidFill>
              </a:rPr>
              <a:t>Maka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datanglah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kemiskinan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kepadamu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seorang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penyerbu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dan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kekurangan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seperti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orang</a:t>
            </a:r>
            <a:r>
              <a:rPr lang="en-US" sz="2200" dirty="0">
                <a:solidFill>
                  <a:schemeClr val="tx1"/>
                </a:solidFill>
              </a:rPr>
              <a:t> yang </a:t>
            </a:r>
            <a:r>
              <a:rPr lang="en-US" sz="2200" dirty="0" err="1">
                <a:solidFill>
                  <a:schemeClr val="tx1"/>
                </a:solidFill>
              </a:rPr>
              <a:t>bersenjata</a:t>
            </a:r>
            <a:r>
              <a:rPr lang="en-US" sz="2200" dirty="0">
                <a:solidFill>
                  <a:schemeClr val="tx1"/>
                </a:solidFill>
              </a:rPr>
              <a:t>…”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A3B30C-1442-43A8-AF3D-9848DB2F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527473-5BB2-495D-B2D5-A157A9D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58EE9F-07D5-44B4-B169-F1D5A802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A5E015-567E-4F48-AF47-501C8AE7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143000"/>
            <a:ext cx="8382000" cy="1981200"/>
          </a:xfrm>
          <a:prstGeom prst="wedgeRectCallout">
            <a:avLst>
              <a:gd name="adj1" fmla="val -38604"/>
              <a:gd name="adj2" fmla="val 714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>
                <a:solidFill>
                  <a:schemeClr val="tx1"/>
                </a:solidFill>
              </a:rPr>
              <a:t>Kejujuran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pengakuan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miliki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i="1" dirty="0">
                <a:solidFill>
                  <a:schemeClr val="tx1"/>
                </a:solidFill>
              </a:rPr>
              <a:t>(1 Taw 29:12)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i="1" dirty="0">
                <a:solidFill>
                  <a:schemeClr val="tx1"/>
                </a:solidFill>
              </a:rPr>
              <a:t>(1 </a:t>
            </a:r>
            <a:r>
              <a:rPr lang="en-US" sz="2400" i="1" dirty="0" err="1">
                <a:solidFill>
                  <a:schemeClr val="tx1"/>
                </a:solidFill>
              </a:rPr>
              <a:t>Kor</a:t>
            </a:r>
            <a:r>
              <a:rPr lang="en-US" sz="2400" i="1" dirty="0">
                <a:solidFill>
                  <a:schemeClr val="tx1"/>
                </a:solidFill>
              </a:rPr>
              <a:t> 6 :19-20)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F7F17A-A0AE-4FB7-BBEA-754598C64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B75CE2-E3AD-4EE6-9FF1-0A619572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E27D36-EBC4-4890-BF2B-B165ECA3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466B27-557C-452E-9471-D6AC09F9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Keuangan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Perencanaan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Pelayanan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Tangung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Jawab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Bekerja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7200" y="1219200"/>
            <a:ext cx="8382000" cy="2819400"/>
          </a:xfrm>
          <a:prstGeom prst="wedgeRectCallout">
            <a:avLst>
              <a:gd name="adj1" fmla="val -40188"/>
              <a:gd name="adj2" fmla="val 645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solidFill>
                  <a:schemeClr val="tx1"/>
                </a:solidFill>
              </a:rPr>
              <a:t>Salah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menyediakan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kebutuhan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bekerja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pekerjaan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memenuhi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kebutuhan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keluarga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2 </a:t>
            </a:r>
            <a:r>
              <a:rPr lang="en-US" sz="2800" dirty="0" err="1">
                <a:solidFill>
                  <a:schemeClr val="tx1"/>
                </a:solidFill>
              </a:rPr>
              <a:t>Tesalonika</a:t>
            </a:r>
            <a:r>
              <a:rPr lang="en-US" sz="2800">
                <a:solidFill>
                  <a:schemeClr val="tx1"/>
                </a:solidFill>
              </a:rPr>
              <a:t> 3 : 6-12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9A34CAC-9788-4D88-97F6-96DD0F162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859631-6F56-42AC-9ED4-9899A24A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2F0D52-2139-45D1-B45F-91F7D7DF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AEF9E9-DC21-46A1-81F9-5E3780EA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57200" y="2895600"/>
            <a:ext cx="8382000" cy="3048000"/>
          </a:xfrm>
          <a:prstGeom prst="wedgeRectCallout">
            <a:avLst>
              <a:gd name="adj1" fmla="val -36611"/>
              <a:gd name="adj2" fmla="val -6354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mengarahkan</a:t>
            </a:r>
            <a:r>
              <a:rPr lang="en-US" sz="2400" dirty="0">
                <a:solidFill>
                  <a:schemeClr val="tx1"/>
                </a:solidFill>
              </a:rPr>
              <a:t> Yusuf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menyimpan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menabung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depan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Kej</a:t>
            </a:r>
            <a:r>
              <a:rPr lang="en-US" sz="2400" dirty="0">
                <a:solidFill>
                  <a:schemeClr val="tx1"/>
                </a:solidFill>
              </a:rPr>
              <a:t>. 41:35-36).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Menabung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menunjukan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hikmat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dinyatakan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ciptaan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lainnya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Ams</a:t>
            </a:r>
            <a:r>
              <a:rPr lang="en-US" sz="2400" dirty="0">
                <a:solidFill>
                  <a:schemeClr val="tx1"/>
                </a:solidFill>
              </a:rPr>
              <a:t>.  30:24-25).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Menabung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tanggung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pelayanan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memenuhi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kebutuhan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sesama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diperkirakan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maupun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tiba-tiba</a:t>
            </a:r>
            <a:r>
              <a:rPr lang="en-US" sz="2400" dirty="0">
                <a:solidFill>
                  <a:schemeClr val="tx1"/>
                </a:solidFill>
              </a:rPr>
              <a:t> (1 Tim 6 : 17-19).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699275-FD12-40A0-92B2-EE0ECA89E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6C4C77-5847-4BAF-9D61-E685BB23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33400" y="3962400"/>
            <a:ext cx="8382000" cy="1828800"/>
          </a:xfrm>
          <a:prstGeom prst="wedgeRectCallout">
            <a:avLst>
              <a:gd name="adj1" fmla="val -36611"/>
              <a:gd name="adj2" fmla="val -687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Kita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belajar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punya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Fil</a:t>
            </a:r>
            <a:r>
              <a:rPr lang="en-US" sz="2400" dirty="0">
                <a:solidFill>
                  <a:schemeClr val="tx1"/>
                </a:solidFill>
              </a:rPr>
              <a:t>. 4:11-13;  </a:t>
            </a:r>
            <a:r>
              <a:rPr lang="en-US" sz="2400" dirty="0" err="1">
                <a:solidFill>
                  <a:schemeClr val="tx1"/>
                </a:solidFill>
              </a:rPr>
              <a:t>Ibr</a:t>
            </a:r>
            <a:r>
              <a:rPr lang="en-US" sz="2400" dirty="0">
                <a:solidFill>
                  <a:schemeClr val="tx1"/>
                </a:solidFill>
              </a:rPr>
              <a:t>. 13:5).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Waspadalah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godaan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ajaran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dunia</a:t>
            </a:r>
            <a:r>
              <a:rPr lang="en-US" sz="2400" dirty="0">
                <a:solidFill>
                  <a:schemeClr val="tx1"/>
                </a:solidFill>
              </a:rPr>
              <a:t> (Rom. 12:1-2; 13:11-14; 1 Pet. 1:13-14).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F006146-B37C-477A-A44F-0C66A28C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53B12-4045-4F91-B79F-6C1EEEBD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371600"/>
            <a:ext cx="8382000" cy="2362200"/>
          </a:xfrm>
          <a:prstGeom prst="wedgeRectCallout">
            <a:avLst>
              <a:gd name="adj1" fmla="val -37505"/>
              <a:gd name="adj2" fmla="val 61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kebutuhan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keinginan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ketamakan</a:t>
            </a:r>
            <a:r>
              <a:rPr lang="en-US" sz="2400" dirty="0">
                <a:solidFill>
                  <a:schemeClr val="tx1"/>
                </a:solidFill>
              </a:rPr>
              <a:t>)? (1 Tim. 6:9)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berguna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keluarga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pertumbuhan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rohani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kesehatan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pelayanan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nama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kasih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sebaliknya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menghalangi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?. </a:t>
            </a:r>
            <a:r>
              <a:rPr lang="en-US" sz="2400" i="1" dirty="0">
                <a:solidFill>
                  <a:schemeClr val="tx1"/>
                </a:solidFill>
              </a:rPr>
              <a:t>(1 Tim 5:8; 1 </a:t>
            </a:r>
            <a:r>
              <a:rPr lang="en-US" sz="2400" i="1" dirty="0" err="1">
                <a:solidFill>
                  <a:schemeClr val="tx1"/>
                </a:solidFill>
              </a:rPr>
              <a:t>Kor</a:t>
            </a:r>
            <a:r>
              <a:rPr lang="en-US" sz="2400" i="1" dirty="0">
                <a:solidFill>
                  <a:schemeClr val="tx1"/>
                </a:solidFill>
              </a:rPr>
              <a:t> 6 :12)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C7D26B-6F80-4EC2-9C1B-F162A738B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664CFC-EF25-424E-9F37-F2514F0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371600"/>
            <a:ext cx="8382000" cy="3276600"/>
          </a:xfrm>
          <a:prstGeom prst="wedgeRectCallout">
            <a:avLst>
              <a:gd name="adj1" fmla="val -37505"/>
              <a:gd name="adj2" fmla="val 61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>
                <a:solidFill>
                  <a:schemeClr val="tx1"/>
                </a:solidFill>
              </a:rPr>
              <a:t>DASAR AKLITAB: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Alkitab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mengajarkan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pinjaman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meminjam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menghasilkan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kebebasan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pelayanan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bijak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Ul</a:t>
            </a:r>
            <a:r>
              <a:rPr lang="en-US" sz="2400" dirty="0">
                <a:solidFill>
                  <a:schemeClr val="tx1"/>
                </a:solidFill>
              </a:rPr>
              <a:t>. 15:5-6).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Peminjaman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hutang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bijak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diperbudak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Ams</a:t>
            </a:r>
            <a:r>
              <a:rPr lang="en-US" sz="2400" dirty="0">
                <a:solidFill>
                  <a:schemeClr val="tx1"/>
                </a:solidFill>
              </a:rPr>
              <a:t>. 22:7).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0BDA77-0D0E-4304-8AC9-A8638A9A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8A6CC1-68A2-4761-B627-512F70CD2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371600"/>
            <a:ext cx="8382000" cy="3276600"/>
          </a:xfrm>
          <a:prstGeom prst="wedgeRectCallout">
            <a:avLst>
              <a:gd name="adj1" fmla="val -37505"/>
              <a:gd name="adj2" fmla="val 61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Kredit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pengganti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kepercayaan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mendapatkan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inginkan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menunggu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waktu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. Kita </a:t>
            </a:r>
            <a:r>
              <a:rPr lang="en-US" sz="2400" dirty="0" err="1">
                <a:solidFill>
                  <a:schemeClr val="tx1"/>
                </a:solidFill>
              </a:rPr>
              <a:t>menggunakan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mengurangi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ketergantungan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Kenapa</a:t>
            </a:r>
            <a:r>
              <a:rPr lang="en-US" sz="2400" dirty="0">
                <a:solidFill>
                  <a:schemeClr val="tx1"/>
                </a:solidFill>
              </a:rPr>
              <a:t>?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takut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inginkan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menginginkannya</a:t>
            </a:r>
            <a:r>
              <a:rPr lang="en-US" sz="2400" dirty="0">
                <a:solidFill>
                  <a:schemeClr val="tx1"/>
                </a:solidFill>
              </a:rPr>
              <a:t> (Mat. 6:30-34).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67A947-34F1-4075-8D07-3AF5A339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F3B6D7-51E1-46D4-AE29-B3ED6B15C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194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DASAR FIRMAN</a:t>
            </a:r>
          </a:p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Amsal</a:t>
            </a:r>
            <a:r>
              <a:rPr lang="en-US" sz="2800" b="1" dirty="0">
                <a:solidFill>
                  <a:schemeClr val="tx1"/>
                </a:solidFill>
              </a:rPr>
              <a:t> 6 : 6 - 11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9906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PERINGATAN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41148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PERINTAH</a:t>
            </a:r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 flipV="1">
            <a:off x="3352800" y="1752600"/>
            <a:ext cx="11430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3352800" y="3390900"/>
            <a:ext cx="1371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9C39B7-CAB8-4C77-AB41-14C4C6BD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67BFC2-6419-4EF1-A614-BFC5EBB5D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371600"/>
            <a:ext cx="8382000" cy="3276600"/>
          </a:xfrm>
          <a:prstGeom prst="wedgeRectCallout">
            <a:avLst>
              <a:gd name="adj1" fmla="val -37505"/>
              <a:gd name="adj2" fmla="val 61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 startAt="2"/>
            </a:pPr>
            <a:r>
              <a:rPr lang="en-US" sz="2400" dirty="0" err="1">
                <a:solidFill>
                  <a:schemeClr val="tx1"/>
                </a:solidFill>
              </a:rPr>
              <a:t>Kredit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mengurangi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kemampuan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mereka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membutuhkan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 err="1">
                <a:solidFill>
                  <a:schemeClr val="tx1"/>
                </a:solidFill>
              </a:rPr>
              <a:t>Penggunaan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kredit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kegagalan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miliki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dosa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ketidakpuasan</a:t>
            </a:r>
            <a:r>
              <a:rPr lang="en-US" sz="2400" dirty="0">
                <a:solidFill>
                  <a:schemeClr val="tx1"/>
                </a:solidFill>
              </a:rPr>
              <a:t>) (</a:t>
            </a:r>
            <a:r>
              <a:rPr lang="en-US" sz="2400" dirty="0" err="1">
                <a:solidFill>
                  <a:schemeClr val="tx1"/>
                </a:solidFill>
              </a:rPr>
              <a:t>Fil</a:t>
            </a:r>
            <a:r>
              <a:rPr lang="en-US" sz="2400" dirty="0">
                <a:solidFill>
                  <a:schemeClr val="tx1"/>
                </a:solidFill>
              </a:rPr>
              <a:t>. 4:11; 1 Tim. 6:6-8; </a:t>
            </a:r>
            <a:r>
              <a:rPr lang="en-US" sz="2400" dirty="0" err="1">
                <a:solidFill>
                  <a:schemeClr val="tx1"/>
                </a:solidFill>
              </a:rPr>
              <a:t>Ibr</a:t>
            </a:r>
            <a:r>
              <a:rPr lang="en-US" sz="2400" dirty="0">
                <a:solidFill>
                  <a:schemeClr val="tx1"/>
                </a:solidFill>
              </a:rPr>
              <a:t>. 13:5). 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DED2B1-1A1A-45CB-A73C-3655BD82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2BF296-2199-47F2-9BA4-636EBC181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HAL MENGENAI PERENCANAAN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Menabung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Pengeluaran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Pembelian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en-US" sz="32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US" sz="3200" dirty="0" err="1">
                <a:solidFill>
                  <a:schemeClr val="tx1"/>
                </a:solidFill>
              </a:rPr>
              <a:t>Berhutang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Pinjaman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1000" y="1371600"/>
            <a:ext cx="8382000" cy="3276600"/>
          </a:xfrm>
          <a:prstGeom prst="wedgeRectCallout">
            <a:avLst>
              <a:gd name="adj1" fmla="val -37505"/>
              <a:gd name="adj2" fmla="val 614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i="1" dirty="0" err="1">
                <a:solidFill>
                  <a:schemeClr val="tx1"/>
                </a:solidFill>
              </a:rPr>
              <a:t>Pertanyaan</a:t>
            </a:r>
            <a:r>
              <a:rPr lang="en-US" sz="2400" b="1" i="1" dirty="0">
                <a:solidFill>
                  <a:schemeClr val="tx1"/>
                </a:solidFill>
              </a:rPr>
              <a:t> yang </a:t>
            </a:r>
            <a:r>
              <a:rPr lang="en-US" sz="2400" b="1" i="1" dirty="0" err="1">
                <a:solidFill>
                  <a:schemeClr val="tx1"/>
                </a:solidFill>
              </a:rPr>
              <a:t>Diperlukan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Sebelum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</a:rPr>
              <a:t>Meminjam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benar-benar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membutuhkannya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berdoa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meminta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menunggu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cukup</a:t>
            </a:r>
            <a:r>
              <a:rPr lang="en-US" sz="2400" dirty="0">
                <a:solidFill>
                  <a:schemeClr val="tx1"/>
                </a:solidFill>
              </a:rPr>
              <a:t> lama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dijawab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olehNya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Apakah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sabar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ingin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memuaskan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kesenangan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secepatnya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18745E-1B8D-46DE-B0F5-F1E30C991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99F6A6-FBA7-4EC5-BAA9-B65F84B0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JANJI TUHAN UNTUK KITA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610600" cy="533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36587" lvl="1" indent="-457200" algn="just"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Lukas 16:10-11: </a:t>
            </a:r>
            <a:r>
              <a:rPr lang="en-US" sz="2400" dirty="0" err="1">
                <a:solidFill>
                  <a:schemeClr val="tx1"/>
                </a:solidFill>
              </a:rPr>
              <a:t>Umumnya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mempercayakan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kekayaan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pada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terbukti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setia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punya </a:t>
            </a:r>
            <a:r>
              <a:rPr lang="en-US" sz="2400" dirty="0" err="1">
                <a:solidFill>
                  <a:schemeClr val="tx1"/>
                </a:solidFill>
              </a:rPr>
              <a:t>sekarang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marL="636587" lvl="1" indent="-457200" algn="just"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2 </a:t>
            </a:r>
            <a:r>
              <a:rPr lang="en-US" sz="2400" dirty="0" err="1">
                <a:solidFill>
                  <a:schemeClr val="tx1"/>
                </a:solidFill>
              </a:rPr>
              <a:t>Korintus</a:t>
            </a:r>
            <a:r>
              <a:rPr lang="en-US" sz="2400" dirty="0">
                <a:solidFill>
                  <a:schemeClr val="tx1"/>
                </a:solidFill>
              </a:rPr>
              <a:t> 9:8-11: </a:t>
            </a:r>
            <a:r>
              <a:rPr lang="en-US" sz="2400" dirty="0" err="1">
                <a:solidFill>
                  <a:schemeClr val="tx1"/>
                </a:solidFill>
              </a:rPr>
              <a:t>Pemberian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kekurangan</a:t>
            </a:r>
            <a:r>
              <a:rPr lang="en-US" sz="2400" dirty="0">
                <a:solidFill>
                  <a:schemeClr val="tx1"/>
                </a:solidFill>
              </a:rPr>
              <a:t>;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menyediakan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kemampuan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limpah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Tujuannya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meningkatkan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kekayaan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pribadi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pemberian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id-ID" sz="2400" dirty="0">
              <a:solidFill>
                <a:schemeClr val="tx1"/>
              </a:solidFill>
            </a:endParaRPr>
          </a:p>
          <a:p>
            <a:pPr marL="636587" lvl="1" indent="-457200" algn="just">
              <a:buFont typeface="+mj-lt"/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Prinsip</a:t>
            </a:r>
            <a:r>
              <a:rPr lang="en-US" sz="2400" dirty="0">
                <a:solidFill>
                  <a:schemeClr val="tx1"/>
                </a:solidFill>
              </a:rPr>
              <a:t> Dasar: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kumpulkan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menentukan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pandang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nilai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(Mat. 6:22-23).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1FC49F-CC37-4034-9CCE-1D77203C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6ACC4E-146F-4ADE-BEAA-131DC7F1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cap="all" dirty="0" err="1">
                <a:solidFill>
                  <a:schemeClr val="tx1"/>
                </a:solidFill>
              </a:rPr>
              <a:t>Metode</a:t>
            </a:r>
            <a:r>
              <a:rPr lang="en-US" sz="2400" b="1" cap="all" dirty="0">
                <a:solidFill>
                  <a:schemeClr val="tx1"/>
                </a:solidFill>
              </a:rPr>
              <a:t> </a:t>
            </a:r>
            <a:r>
              <a:rPr lang="en-US" sz="2400" b="1" cap="all" dirty="0" err="1">
                <a:solidFill>
                  <a:schemeClr val="tx1"/>
                </a:solidFill>
              </a:rPr>
              <a:t>Dalam</a:t>
            </a:r>
            <a:r>
              <a:rPr lang="en-US" sz="2400" b="1" cap="all" dirty="0">
                <a:solidFill>
                  <a:schemeClr val="tx1"/>
                </a:solidFill>
              </a:rPr>
              <a:t> </a:t>
            </a:r>
            <a:r>
              <a:rPr lang="en-US" sz="2400" b="1" cap="all" dirty="0" err="1">
                <a:solidFill>
                  <a:schemeClr val="tx1"/>
                </a:solidFill>
              </a:rPr>
              <a:t>Pengguaan</a:t>
            </a:r>
            <a:r>
              <a:rPr lang="en-US" sz="2400" b="1" cap="all" dirty="0">
                <a:solidFill>
                  <a:schemeClr val="tx1"/>
                </a:solidFill>
              </a:rPr>
              <a:t> Keuangan </a:t>
            </a:r>
            <a:r>
              <a:rPr lang="en-US" sz="2400" b="1" cap="all" dirty="0" err="1">
                <a:solidFill>
                  <a:schemeClr val="tx1"/>
                </a:solidFill>
              </a:rPr>
              <a:t>Keluarga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510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Menyadari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semua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diterima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pemberian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Tuhan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Mengadakan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pembicaraan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bersama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Membiasakan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berbelanja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efektif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Hindari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berutang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membeli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Kreatif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Menghindari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kegemaran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berjudi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permaianan-permainan</a:t>
            </a:r>
            <a:r>
              <a:rPr lang="en-US" sz="2800" dirty="0">
                <a:solidFill>
                  <a:schemeClr val="tx1"/>
                </a:solidFill>
              </a:rPr>
              <a:t> lain yang </a:t>
            </a:r>
            <a:r>
              <a:rPr lang="en-US" sz="2800" dirty="0" err="1">
                <a:solidFill>
                  <a:schemeClr val="tx1"/>
                </a:solidFill>
              </a:rPr>
              <a:t>sejenis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Biasakan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menyusun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Anggaran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Belanja</a:t>
            </a:r>
            <a:endParaRPr lang="en-US" sz="2800" dirty="0">
              <a:solidFill>
                <a:schemeClr val="tx1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</a:rPr>
              <a:t>Mempersiapkan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depan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menabung</a:t>
            </a:r>
            <a:r>
              <a:rPr lang="en-US" sz="28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2ABD32-1955-438E-961F-81102CC2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7EFA0A-D10B-49EB-A92B-571F775E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81000"/>
            <a:ext cx="6629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LANGKAH-LANGKAH PRAKTIS MENYUSUN ANGGARAN BELANJA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8610600" cy="510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Mencatat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pendapatan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Keluarga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daftar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bulan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kartu-kartu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amplop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Pos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mengisinya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serta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konsisten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menggunakan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tujuan</a:t>
            </a:r>
            <a:r>
              <a:rPr lang="en-US" sz="2400" b="1" dirty="0">
                <a:solidFill>
                  <a:schemeClr val="tx1"/>
                </a:solidFill>
              </a:rPr>
              <a:t> Pos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Jika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ternyata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pos yang </a:t>
            </a:r>
            <a:r>
              <a:rPr lang="en-US" sz="2400" b="1" dirty="0" err="1">
                <a:solidFill>
                  <a:schemeClr val="tx1"/>
                </a:solidFill>
              </a:rPr>
              <a:t>sisa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kosongi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kartu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amplop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kembali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periode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selanjutnya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Sisa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secara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rutin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tabung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demikian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juga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sadar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selalu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menambah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tabungan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Bila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pendapatan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keluarga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tetap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mungkin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beberapa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sekali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tetap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alokasikan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pengeluaran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bulannya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beberapa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bulan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pendapatan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525F1-08AD-4D7B-8D1E-0628F919C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26871-5D7B-4AB9-9953-B154AEED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8194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DASAR FIRMAN</a:t>
            </a:r>
          </a:p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Amsal</a:t>
            </a:r>
            <a:r>
              <a:rPr lang="en-US" sz="2800" b="1" dirty="0">
                <a:solidFill>
                  <a:schemeClr val="tx1"/>
                </a:solidFill>
              </a:rPr>
              <a:t> 6 : 6 - 11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9906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PERINGATAN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41148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PERINTAH</a:t>
            </a:r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 flipV="1">
            <a:off x="3352800" y="1752600"/>
            <a:ext cx="11430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3352800" y="3390900"/>
            <a:ext cx="1371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5562600" y="381000"/>
            <a:ext cx="2895600" cy="838200"/>
          </a:xfrm>
          <a:prstGeom prst="wedgeRoundRectCallout">
            <a:avLst>
              <a:gd name="adj1" fmla="val -37101"/>
              <a:gd name="adj2" fmla="val 674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Pemalas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5410200" y="3276600"/>
            <a:ext cx="2895600" cy="838200"/>
          </a:xfrm>
          <a:prstGeom prst="wedgeRoundRectCallout">
            <a:avLst>
              <a:gd name="adj1" fmla="val -37101"/>
              <a:gd name="adj2" fmla="val 674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Belajar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9189C4-46FE-4B26-8525-2B865D3B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CFACCC-CDB0-40AE-993E-5178643EB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144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PERINGATAN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914400"/>
            <a:ext cx="31242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PERINTAH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3810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Peringatan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terutama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menyambut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kedatangan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mempersiapkan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menyambut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usaha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dimuliakan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melalui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kehidupan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talenta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1905000"/>
            <a:ext cx="38100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Perintah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meniru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Semut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Hal </a:t>
            </a:r>
            <a:r>
              <a:rPr lang="en-US" sz="2400" dirty="0" err="1">
                <a:solidFill>
                  <a:schemeClr val="tx1"/>
                </a:solidFill>
              </a:rPr>
              <a:t>Rajin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Rajin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Belajar</a:t>
            </a:r>
            <a:endParaRPr lang="en-US" sz="2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Rajin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Bekerja</a:t>
            </a:r>
            <a:endParaRPr lang="en-US" sz="2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Rajin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Berdoa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Memuji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Tuhan</a:t>
            </a:r>
            <a:endParaRPr lang="en-US" sz="2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Rajin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Beribadah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49671C-26AD-4286-AA5C-0C6B5CBE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EC6FAB-97E8-4ACD-A524-AAA37E3A8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457200"/>
            <a:ext cx="4343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RAJIN BELAJAR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82296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3600" dirty="0" err="1">
                <a:solidFill>
                  <a:schemeClr val="tx1"/>
                </a:solidFill>
              </a:rPr>
              <a:t>Belajar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merupakan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anugrah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luar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biasa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Itu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membedakan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manusia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binatang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pPr marL="796925" indent="-457200" algn="just">
              <a:buAutoNum type="arabicPeriod"/>
            </a:pPr>
            <a:r>
              <a:rPr lang="en-US" sz="3600" dirty="0" err="1">
                <a:solidFill>
                  <a:schemeClr val="tx1"/>
                </a:solidFill>
              </a:rPr>
              <a:t>Belajar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melayani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kasih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pengharapan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juga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Tulus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</a:p>
          <a:p>
            <a:pPr marL="796925" indent="-457200" algn="just">
              <a:buAutoNum type="arabicPeriod"/>
            </a:pPr>
            <a:endParaRPr lang="en-US" sz="36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EDB07F-5DD6-4473-9023-E29E8A62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9A15BF-7643-49F1-9973-BB9B9CC6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457200"/>
            <a:ext cx="4343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RAJIN BEKERJA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8229600" cy="441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3400" dirty="0" err="1">
                <a:solidFill>
                  <a:schemeClr val="tx1"/>
                </a:solidFill>
              </a:rPr>
              <a:t>Bekerja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bukan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berarti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hanya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untuk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kebutuhan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jasmani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tetapi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juga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rohani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kita</a:t>
            </a:r>
            <a:r>
              <a:rPr lang="en-US" sz="3400" dirty="0">
                <a:solidFill>
                  <a:schemeClr val="tx1"/>
                </a:solidFill>
              </a:rPr>
              <a:t>. </a:t>
            </a:r>
          </a:p>
          <a:p>
            <a:pPr marL="796925" indent="-457200" algn="just">
              <a:buAutoNum type="arabicPeriod"/>
            </a:pPr>
            <a:r>
              <a:rPr lang="en-US" sz="3400" dirty="0" err="1">
                <a:solidFill>
                  <a:schemeClr val="tx1"/>
                </a:solidFill>
              </a:rPr>
              <a:t>Bekerja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untuk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Tuhan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melalui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kegiatan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dan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organisasi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untuk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melayani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Tuhan</a:t>
            </a:r>
            <a:r>
              <a:rPr lang="en-US" sz="3400" dirty="0">
                <a:solidFill>
                  <a:schemeClr val="tx1"/>
                </a:solidFill>
              </a:rPr>
              <a:t>. Ex. </a:t>
            </a:r>
            <a:r>
              <a:rPr lang="en-US" sz="3400" dirty="0" err="1">
                <a:solidFill>
                  <a:schemeClr val="tx1"/>
                </a:solidFill>
              </a:rPr>
              <a:t>Menjadi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Pendeta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Majelis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Komisi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pengiring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pemandu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lagu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pembawa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persembahan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dll</a:t>
            </a:r>
            <a:endParaRPr lang="en-US" sz="3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6633E-EF8B-4D08-9DD5-DBE1A435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DEB478-355B-42FE-9527-D6D162A4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457200"/>
            <a:ext cx="4343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RAJIN BERDOA </a:t>
            </a:r>
            <a:r>
              <a:rPr lang="en-US" sz="4000" b="1" dirty="0" err="1">
                <a:solidFill>
                  <a:schemeClr val="tx1"/>
                </a:solidFill>
              </a:rPr>
              <a:t>dan</a:t>
            </a:r>
            <a:r>
              <a:rPr lang="en-US" sz="4000" b="1" dirty="0">
                <a:solidFill>
                  <a:schemeClr val="tx1"/>
                </a:solidFill>
              </a:rPr>
              <a:t> MEMUJI TUHAN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82296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00" dirty="0">
              <a:solidFill>
                <a:schemeClr val="tx1"/>
              </a:solidFill>
            </a:endParaRPr>
          </a:p>
          <a:p>
            <a:pPr marL="796925" indent="-457200" algn="just">
              <a:buAutoNum type="arabicPeriod"/>
            </a:pPr>
            <a:r>
              <a:rPr lang="en-US" sz="3400" dirty="0" err="1">
                <a:solidFill>
                  <a:schemeClr val="tx1"/>
                </a:solidFill>
              </a:rPr>
              <a:t>Berdoa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bukan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sebagai</a:t>
            </a:r>
            <a:r>
              <a:rPr lang="en-US" sz="3400" dirty="0">
                <a:solidFill>
                  <a:schemeClr val="tx1"/>
                </a:solidFill>
              </a:rPr>
              <a:t> BAN SEREP yang </a:t>
            </a:r>
            <a:r>
              <a:rPr lang="en-US" sz="3400" dirty="0" err="1">
                <a:solidFill>
                  <a:schemeClr val="tx1"/>
                </a:solidFill>
              </a:rPr>
              <a:t>dikeluarkan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jika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membutuhkan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tetapi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sebagai</a:t>
            </a:r>
            <a:r>
              <a:rPr lang="en-US" sz="3400" dirty="0">
                <a:solidFill>
                  <a:schemeClr val="tx1"/>
                </a:solidFill>
              </a:rPr>
              <a:t> KEMUDI yang </a:t>
            </a:r>
            <a:r>
              <a:rPr lang="en-US" sz="3400" dirty="0" err="1">
                <a:solidFill>
                  <a:schemeClr val="tx1"/>
                </a:solidFill>
              </a:rPr>
              <a:t>akan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mengarakan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kita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ke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Jalan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Kebenaran</a:t>
            </a:r>
            <a:r>
              <a:rPr lang="en-US" sz="3400" dirty="0">
                <a:solidFill>
                  <a:schemeClr val="tx1"/>
                </a:solidFill>
              </a:rPr>
              <a:t>.</a:t>
            </a:r>
          </a:p>
          <a:p>
            <a:pPr marL="796925" indent="-457200" algn="just">
              <a:buAutoNum type="arabicPeriod"/>
            </a:pPr>
            <a:r>
              <a:rPr lang="en-US" sz="3400" dirty="0" err="1">
                <a:solidFill>
                  <a:schemeClr val="tx1"/>
                </a:solidFill>
              </a:rPr>
              <a:t>Memuji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Tuhan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setiap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saat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baik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suka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maupun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duka</a:t>
            </a:r>
            <a:r>
              <a:rPr lang="en-US" sz="3400" dirty="0">
                <a:solidFill>
                  <a:schemeClr val="tx1"/>
                </a:solidFill>
              </a:rPr>
              <a:t>.</a:t>
            </a:r>
          </a:p>
          <a:p>
            <a:pPr marL="796925" indent="-457200" algn="just">
              <a:buAutoNum type="arabicPeriod"/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3A7258B-2AE5-417A-9419-E25FD3F8F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81F7B5-4258-40C4-8EE0-AC9F68EF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457200"/>
            <a:ext cx="4343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RAJIN BERIBADAH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8229600" cy="441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400" dirty="0" err="1">
                <a:solidFill>
                  <a:schemeClr val="tx1"/>
                </a:solidFill>
              </a:rPr>
              <a:t>Beribadah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bukan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hanya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sekedar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datang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ke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Gereja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dan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mengikuti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liturgi</a:t>
            </a:r>
            <a:r>
              <a:rPr lang="en-US" sz="3400" dirty="0">
                <a:solidFill>
                  <a:schemeClr val="tx1"/>
                </a:solidFill>
              </a:rPr>
              <a:t> yang </a:t>
            </a:r>
            <a:r>
              <a:rPr lang="en-US" sz="3400" dirty="0" err="1">
                <a:solidFill>
                  <a:schemeClr val="tx1"/>
                </a:solidFill>
              </a:rPr>
              <a:t>ada</a:t>
            </a:r>
            <a:r>
              <a:rPr lang="en-US" sz="3400" dirty="0">
                <a:solidFill>
                  <a:schemeClr val="tx1"/>
                </a:solidFill>
              </a:rPr>
              <a:t>, </a:t>
            </a:r>
            <a:r>
              <a:rPr lang="en-US" sz="3400" dirty="0" err="1">
                <a:solidFill>
                  <a:schemeClr val="tx1"/>
                </a:solidFill>
              </a:rPr>
              <a:t>tapi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ibadah</a:t>
            </a:r>
            <a:r>
              <a:rPr lang="en-US" sz="3400" dirty="0">
                <a:solidFill>
                  <a:schemeClr val="tx1"/>
                </a:solidFill>
              </a:rPr>
              <a:t> yang </a:t>
            </a:r>
            <a:r>
              <a:rPr lang="en-US" sz="3400" dirty="0" err="1">
                <a:solidFill>
                  <a:schemeClr val="tx1"/>
                </a:solidFill>
              </a:rPr>
              <a:t>sejati</a:t>
            </a:r>
            <a:r>
              <a:rPr lang="en-US" sz="3400" dirty="0">
                <a:solidFill>
                  <a:schemeClr val="tx1"/>
                </a:solidFill>
              </a:rPr>
              <a:t> yang </a:t>
            </a:r>
            <a:r>
              <a:rPr lang="en-US" sz="3400" dirty="0" err="1">
                <a:solidFill>
                  <a:schemeClr val="tx1"/>
                </a:solidFill>
              </a:rPr>
              <a:t>terdapat</a:t>
            </a:r>
            <a:r>
              <a:rPr lang="en-US" sz="3400" dirty="0">
                <a:solidFill>
                  <a:schemeClr val="tx1"/>
                </a:solidFill>
              </a:rPr>
              <a:t> </a:t>
            </a:r>
            <a:r>
              <a:rPr lang="en-US" sz="3400" dirty="0" err="1">
                <a:solidFill>
                  <a:schemeClr val="tx1"/>
                </a:solidFill>
              </a:rPr>
              <a:t>dalam</a:t>
            </a:r>
            <a:r>
              <a:rPr lang="en-US" sz="3400" dirty="0">
                <a:solidFill>
                  <a:schemeClr val="tx1"/>
                </a:solidFill>
              </a:rPr>
              <a:t> Roma 12 : 1 yang </a:t>
            </a:r>
            <a:r>
              <a:rPr lang="en-US" sz="3400" dirty="0" err="1">
                <a:solidFill>
                  <a:schemeClr val="tx1"/>
                </a:solidFill>
              </a:rPr>
              <a:t>Demikian</a:t>
            </a:r>
            <a:r>
              <a:rPr lang="en-US" sz="3400" dirty="0">
                <a:solidFill>
                  <a:schemeClr val="tx1"/>
                </a:solidFill>
              </a:rPr>
              <a:t>:</a:t>
            </a:r>
          </a:p>
          <a:p>
            <a:pPr algn="just"/>
            <a:endParaRPr lang="en-US" sz="3400" dirty="0">
              <a:solidFill>
                <a:schemeClr val="tx1"/>
              </a:solidFill>
            </a:endParaRPr>
          </a:p>
          <a:p>
            <a:pPr marL="58738" algn="ctr"/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saudara-saudara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demi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kemurahan</a:t>
            </a:r>
            <a:r>
              <a:rPr lang="en-US" sz="2400" dirty="0">
                <a:solidFill>
                  <a:schemeClr val="tx1"/>
                </a:solidFill>
              </a:rPr>
              <a:t> Allah </a:t>
            </a:r>
            <a:r>
              <a:rPr lang="en-US" sz="2400" dirty="0" err="1">
                <a:solidFill>
                  <a:schemeClr val="tx1"/>
                </a:solidFill>
              </a:rPr>
              <a:t>aku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menasihatkan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kamu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mempersembahkan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tubuhmu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persembahan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, yang kudus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berkenan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Allah: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ibadahmu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sejati</a:t>
            </a:r>
            <a:r>
              <a:rPr lang="en-US" sz="2400" dirty="0">
                <a:solidFill>
                  <a:schemeClr val="tx1"/>
                </a:solidFill>
              </a:rPr>
              <a:t>” </a:t>
            </a:r>
          </a:p>
          <a:p>
            <a:pPr marL="796925" indent="-457200" algn="just"/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31CD5C-B002-43F3-830F-1FD93313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Manajemen Keuangan Keluarga/Wisnu HP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6EB8B2-566B-48B0-8DED-566FB003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86BB-2BA4-493C-A1D1-FA57C8288C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1863</Words>
  <Application>Microsoft Office PowerPoint</Application>
  <PresentationFormat>On-screen Show (4:3)</PresentationFormat>
  <Paragraphs>370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Bodoni MT Black</vt:lpstr>
      <vt:lpstr>Calibri</vt:lpstr>
      <vt:lpstr>Office Theme</vt:lpstr>
      <vt:lpstr>MANAJEMEN KEUANGAN KELUARGA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AAYKPN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PEMAHAMAN AKLITAB</dc:title>
  <dc:creator>WISNU HP</dc:creator>
  <cp:lastModifiedBy>WISNU</cp:lastModifiedBy>
  <cp:revision>46</cp:revision>
  <cp:lastPrinted>2019-05-27T00:50:08Z</cp:lastPrinted>
  <dcterms:created xsi:type="dcterms:W3CDTF">2014-12-10T01:59:46Z</dcterms:created>
  <dcterms:modified xsi:type="dcterms:W3CDTF">2019-05-27T00:50:26Z</dcterms:modified>
</cp:coreProperties>
</file>