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98" r:id="rId14"/>
    <p:sldId id="299" r:id="rId15"/>
    <p:sldId id="300" r:id="rId16"/>
    <p:sldId id="301" r:id="rId17"/>
    <p:sldId id="302" r:id="rId18"/>
    <p:sldId id="269" r:id="rId19"/>
    <p:sldId id="270" r:id="rId20"/>
    <p:sldId id="271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001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208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0353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10/08/2019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05978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10/08/2019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206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10/08/2019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73847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24116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954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1245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3814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10/08/2019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0597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10/08/2019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225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10/08/2019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556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10/08/2019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8226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10/08/2019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038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10/08/2019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4472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BA934-51EA-4245-A54C-FA248342AA65}" type="datetimeFigureOut">
              <a:rPr lang="en-ID" smtClean="0"/>
              <a:t>10/08/2019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6759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896B9-B103-4213-88D2-585B8CDB483E}"/>
              </a:ext>
            </a:extLst>
          </p:cNvPr>
          <p:cNvSpPr/>
          <p:nvPr/>
        </p:nvSpPr>
        <p:spPr>
          <a:xfrm>
            <a:off x="2937164" y="665018"/>
            <a:ext cx="7772400" cy="8589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>
                <a:solidFill>
                  <a:schemeClr val="tx1"/>
                </a:solidFill>
                <a:latin typeface="Arial Narrow" panose="020B0606020202030204" pitchFamily="34" charset="0"/>
              </a:rPr>
              <a:t>AKUNTANSI DAN LINGKUNGANNYA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01EA51-C40F-4747-9173-C39456626DEA}"/>
              </a:ext>
            </a:extLst>
          </p:cNvPr>
          <p:cNvSpPr/>
          <p:nvPr/>
        </p:nvSpPr>
        <p:spPr>
          <a:xfrm>
            <a:off x="2937164" y="5500245"/>
            <a:ext cx="7772400" cy="8589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>
                <a:solidFill>
                  <a:schemeClr val="tx1"/>
                </a:solidFill>
                <a:latin typeface="Arial Narrow" panose="020B0606020202030204" pitchFamily="34" charset="0"/>
              </a:rPr>
              <a:t>Wisnu Haryo Pramudya, S.E., M.Si., Ak., CA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38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929F90-C553-47BD-A236-CC15044A12DA}"/>
              </a:ext>
            </a:extLst>
          </p:cNvPr>
          <p:cNvSpPr/>
          <p:nvPr/>
        </p:nvSpPr>
        <p:spPr>
          <a:xfrm>
            <a:off x="2937164" y="66501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AKUNTANSI SEBAGAI SUATU SISTEM INFORMASI</a:t>
            </a:r>
            <a:endParaRPr lang="en-ID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3D921A-9DCE-4637-8404-01A9080195EB}"/>
              </a:ext>
            </a:extLst>
          </p:cNvPr>
          <p:cNvSpPr/>
          <p:nvPr/>
        </p:nvSpPr>
        <p:spPr>
          <a:xfrm>
            <a:off x="1409700" y="1771650"/>
            <a:ext cx="9357014" cy="4686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suatu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system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informasi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diperlukan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oleh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pihak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baik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intern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maupun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ekstern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garis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besar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pihak-pihak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tersebut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: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Manajer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Investor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Kreditur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Pemerintah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Organisasi Nir Laba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Pemakai Lainnya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D575EE80-5C2C-48DE-99A6-A6E288B6EC23}"/>
              </a:ext>
            </a:extLst>
          </p:cNvPr>
          <p:cNvSpPr/>
          <p:nvPr/>
        </p:nvSpPr>
        <p:spPr>
          <a:xfrm>
            <a:off x="5372100" y="1962150"/>
            <a:ext cx="6286500" cy="4230832"/>
          </a:xfrm>
          <a:prstGeom prst="wedgeRoundRectCallout">
            <a:avLst>
              <a:gd name="adj1" fmla="val -78106"/>
              <a:gd name="adj2" fmla="val 20175"/>
              <a:gd name="adj3" fmla="val 1666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Badan-badan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pemerintah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tertentu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seperti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Badan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Pelayanan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Pajak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Badan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Pengembangan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Pasar Modal (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Bapepam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),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membutuhkan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informasi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keuangan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perusahaan-perusahaan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wajib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pajak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menjual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sahamnya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melalui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pasar modal.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Informasi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merupakan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sumber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utama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badan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pemerintah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dapat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menetapkan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pajak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pengawasan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34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3D08A1B-E4FE-4FA0-B3C5-D6F566A10630}"/>
              </a:ext>
            </a:extLst>
          </p:cNvPr>
          <p:cNvSpPr/>
          <p:nvPr/>
        </p:nvSpPr>
        <p:spPr>
          <a:xfrm>
            <a:off x="2937164" y="66501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AKUNTANSI SEBAGAI SUATU SISTEM INFORMASI</a:t>
            </a:r>
            <a:endParaRPr lang="en-ID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3923AA-6DE5-4740-9432-E3DC3F108534}"/>
              </a:ext>
            </a:extLst>
          </p:cNvPr>
          <p:cNvSpPr/>
          <p:nvPr/>
        </p:nvSpPr>
        <p:spPr>
          <a:xfrm>
            <a:off x="1409700" y="1771650"/>
            <a:ext cx="9357014" cy="4686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suatu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system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informasi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diperlukan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oleh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pihak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baik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intern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maupun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ekstern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garis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besar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pihak-pihak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tersebut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: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Manajer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Investor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Kreditur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Pemerintah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Organisasi Nir Laba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Pemakai Lainnya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83E9A9CA-EB9A-438D-85FB-802FF176B1C8}"/>
              </a:ext>
            </a:extLst>
          </p:cNvPr>
          <p:cNvSpPr/>
          <p:nvPr/>
        </p:nvSpPr>
        <p:spPr>
          <a:xfrm>
            <a:off x="5372100" y="1962150"/>
            <a:ext cx="6286500" cy="4230832"/>
          </a:xfrm>
          <a:prstGeom prst="wedgeRoundRectCallout">
            <a:avLst>
              <a:gd name="adj1" fmla="val -63561"/>
              <a:gd name="adj2" fmla="val 29631"/>
              <a:gd name="adj3" fmla="val 1666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Organisasi-organisasi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bertujuan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mencari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laba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seperti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organisasi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keagamaan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yayasan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lembaga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pendidikan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juga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membutuhkan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laporan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informasi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Walaupun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organisasi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mencari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laba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namun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mereka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tetap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berurusan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soal-soal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keuangan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karena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mereka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harus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mempunyai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anggara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membayar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tenaga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kerja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listrik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sewa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serta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urusan-urusan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keuangan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lainnya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66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677B9A2-B976-4685-8728-8DD6F25C5B4D}"/>
              </a:ext>
            </a:extLst>
          </p:cNvPr>
          <p:cNvSpPr/>
          <p:nvPr/>
        </p:nvSpPr>
        <p:spPr>
          <a:xfrm>
            <a:off x="2937164" y="66501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AKUNTANSI SEBAGAI SUATU SISTEM INFORMASI</a:t>
            </a:r>
            <a:endParaRPr lang="en-ID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7B4343-25C5-4A85-87F5-AC5E5A00CF55}"/>
              </a:ext>
            </a:extLst>
          </p:cNvPr>
          <p:cNvSpPr/>
          <p:nvPr/>
        </p:nvSpPr>
        <p:spPr>
          <a:xfrm>
            <a:off x="1409700" y="1771650"/>
            <a:ext cx="9357014" cy="4686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suatu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system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informasi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diperlukan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oleh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pihak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baik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intern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maupun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ekstern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garis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besar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pihak-pihak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tersebut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: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Manajer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Investor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Kreditur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Pemerintah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Organisasi Nir Laba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Pemakai Lainnya</a:t>
            </a:r>
            <a:endParaRPr lang="en-ID" sz="26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FA681782-ABD2-48B4-B335-1B562AC2455F}"/>
              </a:ext>
            </a:extLst>
          </p:cNvPr>
          <p:cNvSpPr/>
          <p:nvPr/>
        </p:nvSpPr>
        <p:spPr>
          <a:xfrm>
            <a:off x="5372100" y="1962150"/>
            <a:ext cx="6286500" cy="4230832"/>
          </a:xfrm>
          <a:prstGeom prst="wedgeRoundRectCallout">
            <a:avLst>
              <a:gd name="adj1" fmla="val -67500"/>
              <a:gd name="adj2" fmla="val 39537"/>
              <a:gd name="adj3" fmla="val 1666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Informasi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diperlukan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juga oleh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berbagai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pihak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lain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kepentingan-kepentingan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tertentu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misalnya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oleh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organisasi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buruh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. Para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buruh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membutuhkan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informasi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yaitu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berkaitan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laba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Informasi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ini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penting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bagi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buruh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rangka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mengajukan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kenaikan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gaji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dan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kesejahteraan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.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99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0DDDD1-CB23-4274-A495-D0A25F2ED745}"/>
              </a:ext>
            </a:extLst>
          </p:cNvPr>
          <p:cNvSpPr/>
          <p:nvPr/>
        </p:nvSpPr>
        <p:spPr>
          <a:xfrm>
            <a:off x="2937164" y="66501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PEMBAGIAN AKUNTANSI</a:t>
            </a:r>
            <a:endParaRPr lang="en-ID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20C2D6-B4FB-4AB7-8B08-FCFCD4320C4B}"/>
              </a:ext>
            </a:extLst>
          </p:cNvPr>
          <p:cNvSpPr/>
          <p:nvPr/>
        </p:nvSpPr>
        <p:spPr>
          <a:xfrm>
            <a:off x="1409700" y="1771650"/>
            <a:ext cx="9357014" cy="4686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</a:t>
            </a: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kuntansi dalam ranah keilmuan dan praktik, dibagi menjadi bagian-bagian yang melakukan aktifitas sesuai dengan karakteristiknya. Bagian tersbut adalah:</a:t>
            </a:r>
          </a:p>
          <a:p>
            <a:pPr algn="just"/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Akuntansi Manajemen</a:t>
            </a:r>
          </a:p>
          <a:p>
            <a:pPr marL="51435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Akuntansi Keuangan</a:t>
            </a:r>
          </a:p>
          <a:p>
            <a:pPr marL="51435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Akuntansi Pemerintahan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26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044AB8-52D0-49FB-A403-0F81B362BE98}"/>
              </a:ext>
            </a:extLst>
          </p:cNvPr>
          <p:cNvSpPr/>
          <p:nvPr/>
        </p:nvSpPr>
        <p:spPr>
          <a:xfrm>
            <a:off x="2937164" y="66501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PEMBAGIAN AKUNTANSI</a:t>
            </a:r>
            <a:endParaRPr lang="en-ID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069B4E-CEF8-4FCF-9E53-D33746946C49}"/>
              </a:ext>
            </a:extLst>
          </p:cNvPr>
          <p:cNvSpPr/>
          <p:nvPr/>
        </p:nvSpPr>
        <p:spPr>
          <a:xfrm>
            <a:off x="1409700" y="1771650"/>
            <a:ext cx="9357014" cy="4686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</a:t>
            </a: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kuntansi dalam ranah keilmuan dan praktik, dibagi menjadi bagian-bagian yang melakukan aktifitas sesuai dengan karakteristiknya. Bagian tersbut adalah:</a:t>
            </a:r>
          </a:p>
          <a:p>
            <a:pPr algn="just"/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Akuntansi Manajemen</a:t>
            </a:r>
          </a:p>
          <a:p>
            <a:pPr marL="51435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Akuntansi Keuangan</a:t>
            </a:r>
          </a:p>
          <a:p>
            <a:pPr marL="51435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Akuntansi Pemerintahan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475DD6C3-676C-4C2C-8732-4DAC27C2AA02}"/>
              </a:ext>
            </a:extLst>
          </p:cNvPr>
          <p:cNvSpPr/>
          <p:nvPr/>
        </p:nvSpPr>
        <p:spPr>
          <a:xfrm>
            <a:off x="5810250" y="1906732"/>
            <a:ext cx="5810250" cy="3655868"/>
          </a:xfrm>
          <a:prstGeom prst="wedgeRoundRectCallout">
            <a:avLst>
              <a:gd name="adj1" fmla="val -67659"/>
              <a:gd name="adj2" fmla="val 12592"/>
              <a:gd name="adj3" fmla="val 1666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Adalah cabang akuntansi yang menghasilkan laporan keuangan bagi pihak ekstern, seperti investor, kreditor, pemerintah dan BAPEPAM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09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FC4593-E7F3-4352-8978-B148BE4C5E47}"/>
              </a:ext>
            </a:extLst>
          </p:cNvPr>
          <p:cNvSpPr/>
          <p:nvPr/>
        </p:nvSpPr>
        <p:spPr>
          <a:xfrm>
            <a:off x="2937164" y="66501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PEMBAGIAN AKUNTANSI</a:t>
            </a:r>
            <a:endParaRPr lang="en-ID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735987-F400-4B54-A40D-2976235A4439}"/>
              </a:ext>
            </a:extLst>
          </p:cNvPr>
          <p:cNvSpPr/>
          <p:nvPr/>
        </p:nvSpPr>
        <p:spPr>
          <a:xfrm>
            <a:off x="1409700" y="1771650"/>
            <a:ext cx="9357014" cy="4686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</a:t>
            </a: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kuntansi dalam ranah keilmuan dan praktik, dibagi menjadi bagian-bagian yang melakukan aktifitas sesuai dengan karakteristiknya. Bagian tersbut adalah:</a:t>
            </a:r>
          </a:p>
          <a:p>
            <a:pPr algn="just"/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Akuntansi Manajemen</a:t>
            </a:r>
          </a:p>
          <a:p>
            <a:pPr marL="51435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Akuntansi Keuangan</a:t>
            </a:r>
          </a:p>
          <a:p>
            <a:pPr marL="51435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Akuntansi Pemerintahan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B41FA1FE-7D95-48BC-AD3A-83E9C8ACEDA9}"/>
              </a:ext>
            </a:extLst>
          </p:cNvPr>
          <p:cNvSpPr/>
          <p:nvPr/>
        </p:nvSpPr>
        <p:spPr>
          <a:xfrm>
            <a:off x="5810250" y="1906732"/>
            <a:ext cx="5810250" cy="3655868"/>
          </a:xfrm>
          <a:prstGeom prst="wedgeRoundRectCallout">
            <a:avLst>
              <a:gd name="adj1" fmla="val -67987"/>
              <a:gd name="adj2" fmla="val 30830"/>
              <a:gd name="adj3" fmla="val 1666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Adalah cabang akuntansi yang menghasilkan laporan keuangan bagi pihak internal perusahaan/organisasi atau bagi manajemen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58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A99AB4-A1D9-4B6C-B209-DE20251C41FE}"/>
              </a:ext>
            </a:extLst>
          </p:cNvPr>
          <p:cNvSpPr/>
          <p:nvPr/>
        </p:nvSpPr>
        <p:spPr>
          <a:xfrm>
            <a:off x="2937164" y="66501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PEMBAGIAN AKUNTANSI</a:t>
            </a:r>
            <a:endParaRPr lang="en-ID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7E2C81-0DB0-4952-8C84-5A53364A4BA7}"/>
              </a:ext>
            </a:extLst>
          </p:cNvPr>
          <p:cNvSpPr/>
          <p:nvPr/>
        </p:nvSpPr>
        <p:spPr>
          <a:xfrm>
            <a:off x="1409700" y="1771650"/>
            <a:ext cx="9357014" cy="4686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</a:t>
            </a: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kuntansi dalam ranah keilmuan dan praktik, dibagi menjadi bagian-bagian yang melakukan aktifitas sesuai dengan karakteristiknya. Bagian tersbut adalah:</a:t>
            </a:r>
          </a:p>
          <a:p>
            <a:pPr algn="just"/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Akuntansi Manajemen</a:t>
            </a:r>
          </a:p>
          <a:p>
            <a:pPr marL="51435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Akuntansi Keuangan</a:t>
            </a:r>
          </a:p>
          <a:p>
            <a:pPr marL="51435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Akuntansi Pemerintahan</a:t>
            </a:r>
            <a:endParaRPr lang="en-ID" sz="26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50CA817B-F31E-4ACF-A3DC-973FA2D51EAA}"/>
              </a:ext>
            </a:extLst>
          </p:cNvPr>
          <p:cNvSpPr/>
          <p:nvPr/>
        </p:nvSpPr>
        <p:spPr>
          <a:xfrm>
            <a:off x="5810250" y="1771650"/>
            <a:ext cx="5810250" cy="3655868"/>
          </a:xfrm>
          <a:prstGeom prst="wedgeRoundRectCallout">
            <a:avLst>
              <a:gd name="adj1" fmla="val -63069"/>
              <a:gd name="adj2" fmla="val 51152"/>
              <a:gd name="adj3" fmla="val 1666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Adalah cabang akuntansi yang memproses transaksi-transaksi keuangan pemerintah yang menghasilkan laporan keuangan sebagai bentuk pertanggungjawaban pelaksanaan APBD/APBN kepada rakyat melalui lembaga legislatif serta untuk kepentingan pihak-pihak yang terkait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79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C0D3E2-0619-4142-B644-AC702B497C5F}"/>
              </a:ext>
            </a:extLst>
          </p:cNvPr>
          <p:cNvSpPr/>
          <p:nvPr/>
        </p:nvSpPr>
        <p:spPr>
          <a:xfrm>
            <a:off x="2937164" y="66501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SIKLUS AKUNTANSI</a:t>
            </a:r>
            <a:endParaRPr lang="en-ID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0ABAF4-3CA5-4C7F-872C-ED40114AC3CB}"/>
              </a:ext>
            </a:extLst>
          </p:cNvPr>
          <p:cNvSpPr/>
          <p:nvPr/>
        </p:nvSpPr>
        <p:spPr>
          <a:xfrm>
            <a:off x="971550" y="2400300"/>
            <a:ext cx="1524000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Bukti Transaksi</a:t>
            </a:r>
            <a:endParaRPr lang="en-ID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427DCD-93F3-4E2E-87A5-145D42BF9845}"/>
              </a:ext>
            </a:extLst>
          </p:cNvPr>
          <p:cNvSpPr/>
          <p:nvPr/>
        </p:nvSpPr>
        <p:spPr>
          <a:xfrm>
            <a:off x="3714750" y="2400300"/>
            <a:ext cx="1524000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JURNAL</a:t>
            </a:r>
            <a:endParaRPr lang="en-ID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15D855-6DA0-4549-9918-0A3774739C20}"/>
              </a:ext>
            </a:extLst>
          </p:cNvPr>
          <p:cNvSpPr/>
          <p:nvPr/>
        </p:nvSpPr>
        <p:spPr>
          <a:xfrm>
            <a:off x="6061364" y="2400300"/>
            <a:ext cx="1524000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BUKU BESAR</a:t>
            </a:r>
            <a:endParaRPr lang="en-ID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9781E0-8E4F-44BC-8A29-D828A46E7CBF}"/>
              </a:ext>
            </a:extLst>
          </p:cNvPr>
          <p:cNvSpPr/>
          <p:nvPr/>
        </p:nvSpPr>
        <p:spPr>
          <a:xfrm>
            <a:off x="8404514" y="2400300"/>
            <a:ext cx="1524000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Neraca Saldo</a:t>
            </a:r>
            <a:endParaRPr lang="en-ID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EDEC77-07E9-4D98-9663-93725ED46C4F}"/>
              </a:ext>
            </a:extLst>
          </p:cNvPr>
          <p:cNvSpPr/>
          <p:nvPr/>
        </p:nvSpPr>
        <p:spPr>
          <a:xfrm>
            <a:off x="8096250" y="4286250"/>
            <a:ext cx="1832264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Jurnal Penyesuaian</a:t>
            </a:r>
            <a:endParaRPr lang="en-ID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191AD9-2142-4843-AF92-C88E58A21353}"/>
              </a:ext>
            </a:extLst>
          </p:cNvPr>
          <p:cNvSpPr/>
          <p:nvPr/>
        </p:nvSpPr>
        <p:spPr>
          <a:xfrm>
            <a:off x="5238750" y="4286250"/>
            <a:ext cx="1832264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Neraca Saldo Setelah Penyesuaian</a:t>
            </a:r>
            <a:endParaRPr lang="en-ID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CDCEEF-206E-4D29-9D25-40C5165AD9B8}"/>
              </a:ext>
            </a:extLst>
          </p:cNvPr>
          <p:cNvSpPr/>
          <p:nvPr/>
        </p:nvSpPr>
        <p:spPr>
          <a:xfrm>
            <a:off x="2190750" y="4286250"/>
            <a:ext cx="2022764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Laporan Keuangan</a:t>
            </a:r>
            <a:endParaRPr lang="en-ID" dirty="0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2A50C7E7-FB63-4AD4-9B27-FD57592AD059}"/>
              </a:ext>
            </a:extLst>
          </p:cNvPr>
          <p:cNvSpPr/>
          <p:nvPr/>
        </p:nvSpPr>
        <p:spPr>
          <a:xfrm>
            <a:off x="2860964" y="2571750"/>
            <a:ext cx="644236" cy="4191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A3F2DB7C-4D49-4B63-B818-8323F8E72DF3}"/>
              </a:ext>
            </a:extLst>
          </p:cNvPr>
          <p:cNvSpPr/>
          <p:nvPr/>
        </p:nvSpPr>
        <p:spPr>
          <a:xfrm>
            <a:off x="7672821" y="2571750"/>
            <a:ext cx="644236" cy="4191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D34D2187-C13E-4656-9277-1CE12F77FC0F}"/>
              </a:ext>
            </a:extLst>
          </p:cNvPr>
          <p:cNvSpPr/>
          <p:nvPr/>
        </p:nvSpPr>
        <p:spPr>
          <a:xfrm>
            <a:off x="5326207" y="2590800"/>
            <a:ext cx="644236" cy="4191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9AACD399-9204-4904-9B70-874C622B7493}"/>
              </a:ext>
            </a:extLst>
          </p:cNvPr>
          <p:cNvSpPr/>
          <p:nvPr/>
        </p:nvSpPr>
        <p:spPr>
          <a:xfrm rot="5400000">
            <a:off x="8690264" y="3486151"/>
            <a:ext cx="644236" cy="4191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765099C8-8473-4236-A130-6C96C2318BF0}"/>
              </a:ext>
            </a:extLst>
          </p:cNvPr>
          <p:cNvSpPr/>
          <p:nvPr/>
        </p:nvSpPr>
        <p:spPr>
          <a:xfrm rot="10800000">
            <a:off x="7263246" y="4504459"/>
            <a:ext cx="644236" cy="36368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2F24AE64-9986-4D27-88A5-E12E47747325}"/>
              </a:ext>
            </a:extLst>
          </p:cNvPr>
          <p:cNvSpPr/>
          <p:nvPr/>
        </p:nvSpPr>
        <p:spPr>
          <a:xfrm rot="10800000">
            <a:off x="4418735" y="4476750"/>
            <a:ext cx="644236" cy="4191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Arrow: Bent 17">
            <a:extLst>
              <a:ext uri="{FF2B5EF4-FFF2-40B4-BE49-F238E27FC236}">
                <a16:creationId xmlns:a16="http://schemas.microsoft.com/office/drawing/2014/main" id="{703F0399-641F-4736-8738-0EAC6E60CD60}"/>
              </a:ext>
            </a:extLst>
          </p:cNvPr>
          <p:cNvSpPr/>
          <p:nvPr/>
        </p:nvSpPr>
        <p:spPr>
          <a:xfrm rot="16200000">
            <a:off x="948173" y="3684445"/>
            <a:ext cx="1122216" cy="1068531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07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889870-1B90-4260-8CD5-9638A15B75EC}"/>
              </a:ext>
            </a:extLst>
          </p:cNvPr>
          <p:cNvSpPr/>
          <p:nvPr/>
        </p:nvSpPr>
        <p:spPr>
          <a:xfrm>
            <a:off x="2937164" y="66501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PROFESI AKUNTAN</a:t>
            </a:r>
            <a:endParaRPr lang="en-ID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CB11C9-CDF6-40A5-BE7D-33C234D4DF60}"/>
              </a:ext>
            </a:extLst>
          </p:cNvPr>
          <p:cNvSpPr/>
          <p:nvPr/>
        </p:nvSpPr>
        <p:spPr>
          <a:xfrm>
            <a:off x="1409700" y="1771650"/>
            <a:ext cx="9357014" cy="4686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Jabatan-jabatan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lapangan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dapat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dikelompokkan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profesi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Pada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umumnya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dibedakan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menjadi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dua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profesi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yaitu</a:t>
            </a: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:</a:t>
            </a:r>
          </a:p>
          <a:p>
            <a:pPr algn="just"/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Akuntan Publik</a:t>
            </a:r>
          </a:p>
          <a:p>
            <a:pPr marL="51435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Akuntan Intern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94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9C47B7-A8D0-4A17-AB13-BDBCA2A04897}"/>
              </a:ext>
            </a:extLst>
          </p:cNvPr>
          <p:cNvSpPr/>
          <p:nvPr/>
        </p:nvSpPr>
        <p:spPr>
          <a:xfrm>
            <a:off x="2937164" y="66501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PROFESI AKUNTAN</a:t>
            </a:r>
            <a:endParaRPr lang="en-ID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B84DE9-AB15-4AD4-BE8D-60E568CB53C6}"/>
              </a:ext>
            </a:extLst>
          </p:cNvPr>
          <p:cNvSpPr/>
          <p:nvPr/>
        </p:nvSpPr>
        <p:spPr>
          <a:xfrm>
            <a:off x="1409700" y="1771650"/>
            <a:ext cx="9357014" cy="4686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Jabatan-jabatan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lapangan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dapat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dikelompokkan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profesi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Pada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umumnya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dibedakan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menjadi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dua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profesi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yaitu</a:t>
            </a: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:</a:t>
            </a:r>
          </a:p>
          <a:p>
            <a:pPr algn="just"/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rgbClr val="0070C0"/>
                </a:solidFill>
                <a:latin typeface="Arial Narrow" panose="020B0606020202030204" pitchFamily="34" charset="0"/>
              </a:rPr>
              <a:t>Akuntan Publik</a:t>
            </a:r>
          </a:p>
          <a:p>
            <a:pPr marL="51435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Akuntan Intern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13649168-64C8-4D7B-A556-047C47CE4626}"/>
              </a:ext>
            </a:extLst>
          </p:cNvPr>
          <p:cNvSpPr/>
          <p:nvPr/>
        </p:nvSpPr>
        <p:spPr>
          <a:xfrm>
            <a:off x="5372100" y="1962150"/>
            <a:ext cx="6286500" cy="4230832"/>
          </a:xfrm>
          <a:prstGeom prst="wedgeRoundRectCallout">
            <a:avLst>
              <a:gd name="adj1" fmla="val -73561"/>
              <a:gd name="adj2" fmla="val 12071"/>
              <a:gd name="adj3" fmla="val 1666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Akuntan</a:t>
            </a:r>
            <a:r>
              <a:rPr lang="en-US" sz="2600" b="1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Publik</a:t>
            </a:r>
            <a:r>
              <a:rPr lang="en-US" sz="2600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memberikan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jasanya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melayani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kebutuhan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masyarakat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publik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menerima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imbalan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jasa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pemakai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jasa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seperti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halnya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dokter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penasehat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hukum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Jenis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pekerjaan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dilakukan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publik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pemeriksaan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laporan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keuangan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(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auditing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),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bantuan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dibidang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perpajakan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dan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konsultan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manajemen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35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074F8A-72C4-4696-B430-89619E821F55}"/>
              </a:ext>
            </a:extLst>
          </p:cNvPr>
          <p:cNvSpPr/>
          <p:nvPr/>
        </p:nvSpPr>
        <p:spPr>
          <a:xfrm>
            <a:off x="2937164" y="66501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>
                <a:solidFill>
                  <a:schemeClr val="tx1"/>
                </a:solidFill>
                <a:latin typeface="Arial Narrow" panose="020B0606020202030204" pitchFamily="34" charset="0"/>
              </a:rPr>
              <a:t>DEFINISI AKUNTANSI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F04BE8-5CD2-4EB5-9A7F-C923AC2E8854}"/>
              </a:ext>
            </a:extLst>
          </p:cNvPr>
          <p:cNvSpPr/>
          <p:nvPr/>
        </p:nvSpPr>
        <p:spPr>
          <a:xfrm>
            <a:off x="1409700" y="2495550"/>
            <a:ext cx="9357014" cy="396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Ditinjau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pemakainya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dapat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didefinisikan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Suatu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disiplin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ilmu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menyediakan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informasi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diperlukan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melaksanakan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kegiatan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efisien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mengevaluasi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kegiatan-kegiatan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suatu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organisasi</a:t>
            </a:r>
            <a:r>
              <a:rPr lang="id-ID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</a:p>
          <a:p>
            <a:pPr algn="just"/>
            <a:endParaRPr lang="id-ID" sz="26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id-ID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Tujuan: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Membuat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perencanaan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efektif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pengawasan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pengambilan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keputusan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oleh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manajemen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; dan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Pertanggungjawaban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organisasi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kepada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para investor,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kreditur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badan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pemerintah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sebagainya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FF49D3-A4F4-4C12-B4E0-26D1E672E3CD}"/>
              </a:ext>
            </a:extLst>
          </p:cNvPr>
          <p:cNvSpPr/>
          <p:nvPr/>
        </p:nvSpPr>
        <p:spPr>
          <a:xfrm>
            <a:off x="1417493" y="1857375"/>
            <a:ext cx="9357014" cy="638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3200" dirty="0">
                <a:solidFill>
                  <a:schemeClr val="tx1"/>
                </a:solidFill>
                <a:latin typeface="Arial Narrow" panose="020B0606020202030204" pitchFamily="34" charset="0"/>
              </a:rPr>
              <a:t>Dari Sudut Pemakai:</a:t>
            </a:r>
          </a:p>
        </p:txBody>
      </p:sp>
    </p:spTree>
    <p:extLst>
      <p:ext uri="{BB962C8B-B14F-4D97-AF65-F5344CB8AC3E}">
        <p14:creationId xmlns:p14="http://schemas.microsoft.com/office/powerpoint/2010/main" val="108795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1FE413-228C-40FD-A08E-EBA4FA3371D7}"/>
              </a:ext>
            </a:extLst>
          </p:cNvPr>
          <p:cNvSpPr/>
          <p:nvPr/>
        </p:nvSpPr>
        <p:spPr>
          <a:xfrm>
            <a:off x="2937164" y="66501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PROFESI AKUNTAN</a:t>
            </a:r>
            <a:endParaRPr lang="en-ID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9D195B-1AB6-4A91-951D-C33FA8F6E056}"/>
              </a:ext>
            </a:extLst>
          </p:cNvPr>
          <p:cNvSpPr/>
          <p:nvPr/>
        </p:nvSpPr>
        <p:spPr>
          <a:xfrm>
            <a:off x="1409700" y="1771650"/>
            <a:ext cx="9357014" cy="4686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Jabatan-jabatan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lapangan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dapat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dikelompokkan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profesi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Pada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umumnya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dibedakan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menjadi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dua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profesi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yaitu</a:t>
            </a: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:</a:t>
            </a:r>
          </a:p>
          <a:p>
            <a:pPr algn="just"/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Akuntan Publik</a:t>
            </a:r>
          </a:p>
          <a:p>
            <a:pPr marL="51435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rgbClr val="7030A0"/>
                </a:solidFill>
                <a:latin typeface="Arial Narrow" panose="020B0606020202030204" pitchFamily="34" charset="0"/>
              </a:rPr>
              <a:t>Akuntan Intern</a:t>
            </a:r>
            <a:endParaRPr lang="en-ID" sz="2600" dirty="0">
              <a:solidFill>
                <a:srgbClr val="7030A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FBE3F07B-3A6F-4994-9AF0-A6BD732E6279}"/>
              </a:ext>
            </a:extLst>
          </p:cNvPr>
          <p:cNvSpPr/>
          <p:nvPr/>
        </p:nvSpPr>
        <p:spPr>
          <a:xfrm>
            <a:off x="5372100" y="1962150"/>
            <a:ext cx="6286500" cy="4230832"/>
          </a:xfrm>
          <a:prstGeom prst="wedgeRoundRectCallout">
            <a:avLst>
              <a:gd name="adj1" fmla="val -72955"/>
              <a:gd name="adj2" fmla="val 29181"/>
              <a:gd name="adj3" fmla="val 1666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b="1" dirty="0" err="1">
                <a:solidFill>
                  <a:srgbClr val="7030A0"/>
                </a:solidFill>
                <a:latin typeface="Arial Narrow" panose="020B0606020202030204" pitchFamily="34" charset="0"/>
              </a:rPr>
              <a:t>Akuntan</a:t>
            </a:r>
            <a:r>
              <a:rPr lang="en-US" sz="2600" b="1" dirty="0">
                <a:solidFill>
                  <a:srgbClr val="7030A0"/>
                </a:solidFill>
                <a:latin typeface="Arial Narrow" panose="020B0606020202030204" pitchFamily="34" charset="0"/>
              </a:rPr>
              <a:t> Intern</a:t>
            </a:r>
            <a:r>
              <a:rPr lang="en-US" sz="2600" dirty="0">
                <a:solidFill>
                  <a:srgbClr val="7030A0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bekerja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suatu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tertentu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Berbeda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publik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intern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melakukan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pekerjaan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kepentingan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dimana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bekerja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57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9D43B96-149B-4219-9A1B-541C2A9E77A1}"/>
              </a:ext>
            </a:extLst>
          </p:cNvPr>
          <p:cNvSpPr/>
          <p:nvPr/>
        </p:nvSpPr>
        <p:spPr>
          <a:xfrm>
            <a:off x="1409700" y="1771650"/>
            <a:ext cx="9357014" cy="4686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Sejalan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pengelompokan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diatas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praktek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dijumpai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bidang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pekerjaan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AKUNTAN PUBLIK</a:t>
            </a:r>
          </a:p>
          <a:p>
            <a:pPr marL="990600" indent="-514350">
              <a:buFont typeface="+mj-lt"/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Pemeriksa Laporan Keuangan</a:t>
            </a:r>
          </a:p>
          <a:p>
            <a:pPr marL="990600" indent="-514350">
              <a:buFont typeface="+mj-lt"/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Akuntansi Perpajakan</a:t>
            </a:r>
          </a:p>
          <a:p>
            <a:pPr marL="990600" indent="-514350">
              <a:buFont typeface="+mj-lt"/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Konsultan manajemen</a:t>
            </a:r>
          </a:p>
          <a:p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AKUNTAN INTERN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Akuntansi Biaya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Penganggaran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Perencanaan Sistem Akuntansi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Pemeriksaan Intern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78F1FD-CA42-4C9C-A58E-53D878C739F1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BIDANG-BIDANG AKUNTANSI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94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7B18B6-A079-4A43-8F66-98DAA3657031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BIDANG-BIDANG AKUNTANSI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692FED-63F4-4383-B02E-30813E554C07}"/>
              </a:ext>
            </a:extLst>
          </p:cNvPr>
          <p:cNvSpPr/>
          <p:nvPr/>
        </p:nvSpPr>
        <p:spPr>
          <a:xfrm>
            <a:off x="1409700" y="2124075"/>
            <a:ext cx="9357014" cy="44291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buFont typeface="+mj-lt"/>
              <a:buAutoNum type="arabicPeriod"/>
            </a:pPr>
            <a:r>
              <a:rPr lang="en-US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Pemeriksaan</a:t>
            </a: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Laporan</a:t>
            </a: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Keuangan</a:t>
            </a: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(</a:t>
            </a:r>
            <a:r>
              <a:rPr lang="en-US" sz="24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auditing</a:t>
            </a: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  <a:endParaRPr lang="id-ID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361950" lvl="1" algn="just"/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bidang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pekerjaan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profesi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paling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utama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diberikan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kepada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publik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umum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).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Pemeriksaan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laporan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keuangan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pemeriksaan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independent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menilai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kewajaran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laporan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keuangan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disusun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menejemen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bagi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para investor,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kreditor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pihak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luar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lainnya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Laporan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keuangan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disusun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oleh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menejemen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seringkali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dipercaya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oleh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pihak-pihak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luar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karena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adanya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perbedaan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kepentingan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antara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manajemen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pemakai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laporan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lainnya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. Hasil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pemeriksaan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publik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dituangkan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sebuah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laporan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disebut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laporan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hasil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pemeriksaan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Apabila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publik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yakin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bahwa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laporan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keuangan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menyajikan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informasi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wajar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maka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memberikan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pendapatnya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bahwa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laporan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telah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disusun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sesuai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prinsip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endParaRPr lang="en-ID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234A44-B91F-4B78-97E2-3F605F321C05}"/>
              </a:ext>
            </a:extLst>
          </p:cNvPr>
          <p:cNvSpPr/>
          <p:nvPr/>
        </p:nvSpPr>
        <p:spPr>
          <a:xfrm>
            <a:off x="1417493" y="1590675"/>
            <a:ext cx="9357014" cy="466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3200" dirty="0">
                <a:solidFill>
                  <a:schemeClr val="tx1"/>
                </a:solidFill>
                <a:latin typeface="Arial Narrow" panose="020B0606020202030204" pitchFamily="34" charset="0"/>
              </a:rPr>
              <a:t>Akuntan Publik</a:t>
            </a:r>
          </a:p>
        </p:txBody>
      </p:sp>
    </p:spTree>
    <p:extLst>
      <p:ext uri="{BB962C8B-B14F-4D97-AF65-F5344CB8AC3E}">
        <p14:creationId xmlns:p14="http://schemas.microsoft.com/office/powerpoint/2010/main" val="153145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5F66F94-672B-421F-ADE0-03895AEC53A6}"/>
              </a:ext>
            </a:extLst>
          </p:cNvPr>
          <p:cNvSpPr/>
          <p:nvPr/>
        </p:nvSpPr>
        <p:spPr>
          <a:xfrm>
            <a:off x="1409700" y="2457450"/>
            <a:ext cx="9357014" cy="4095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lvl="0" indent="-514350" algn="just">
              <a:buFont typeface="+mj-lt"/>
              <a:buAutoNum type="arabicPeriod" startAt="2"/>
            </a:pPr>
            <a:r>
              <a:rPr lang="en-US" sz="2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Perpajakan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/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jasa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publik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banyak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dibutuhkan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masyarakat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Tujuan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ingin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dicapai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memberikan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jasa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(1)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memenuhi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peraturan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perpajakan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berlaku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dan (2)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menekan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pajak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seminimum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mungkin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/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/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/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/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/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31270C-0E75-4E6C-BC10-2B5C9EC3FEB7}"/>
              </a:ext>
            </a:extLst>
          </p:cNvPr>
          <p:cNvSpPr/>
          <p:nvPr/>
        </p:nvSpPr>
        <p:spPr>
          <a:xfrm>
            <a:off x="1417493" y="1590675"/>
            <a:ext cx="9357014" cy="466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3200" dirty="0">
                <a:solidFill>
                  <a:schemeClr val="tx1"/>
                </a:solidFill>
                <a:latin typeface="Arial Narrow" panose="020B0606020202030204" pitchFamily="34" charset="0"/>
              </a:rPr>
              <a:t>Akuntan Publik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E9C260-6482-4AFE-856E-521C2FCB077F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BIDANG-BIDANG AKUNTANSI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81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27FCAB1-2C9D-4721-946D-BC67F67A8239}"/>
              </a:ext>
            </a:extLst>
          </p:cNvPr>
          <p:cNvSpPr/>
          <p:nvPr/>
        </p:nvSpPr>
        <p:spPr>
          <a:xfrm>
            <a:off x="1409700" y="2457450"/>
            <a:ext cx="9357014" cy="4095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lvl="0" indent="-514350" algn="just">
              <a:buFont typeface="+mj-lt"/>
              <a:buAutoNum type="arabicPeriod" startAt="3"/>
            </a:pPr>
            <a:r>
              <a:rPr lang="en-US" sz="2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Konsultan</a:t>
            </a:r>
            <a:r>
              <a:rPr lang="en-US" sz="26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Manajemen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/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pemberian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jasa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meliputi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aspek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luas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Biasanya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jasa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diberikan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bersamaan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pemeriksaan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pemeriksa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biasanya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mempunyai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pengetahuan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mengenai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operasi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diperiksanya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Oleh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karena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publik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dapat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memberikan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pertimbangan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dan saran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kepada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menejemen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memperbaiki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hasil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operasi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menggunakan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jasanya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/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/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337BFF-74E6-40D1-A180-E123468FC2CC}"/>
              </a:ext>
            </a:extLst>
          </p:cNvPr>
          <p:cNvSpPr/>
          <p:nvPr/>
        </p:nvSpPr>
        <p:spPr>
          <a:xfrm>
            <a:off x="1417493" y="1590675"/>
            <a:ext cx="9357014" cy="466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3200" dirty="0">
                <a:solidFill>
                  <a:schemeClr val="tx1"/>
                </a:solidFill>
                <a:latin typeface="Arial Narrow" panose="020B0606020202030204" pitchFamily="34" charset="0"/>
              </a:rPr>
              <a:t>Akuntan Publik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854BF0-8E9B-495C-B2E2-987798C96F3D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BIDANG-BIDANG AKUNTANSI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58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C387B90-611F-4DD1-B5FF-5CB89F99ACE9}"/>
              </a:ext>
            </a:extLst>
          </p:cNvPr>
          <p:cNvSpPr/>
          <p:nvPr/>
        </p:nvSpPr>
        <p:spPr>
          <a:xfrm>
            <a:off x="1409700" y="2457450"/>
            <a:ext cx="9357014" cy="4095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lvl="0" indent="-514350">
              <a:buFont typeface="+mj-lt"/>
              <a:buAutoNum type="arabicPeriod"/>
            </a:pPr>
            <a:r>
              <a:rPr lang="en-US" sz="2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Biaya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/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Bertugas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menganalisis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biaya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membantu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manajemen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pengawasan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biaya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Biasanya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biaya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ditekankan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pada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biaya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produksi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tetapi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akhir-akhir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penekanan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biaya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pemasaran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juga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semakin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meningkat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Selain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pengawasan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biaya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baik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membantu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manajemen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menetapkan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harga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jual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produknya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sehingga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diperoleh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laba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lebih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besar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Selain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biaya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dapat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memberi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informasi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kepada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manajemen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tentang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produk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mana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menguntungkan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sehingga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produksinya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harus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dihentikan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dan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produk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mana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menguntungkan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4ACAE6-0A66-49B8-8A9A-02750A809DE9}"/>
              </a:ext>
            </a:extLst>
          </p:cNvPr>
          <p:cNvSpPr/>
          <p:nvPr/>
        </p:nvSpPr>
        <p:spPr>
          <a:xfrm>
            <a:off x="1417493" y="1590675"/>
            <a:ext cx="9357014" cy="466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3200" dirty="0">
                <a:solidFill>
                  <a:schemeClr val="tx1"/>
                </a:solidFill>
                <a:latin typeface="Arial Narrow" panose="020B0606020202030204" pitchFamily="34" charset="0"/>
              </a:rPr>
              <a:t>Akuntan Intern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E2DB25-8309-495F-A0B5-099573A7F166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BIDANG-BIDANG AKUNTANSI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83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70C253A-06E7-4A0F-8EF9-300D912851F8}"/>
              </a:ext>
            </a:extLst>
          </p:cNvPr>
          <p:cNvSpPr/>
          <p:nvPr/>
        </p:nvSpPr>
        <p:spPr>
          <a:xfrm>
            <a:off x="1409700" y="2457450"/>
            <a:ext cx="9357014" cy="4095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lvl="0" indent="-514350">
              <a:buFont typeface="+mj-lt"/>
              <a:buAutoNum type="arabicPeriod" startAt="2"/>
            </a:pPr>
            <a:r>
              <a:rPr lang="en-US" sz="2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Penganggaran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/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Bertugas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menetapkan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sasaran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penjualan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laba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serta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perencanaan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terinci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mencapai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sasaran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tersebut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Penyusunan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anggaran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selalu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memperhatikan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data masa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lalu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dilaporkan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laporan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Anggaran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juga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digunakan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mengawasi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jalannya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operasi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melalui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perbandingan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antara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data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sesungguhnya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anggaran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Oleh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karena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biasanya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memandang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kegiatan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penganggaran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aspek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penting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system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akuntansinya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/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0BA405-1BD0-4871-A823-334F093EF6CD}"/>
              </a:ext>
            </a:extLst>
          </p:cNvPr>
          <p:cNvSpPr/>
          <p:nvPr/>
        </p:nvSpPr>
        <p:spPr>
          <a:xfrm>
            <a:off x="1417493" y="1590675"/>
            <a:ext cx="9357014" cy="466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3200" dirty="0">
                <a:solidFill>
                  <a:schemeClr val="tx1"/>
                </a:solidFill>
                <a:latin typeface="Arial Narrow" panose="020B0606020202030204" pitchFamily="34" charset="0"/>
              </a:rPr>
              <a:t>Akuntan Intern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54586E-DBBD-4DDA-8D4E-D2AEEE44A2B5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BIDANG-BIDANG AKUNTANSI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76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8993E13-8F6B-4CB2-96D6-1097B1C07F8D}"/>
              </a:ext>
            </a:extLst>
          </p:cNvPr>
          <p:cNvSpPr/>
          <p:nvPr/>
        </p:nvSpPr>
        <p:spPr>
          <a:xfrm>
            <a:off x="1409700" y="2457450"/>
            <a:ext cx="9357014" cy="4095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lvl="0" indent="-514350" algn="just">
              <a:buFont typeface="+mj-lt"/>
              <a:buAutoNum type="arabicPeriod" startAt="3"/>
            </a:pPr>
            <a:r>
              <a:rPr lang="en-US" sz="2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Perencanaan</a:t>
            </a:r>
            <a:r>
              <a:rPr lang="en-US" sz="26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Sistem</a:t>
            </a:r>
            <a:r>
              <a:rPr lang="en-US" sz="26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/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Bertugas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mengidentifikasi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kebutuhan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informasi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kepentingan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intern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maupun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ekstern.setelah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kebutuhan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informasi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diketahui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selanjutnya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dirancang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dikembangkan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system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sesuai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System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informasi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sangat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membantu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mengawasi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jalannya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operasi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suatu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/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/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/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/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9C6AA8-87A7-494A-BA2B-DC410018DB77}"/>
              </a:ext>
            </a:extLst>
          </p:cNvPr>
          <p:cNvSpPr/>
          <p:nvPr/>
        </p:nvSpPr>
        <p:spPr>
          <a:xfrm>
            <a:off x="1417493" y="1590675"/>
            <a:ext cx="9357014" cy="466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3200" dirty="0">
                <a:solidFill>
                  <a:schemeClr val="tx1"/>
                </a:solidFill>
                <a:latin typeface="Arial Narrow" panose="020B0606020202030204" pitchFamily="34" charset="0"/>
              </a:rPr>
              <a:t>Akuntan Intern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5A1AAE-4B36-4181-BBC6-26C8CB62A1DE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BIDANG-BIDANG AKUNTANSI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683F7B4-E009-4BFC-AF08-5C80AE492904}"/>
              </a:ext>
            </a:extLst>
          </p:cNvPr>
          <p:cNvSpPr/>
          <p:nvPr/>
        </p:nvSpPr>
        <p:spPr>
          <a:xfrm>
            <a:off x="1409700" y="2457450"/>
            <a:ext cx="9357014" cy="4095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lvl="0" indent="-514350" algn="just"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US" sz="2600" b="1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Pemeriksaan</a:t>
            </a:r>
            <a:r>
              <a:rPr lang="en-US" sz="2600" b="1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Intern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Adalah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pemeriksaan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dilakukan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oleh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akuntan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intern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. Perusahaan-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besar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biasanya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memiliki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staf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pemeriksaan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intern. Para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akuntan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intern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bertugas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mengevaluasi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system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dan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manajemen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Tujua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pokoknya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adalah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membantu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manajemen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memperbaiki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efisisiensi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operasi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dan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menjamin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bahwa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para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karyawan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dan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bagian-bagian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telah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melaksanakan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prosedur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dan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rencana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telah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ditetapkan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manajemen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.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lvl="0" algn="just"/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/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95BF53-61EE-43BA-8DDC-7BC6C6FC9B96}"/>
              </a:ext>
            </a:extLst>
          </p:cNvPr>
          <p:cNvSpPr/>
          <p:nvPr/>
        </p:nvSpPr>
        <p:spPr>
          <a:xfrm>
            <a:off x="1417493" y="1590675"/>
            <a:ext cx="9357014" cy="466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3200" dirty="0">
                <a:solidFill>
                  <a:schemeClr val="tx1"/>
                </a:solidFill>
                <a:latin typeface="Arial Narrow" panose="020B0606020202030204" pitchFamily="34" charset="0"/>
              </a:rPr>
              <a:t>Akuntan Intern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C742EB-93A7-4322-BEE0-6A60E1F56726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BIDANG-BIDANG AKUNTANSI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73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AF5ADD-BF3A-484F-AD0A-917993091D49}"/>
              </a:ext>
            </a:extLst>
          </p:cNvPr>
          <p:cNvSpPr/>
          <p:nvPr/>
        </p:nvSpPr>
        <p:spPr>
          <a:xfrm>
            <a:off x="1409700" y="1466850"/>
            <a:ext cx="9357014" cy="5086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Laporan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keuangan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hasil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proses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definisi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di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disebutkan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bahwa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merupakan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suatu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proses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meliputu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(1)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pencatatan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(2)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penggolongan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(3)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peringkasan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(4)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pelaporan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dan (5)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penganalisisan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data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keuangan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suatu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organisasi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(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).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Kegiatan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pencatatan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penggolongan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proses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dilakukan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rutin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berulang-ulang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setiap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kali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terjadi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transaksi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keuangan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Sedangkan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kegiatan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pelaporan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penganalisisan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biasanya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dilakukan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pada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waktu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tertentu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Kegiatan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pencatatan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penggolongan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bersifat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rutin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dapat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dilakukan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tulisan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tangan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seperti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dijumpai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pada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perusahaan-perusahaan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kecil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maupun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dikerjakan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mesin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otomatis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seperti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di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besar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84FEFB-CD53-4FF9-A580-2B0B4CDFFD1B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PROSES AKUNTANSI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58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C5DDC8-3874-43C9-B282-8E3F11267B8E}"/>
              </a:ext>
            </a:extLst>
          </p:cNvPr>
          <p:cNvSpPr/>
          <p:nvPr/>
        </p:nvSpPr>
        <p:spPr>
          <a:xfrm>
            <a:off x="2937164" y="66501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>
                <a:solidFill>
                  <a:schemeClr val="tx1"/>
                </a:solidFill>
                <a:latin typeface="Arial Narrow" panose="020B0606020202030204" pitchFamily="34" charset="0"/>
              </a:rPr>
              <a:t>DEFINISI AKUNTANSI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38A33A-F9AA-411A-A8F9-E58844009979}"/>
              </a:ext>
            </a:extLst>
          </p:cNvPr>
          <p:cNvSpPr/>
          <p:nvPr/>
        </p:nvSpPr>
        <p:spPr>
          <a:xfrm>
            <a:off x="1409700" y="2495550"/>
            <a:ext cx="9357014" cy="396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Dari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definisi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dapat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disimpulkan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hal-hal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berikut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: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diselenggarakan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suatu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organisasi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Informasi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dihasilkan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informasi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tentang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organisasi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Informasi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sangat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penting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menyelenggarakan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kegiatan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Informasi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digunakan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pengambilan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keputusan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intern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(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organisasi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), dan juga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pengambilan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keputusan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pihak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ekstern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organisasi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(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BBC5B2-0F2D-401C-8438-5271B1A5211B}"/>
              </a:ext>
            </a:extLst>
          </p:cNvPr>
          <p:cNvSpPr/>
          <p:nvPr/>
        </p:nvSpPr>
        <p:spPr>
          <a:xfrm>
            <a:off x="1417493" y="1857375"/>
            <a:ext cx="9357014" cy="638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3200" dirty="0">
                <a:solidFill>
                  <a:schemeClr val="tx1"/>
                </a:solidFill>
                <a:latin typeface="Arial Narrow" panose="020B0606020202030204" pitchFamily="34" charset="0"/>
              </a:rPr>
              <a:t>Dari Sudut Pemakai:</a:t>
            </a:r>
          </a:p>
        </p:txBody>
      </p:sp>
    </p:spTree>
    <p:extLst>
      <p:ext uri="{BB962C8B-B14F-4D97-AF65-F5344CB8AC3E}">
        <p14:creationId xmlns:p14="http://schemas.microsoft.com/office/powerpoint/2010/main" val="37056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4CB07F-EF13-4F5F-AA1A-B3CDB2443204}"/>
              </a:ext>
            </a:extLst>
          </p:cNvPr>
          <p:cNvSpPr/>
          <p:nvPr/>
        </p:nvSpPr>
        <p:spPr>
          <a:xfrm>
            <a:off x="1409700" y="1466850"/>
            <a:ext cx="9357014" cy="5086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tempat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kegiatan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produksi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dilakukan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serta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berkumpulnya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semua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faktor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produksi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terjadi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Perusahaan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terdaftar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resmi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pemerintahan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maka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memiliki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badan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usaha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Keberadaan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badan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usaha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menjadi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status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terdaftar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pemerintah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resmi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Selain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itu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memiliki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makna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badan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usaha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melakukan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kegiatan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ekonomi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menghasilkan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barang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jasa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serta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memiliki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bangunan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khusus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dijadikan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lokasinya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4205D1-5E52-40D0-8448-7BAA621F30BF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PENGERTIAN PERUSAHAAN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41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B1BD2C-BA80-4281-B282-44F1043BC74B}"/>
              </a:ext>
            </a:extLst>
          </p:cNvPr>
          <p:cNvSpPr/>
          <p:nvPr/>
        </p:nvSpPr>
        <p:spPr>
          <a:xfrm>
            <a:off x="1409700" y="1466850"/>
            <a:ext cx="9357014" cy="5086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merupakan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keseluruhan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perbuatan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dilakukan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terus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menerus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bertindak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luar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memperoleh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penghasilan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cara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memperdagangkan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atau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menyerahkan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barang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atau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mengadakan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perjanjian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perdagangan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 </a:t>
            </a:r>
            <a:r>
              <a:rPr lang="en-ID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en-ID" sz="2600" b="1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Molengraaff</a:t>
            </a:r>
            <a:r>
              <a:rPr lang="en-ID" sz="26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).</a:t>
            </a:r>
            <a:endParaRPr lang="id-ID" sz="2600" b="1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/>
            <a:endParaRPr lang="id-ID" sz="2600" b="1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/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/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mereka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teratur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berkesinambungan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terbuka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bertindak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kualitas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tertentu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mencapai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atau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memperoleh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keuntungan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bagi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diri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mereka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(</a:t>
            </a:r>
            <a:r>
              <a:rPr lang="en-ID" sz="2600" b="1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Komar</a:t>
            </a:r>
            <a:r>
              <a:rPr lang="en-ID" sz="26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b="1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Andasasmita</a:t>
            </a:r>
            <a:r>
              <a:rPr lang="en-ID" sz="26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F17F33-B1AD-406A-BDA3-45FAEE6A1FF1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PENGERTIAN PERUSAHAAN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16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5CBD33-B82B-45BB-B796-137505EF6051}"/>
              </a:ext>
            </a:extLst>
          </p:cNvPr>
          <p:cNvSpPr/>
          <p:nvPr/>
        </p:nvSpPr>
        <p:spPr>
          <a:xfrm>
            <a:off x="1409700" y="1466850"/>
            <a:ext cx="9357014" cy="5086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</a:t>
            </a: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erusahaan dibagi beberapa Jenis, yaitu:</a:t>
            </a:r>
          </a:p>
          <a:p>
            <a:pPr lvl="0" algn="just"/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Extraktif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Agraris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Industri/Manufaktur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dagang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Peruahaan Jasa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5743F2-5954-48D1-89AC-2221F2F61B3A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JENIS-JENIS PERUSAHAAN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52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5EE37A-9570-45B8-B372-945D4C92699F}"/>
              </a:ext>
            </a:extLst>
          </p:cNvPr>
          <p:cNvSpPr/>
          <p:nvPr/>
        </p:nvSpPr>
        <p:spPr>
          <a:xfrm>
            <a:off x="1409700" y="1466850"/>
            <a:ext cx="9357014" cy="5086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</a:t>
            </a: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erusahaan dibagi beberapa Jenis, yaitu:</a:t>
            </a:r>
          </a:p>
          <a:p>
            <a:pPr lvl="0" algn="just"/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Perusahaan Extraktif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Agraris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Industri/Manufaktur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dagang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Peruahaan Jasa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490342-825B-460C-A7D8-9E522224EE42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JENIS-JENIS PERUSAHAAN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1952B5DB-427D-4737-898C-B386631D180E}"/>
              </a:ext>
            </a:extLst>
          </p:cNvPr>
          <p:cNvSpPr/>
          <p:nvPr/>
        </p:nvSpPr>
        <p:spPr>
          <a:xfrm>
            <a:off x="6096000" y="2000250"/>
            <a:ext cx="5695950" cy="2876550"/>
          </a:xfrm>
          <a:prstGeom prst="wedgeRoundRectCallout">
            <a:avLst>
              <a:gd name="adj1" fmla="val -73958"/>
              <a:gd name="adj2" fmla="val -2034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ekstraktif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badan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mengambil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berbagai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hal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berasal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alam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langsung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misalnya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pembuatan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garam,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pengambilan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rumput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laut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penangkapan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sejenisnya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16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667801-4139-4547-B494-3BBEFC0C5B46}"/>
              </a:ext>
            </a:extLst>
          </p:cNvPr>
          <p:cNvSpPr/>
          <p:nvPr/>
        </p:nvSpPr>
        <p:spPr>
          <a:xfrm>
            <a:off x="1409700" y="1466850"/>
            <a:ext cx="9357014" cy="5086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</a:t>
            </a: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erusahaan dibagi beberapa Jenis, yaitu:</a:t>
            </a:r>
          </a:p>
          <a:p>
            <a:pPr lvl="0" algn="just"/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Extraktif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Perusahaan Agraris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Industri/Manufaktur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dagang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Peruahaan Jasa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0728C4-AA43-481A-9846-480F1481FD53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JENIS-JENIS PERUSAHAAN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89C4F4CB-102E-4863-8A2B-44894EE41A80}"/>
              </a:ext>
            </a:extLst>
          </p:cNvPr>
          <p:cNvSpPr/>
          <p:nvPr/>
        </p:nvSpPr>
        <p:spPr>
          <a:xfrm>
            <a:off x="6096000" y="2000250"/>
            <a:ext cx="5695950" cy="2876550"/>
          </a:xfrm>
          <a:prstGeom prst="wedgeRoundRectCallout">
            <a:avLst>
              <a:gd name="adj1" fmla="val -77971"/>
              <a:gd name="adj2" fmla="val 7468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agraris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bergerak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mengelola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tanah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agar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menjadi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lahan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memenuhi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kebutuhan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Perusahaan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terbagi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menjadi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perkebunan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perikanan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pertanian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serta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peternakan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19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F8784F6-B159-4942-8407-ACC31B320AD1}"/>
              </a:ext>
            </a:extLst>
          </p:cNvPr>
          <p:cNvSpPr/>
          <p:nvPr/>
        </p:nvSpPr>
        <p:spPr>
          <a:xfrm>
            <a:off x="1409700" y="1466850"/>
            <a:ext cx="9357014" cy="5086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</a:t>
            </a: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erusahaan dibagi beberapa Jenis, yaitu:</a:t>
            </a:r>
          </a:p>
          <a:p>
            <a:pPr lvl="0" algn="just"/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Extraktif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Agraris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Perusahaan Industri/Manufaktur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dagang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Peruahaan Jasa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8248C0-3E7C-4330-B980-C990C5ACF979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JENIS-JENIS PERUSAHAAN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8A4AA7AC-C153-4916-BD86-EF0382B9B8FA}"/>
              </a:ext>
            </a:extLst>
          </p:cNvPr>
          <p:cNvSpPr/>
          <p:nvPr/>
        </p:nvSpPr>
        <p:spPr>
          <a:xfrm>
            <a:off x="6686550" y="2762250"/>
            <a:ext cx="5105400" cy="2933700"/>
          </a:xfrm>
          <a:prstGeom prst="wedgeRoundRectCallout">
            <a:avLst>
              <a:gd name="adj1" fmla="val -64283"/>
              <a:gd name="adj2" fmla="val 5840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industri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badan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mengelola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bahan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mentah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hingga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menjadi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bahan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setengah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jadi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nantinya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dijadikan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sebagai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bahan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baku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atau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sampai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barang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jadi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56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950E1D-46D0-4859-B8F9-23EC85F670C5}"/>
              </a:ext>
            </a:extLst>
          </p:cNvPr>
          <p:cNvSpPr/>
          <p:nvPr/>
        </p:nvSpPr>
        <p:spPr>
          <a:xfrm>
            <a:off x="1409700" y="1466850"/>
            <a:ext cx="9357014" cy="5086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</a:t>
            </a: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erusahaan dibagi beberapa Jenis, yaitu:</a:t>
            </a:r>
          </a:p>
          <a:p>
            <a:pPr lvl="0" algn="just"/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Extraktif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Agraris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Industri/Manufaktur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Perusahaan dagang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Peruahaan Jasa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F887DF-56CC-4018-8598-9AD78A533599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JENIS-JENIS PERUSAHAAN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8D977FE3-DDAF-4799-9927-90D35BCF2167}"/>
              </a:ext>
            </a:extLst>
          </p:cNvPr>
          <p:cNvSpPr/>
          <p:nvPr/>
        </p:nvSpPr>
        <p:spPr>
          <a:xfrm>
            <a:off x="6096000" y="2000250"/>
            <a:ext cx="5695950" cy="2876550"/>
          </a:xfrm>
          <a:prstGeom prst="wedgeRoundRectCallout">
            <a:avLst>
              <a:gd name="adj1" fmla="val -75295"/>
              <a:gd name="adj2" fmla="val 60448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perdagangan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menjadi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penyalur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barang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hasil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produksi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produsen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kepada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konsumen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Sehingga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dapat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dikatakan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sebagai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perantara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produk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diperdagangkan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64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D144A45-3679-453F-A950-E9D9C12CEFF7}"/>
              </a:ext>
            </a:extLst>
          </p:cNvPr>
          <p:cNvSpPr/>
          <p:nvPr/>
        </p:nvSpPr>
        <p:spPr>
          <a:xfrm>
            <a:off x="1409700" y="1466850"/>
            <a:ext cx="9357014" cy="5086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</a:t>
            </a: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erusahaan dibagi beberapa Jenis, yaitu:</a:t>
            </a:r>
          </a:p>
          <a:p>
            <a:pPr lvl="0" algn="just"/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Extraktif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Agraris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Industri/Manufaktur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dagang</a:t>
            </a:r>
          </a:p>
          <a:p>
            <a:pPr marL="514350" lvl="0" indent="-514350" algn="just">
              <a:buAutoNum type="arabicPeriod"/>
            </a:pP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id-ID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Peruahaan Jasa</a:t>
            </a:r>
            <a:endParaRPr lang="en-ID" sz="26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DB156B-7A1F-40F1-B386-54E2A93038A6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JENIS-JENIS PERUSAHAAN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33150B47-3271-443D-843D-DDC0AF0DDDA1}"/>
              </a:ext>
            </a:extLst>
          </p:cNvPr>
          <p:cNvSpPr/>
          <p:nvPr/>
        </p:nvSpPr>
        <p:spPr>
          <a:xfrm>
            <a:off x="6096000" y="2819400"/>
            <a:ext cx="5695950" cy="2057400"/>
          </a:xfrm>
          <a:prstGeom prst="wedgeRoundRectCallout">
            <a:avLst>
              <a:gd name="adj1" fmla="val -85998"/>
              <a:gd name="adj2" fmla="val 105193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jasa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tentunya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menyediakan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jasa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para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konsumennya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imbalan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sebagai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keuntungan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didapatkan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58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03E4F3-4378-4FA2-AD83-39514AB9E159}"/>
              </a:ext>
            </a:extLst>
          </p:cNvPr>
          <p:cNvSpPr/>
          <p:nvPr/>
        </p:nvSpPr>
        <p:spPr>
          <a:xfrm>
            <a:off x="1409700" y="1466850"/>
            <a:ext cx="9357014" cy="5086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perkembangannya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terbagi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menjadi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beberapa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berbeda-beda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kelebihan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serta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kekurangannya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masing-masing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Maka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perlu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pemahaman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setiap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sampai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salah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membedakannya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Berikut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: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Perseorangan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Persekutuan Comanditer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Persekutuan Firma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Perseroan Terbatas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BUMN/BUMD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Yayasan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Koperasi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D9A947-8015-45C3-B702-05335635EC0C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BENTUK PERUSAHAAN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44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C2A871-CF63-4394-81D3-CDDFEF07EBAE}"/>
              </a:ext>
            </a:extLst>
          </p:cNvPr>
          <p:cNvSpPr/>
          <p:nvPr/>
        </p:nvSpPr>
        <p:spPr>
          <a:xfrm>
            <a:off x="1409700" y="1466850"/>
            <a:ext cx="9357014" cy="5086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perkembangannya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terbagi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menjadi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beberapa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berbeda-beda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kelebihan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serta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kekurangannya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masing-masing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Maka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perlu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pemahaman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setiap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sampai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salah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membedakannya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Berikut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: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Perseorangan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Persekutuan Comanditer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Persekutuan Firma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Perseroan Terbatas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BUMN/BUMD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Yayasan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Koperasi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EC12AB-D50C-44BD-ADD6-B972F9396EE2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BENTUK PERUSAHAAN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68B60BAA-7FBC-4D69-B3D9-C0D66C3C1728}"/>
              </a:ext>
            </a:extLst>
          </p:cNvPr>
          <p:cNvSpPr/>
          <p:nvPr/>
        </p:nvSpPr>
        <p:spPr>
          <a:xfrm>
            <a:off x="6096000" y="1466850"/>
            <a:ext cx="5695950" cy="5086350"/>
          </a:xfrm>
          <a:prstGeom prst="wedgeRoundRectCallout">
            <a:avLst>
              <a:gd name="adj1" fmla="val -88004"/>
              <a:gd name="adj2" fmla="val -740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perseorangan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dimiliki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oleh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individu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sebagai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pemilik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modal,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pemimpin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pengelola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Biasanya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ini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digunakan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bagi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kecil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memerlukan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ijin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khusus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</a:p>
          <a:p>
            <a:pPr algn="just"/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Dikarenakan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dimiliki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oleh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perseorangan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maka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segala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untung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rugi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ditanggung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sendiri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namun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rahasia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lebih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terjaga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baik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serta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lebih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mudah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membangun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perseorangan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ini</a:t>
            </a:r>
            <a:endParaRPr lang="en-ID" sz="25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86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541817-58C4-42D3-8008-FF1AF80BEE09}"/>
              </a:ext>
            </a:extLst>
          </p:cNvPr>
          <p:cNvSpPr/>
          <p:nvPr/>
        </p:nvSpPr>
        <p:spPr>
          <a:xfrm>
            <a:off x="2937164" y="66501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>
                <a:solidFill>
                  <a:schemeClr val="tx1"/>
                </a:solidFill>
                <a:latin typeface="Arial Narrow" panose="020B0606020202030204" pitchFamily="34" charset="0"/>
              </a:rPr>
              <a:t>DEFINISI AKUNTANSI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D6774D-4BCF-4645-8960-8F75A1C28419}"/>
              </a:ext>
            </a:extLst>
          </p:cNvPr>
          <p:cNvSpPr/>
          <p:nvPr/>
        </p:nvSpPr>
        <p:spPr>
          <a:xfrm>
            <a:off x="1409700" y="2495550"/>
            <a:ext cx="9357014" cy="396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Apabila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ditinjau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kegiatannya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dapat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didefinisikan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Proses </a:t>
            </a:r>
            <a:r>
              <a:rPr lang="en-US" sz="2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pencatatan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penggolongan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peringkasan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pelaporan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, dan </a:t>
            </a:r>
            <a:r>
              <a:rPr lang="en-US" sz="2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penganalisisan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 data </a:t>
            </a:r>
            <a:r>
              <a:rPr lang="en-US" sz="2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keuangan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suatu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organisasi</a:t>
            </a:r>
            <a:r>
              <a:rPr lang="en-US" sz="2600" i="1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id-ID" sz="26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id-ID" sz="26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Pada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dasarnya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harus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: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Mengidentifikasikan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data mana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berkaitan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relevan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keputusan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diambil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Memproses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menganalisis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data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relevan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Mengubah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data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menjadi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informasi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dapat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digunakan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pengambilan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keputusan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E51456-0DDA-419C-88DF-DCF0D5F87ED5}"/>
              </a:ext>
            </a:extLst>
          </p:cNvPr>
          <p:cNvSpPr/>
          <p:nvPr/>
        </p:nvSpPr>
        <p:spPr>
          <a:xfrm>
            <a:off x="1417493" y="1857375"/>
            <a:ext cx="9357014" cy="638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Definisi</a:t>
            </a:r>
            <a:r>
              <a:rPr lang="en-US" sz="32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US" sz="32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Sudut</a:t>
            </a:r>
            <a:r>
              <a:rPr lang="en-US" sz="3200" dirty="0">
                <a:solidFill>
                  <a:schemeClr val="tx1"/>
                </a:solidFill>
                <a:latin typeface="Arial Narrow" panose="020B0606020202030204" pitchFamily="34" charset="0"/>
              </a:rPr>
              <a:t> Proses </a:t>
            </a:r>
            <a:r>
              <a:rPr lang="en-US" sz="3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Kegiatan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65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C9AB23-B348-4778-8593-B027C37ACA92}"/>
              </a:ext>
            </a:extLst>
          </p:cNvPr>
          <p:cNvSpPr/>
          <p:nvPr/>
        </p:nvSpPr>
        <p:spPr>
          <a:xfrm>
            <a:off x="1409700" y="1466850"/>
            <a:ext cx="9357014" cy="5086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perkembangannya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terbagi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menjadi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beberapa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berbeda-beda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kelebihan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serta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kekurangannya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masing-masing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Maka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perlu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pemahaman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setiap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sampai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salah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membedakannya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Berikut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: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Perseorangan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Persekutuan Comanditer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Persekutuan Firma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Perseroan Terbatas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BUMN/BUMD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Yayasan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Koperasi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68E65E-9C48-43FB-86DA-8BDE6DDF6344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BENTUK PERUSAHAAN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A3FCDFE3-B286-4AA8-B84D-C5ECF7E11EDE}"/>
              </a:ext>
            </a:extLst>
          </p:cNvPr>
          <p:cNvSpPr/>
          <p:nvPr/>
        </p:nvSpPr>
        <p:spPr>
          <a:xfrm>
            <a:off x="6096000" y="1466850"/>
            <a:ext cx="5695950" cy="5086350"/>
          </a:xfrm>
          <a:prstGeom prst="wedgeRoundRectCallout">
            <a:avLst>
              <a:gd name="adj1" fmla="val -68940"/>
              <a:gd name="adj2" fmla="val 1583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CV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dimiliki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oleh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sedikitnya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2 orang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sampai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maksimal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5 orang. Perusahaan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memang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lebih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mudah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dikembangkan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karena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modal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bisa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didapatkan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juga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lebih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besar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Namun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memang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tantangannya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lebih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rawan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terhadap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konflik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serta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mudah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menarik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kembali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modal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sudah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ditanamkan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terutama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sekutu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55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6C81C77-CBC2-431C-A64E-842BE5B5CFC7}"/>
              </a:ext>
            </a:extLst>
          </p:cNvPr>
          <p:cNvSpPr/>
          <p:nvPr/>
        </p:nvSpPr>
        <p:spPr>
          <a:xfrm>
            <a:off x="1409700" y="1466850"/>
            <a:ext cx="9357014" cy="5086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perkembangannya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terbagi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menjadi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beberapa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berbeda-beda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kelebihan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serta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kekurangannya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masing-masing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Maka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perlu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pemahaman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setiap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sampai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salah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membedakannya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Berikut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: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Perseorangan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Persekutuan Comanditer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Persekutuan Firma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Perseroan Terbatas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BUMN/BUMD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Yayasan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Koperasi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090C48-7F30-46EF-9102-27E6DDB3455D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BENTUK PERUSAHAAN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CFDAA984-0CC1-4619-B24C-DD941B516BE3}"/>
              </a:ext>
            </a:extLst>
          </p:cNvPr>
          <p:cNvSpPr/>
          <p:nvPr/>
        </p:nvSpPr>
        <p:spPr>
          <a:xfrm>
            <a:off x="5505450" y="1466850"/>
            <a:ext cx="6286500" cy="5086350"/>
          </a:xfrm>
          <a:prstGeom prst="wedgeRoundRectCallout">
            <a:avLst>
              <a:gd name="adj1" fmla="val -67521"/>
              <a:gd name="adj2" fmla="val 720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Persekutuan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firma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memiliki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batas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maksimal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lebih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besar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CV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yaitu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bisa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mencapai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10 orang yang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bersekutu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mengembangkan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sebuah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firma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ini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tanggung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jawab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dimiliki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masing-masing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anggota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terbatas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</a:p>
          <a:p>
            <a:pPr algn="just"/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Sementara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keuntungan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serta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kerugian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dibagi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berdasarkan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besaran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modal yang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ditanamkan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setiap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anggota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bisa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mendirikan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ini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baik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maka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beberapa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persyaratan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surat-surat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resmi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harus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diselesaikan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terlebih</a:t>
            </a:r>
            <a:r>
              <a:rPr lang="en-ID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dahulu</a:t>
            </a:r>
            <a:endParaRPr lang="en-ID" sz="25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70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B17D47-371B-41C7-82F0-9AB92C244932}"/>
              </a:ext>
            </a:extLst>
          </p:cNvPr>
          <p:cNvSpPr/>
          <p:nvPr/>
        </p:nvSpPr>
        <p:spPr>
          <a:xfrm>
            <a:off x="1409700" y="1466850"/>
            <a:ext cx="9357014" cy="5086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perkembangannya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terbagi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menjadi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beberapa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berbeda-beda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kelebihan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serta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kekurangannya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masing-masing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Maka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perlu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pemahaman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setiap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sampai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salah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membedakannya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Berikut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: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Perseorangan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Persekutuan Comanditer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Persekutuan Firma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Perseroan Terbatas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BUMN/BUMD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Yayasan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Koperasi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95157E-E86A-4C58-AB49-B45D9B7961D9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BENTUK PERUSAHAAN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140C0E2C-4E9B-42BC-B87E-A5F5826C10D5}"/>
              </a:ext>
            </a:extLst>
          </p:cNvPr>
          <p:cNvSpPr/>
          <p:nvPr/>
        </p:nvSpPr>
        <p:spPr>
          <a:xfrm>
            <a:off x="5505450" y="1466850"/>
            <a:ext cx="6286500" cy="5086350"/>
          </a:xfrm>
          <a:prstGeom prst="wedgeRoundRectCallout">
            <a:avLst>
              <a:gd name="adj1" fmla="val -66309"/>
              <a:gd name="adj2" fmla="val 16564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PT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terdiri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pemegang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saham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memiliki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tanggung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jawab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terbatas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sesuai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besaran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modal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ditanamkan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Jika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sampai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terjadi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kebangkrutan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maka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PT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tersebut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namanya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bisa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saja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dijual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</a:p>
          <a:p>
            <a:pPr algn="just"/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Keunggulan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memiliki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kelangsungan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lebih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terjamin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mudah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mendapatkan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kredit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bank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serta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saham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dimiliki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bisa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diperjualbelikan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569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5C4182-068C-44D4-B031-CCD60417BCFD}"/>
              </a:ext>
            </a:extLst>
          </p:cNvPr>
          <p:cNvSpPr/>
          <p:nvPr/>
        </p:nvSpPr>
        <p:spPr>
          <a:xfrm>
            <a:off x="1409700" y="1466850"/>
            <a:ext cx="9357014" cy="5086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perkembangannya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terbagi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menjadi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beberapa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berbeda-beda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kelebihan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serta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kekurangannya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masing-masing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Maka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perlu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pemahaman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setiap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sampai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salah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membedakannya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Berikut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: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Perseorangan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Persekutuan Comanditer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Persekutuan Firma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Perseroan Terbatas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BUMN/BUMD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Yayasan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Koperasi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0813FC-C5A0-41DE-850F-FC7B422B3EA1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BENTUK PERUSAHAAN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987A8C6A-1F8F-4C09-A3C5-AAA599229500}"/>
              </a:ext>
            </a:extLst>
          </p:cNvPr>
          <p:cNvSpPr/>
          <p:nvPr/>
        </p:nvSpPr>
        <p:spPr>
          <a:xfrm>
            <a:off x="5467350" y="2190750"/>
            <a:ext cx="6286500" cy="4057650"/>
          </a:xfrm>
          <a:prstGeom prst="wedgeRoundRectCallout">
            <a:avLst>
              <a:gd name="adj1" fmla="val -76006"/>
              <a:gd name="adj2" fmla="val 23680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BUMN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(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utamanya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)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melayani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kepentingan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umum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modal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usaha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berasal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pemerintah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Selain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BUMN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juga Badan Usaha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Milik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Daerah (BUMD)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keseluruhan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atau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sebagian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modalnya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milik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pemerintahan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pimpinan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diangkat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oleh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Gubernur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langsung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5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1622014-E587-4A60-86D6-DCFBD05339C7}"/>
              </a:ext>
            </a:extLst>
          </p:cNvPr>
          <p:cNvSpPr/>
          <p:nvPr/>
        </p:nvSpPr>
        <p:spPr>
          <a:xfrm>
            <a:off x="1409700" y="1466850"/>
            <a:ext cx="9357014" cy="5086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perkembangannya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terbagi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menjadi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beberapa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berbeda-beda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kelebihan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serta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kekurangannya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masing-masing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Maka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perlu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pemahaman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setiap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sampai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salah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membedakannya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Berikut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: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Perseorangan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Persekutuan Comanditer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Persekutuan Firma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Perseroan Terbatas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BUMN/BUMD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Yayasan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Koperasi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98C7C4-4161-4722-A6BC-88249209334B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BENTUK PERUSAHAAN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AEBB7665-9244-4ABA-A93A-468C00F111EB}"/>
              </a:ext>
            </a:extLst>
          </p:cNvPr>
          <p:cNvSpPr/>
          <p:nvPr/>
        </p:nvSpPr>
        <p:spPr>
          <a:xfrm>
            <a:off x="5467350" y="3238500"/>
            <a:ext cx="6286500" cy="3009900"/>
          </a:xfrm>
          <a:prstGeom prst="wedgeRoundRectCallout">
            <a:avLst>
              <a:gd name="adj1" fmla="val -87218"/>
              <a:gd name="adj2" fmla="val 2861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Yayasan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badan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usaha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memang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bergerak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bidang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sosial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serta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bisnis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sekaligus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yayasan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biasanya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berbagai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hal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berkaitan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tertera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akta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pendiriannya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43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7FD5C7-FEDF-46B9-AD64-4CFBB3BB0FA0}"/>
              </a:ext>
            </a:extLst>
          </p:cNvPr>
          <p:cNvSpPr/>
          <p:nvPr/>
        </p:nvSpPr>
        <p:spPr>
          <a:xfrm>
            <a:off x="1409700" y="1466850"/>
            <a:ext cx="9357014" cy="5086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perkembangannya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terbagi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menjadi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beberapa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berbeda-beda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kelebihan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serta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kekurangannya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masing-masing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Maka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perlu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pemahaman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setiap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sampai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salah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membedakannya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Berikut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: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Perseorangan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Persekutuan Comanditer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Persekutuan Firma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Perseroan Terbatas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BUMN/BUMD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Yayasan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Koperasi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090DAD-6D3F-41CB-B488-BBF63406033E}"/>
              </a:ext>
            </a:extLst>
          </p:cNvPr>
          <p:cNvSpPr/>
          <p:nvPr/>
        </p:nvSpPr>
        <p:spPr>
          <a:xfrm>
            <a:off x="2327564" y="37926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BENTUK PERUSAHAAN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75DE4093-C9E6-457A-A7F5-D5D2A5B495CA}"/>
              </a:ext>
            </a:extLst>
          </p:cNvPr>
          <p:cNvSpPr/>
          <p:nvPr/>
        </p:nvSpPr>
        <p:spPr>
          <a:xfrm>
            <a:off x="5467350" y="3238500"/>
            <a:ext cx="6286500" cy="3009900"/>
          </a:xfrm>
          <a:prstGeom prst="wedgeRoundRectCallout">
            <a:avLst>
              <a:gd name="adj1" fmla="val -86006"/>
              <a:gd name="adj2" fmla="val 4380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Koperasi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beranggotakan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orang-orang yang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melaksanakan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suatu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usaha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berdasarkan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asas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kekeluargaan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modalnya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berasal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simpanan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pokok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simpanan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wajib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hibah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anggotanya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sendiri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Beberapa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jenis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koperasi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yaitu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produksi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pemasaran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konsumsi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atau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simpan</a:t>
            </a:r>
            <a:r>
              <a:rPr lang="en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pinjam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73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7A159C-9DF8-443D-B436-E18DF74BCF85}"/>
              </a:ext>
            </a:extLst>
          </p:cNvPr>
          <p:cNvSpPr/>
          <p:nvPr/>
        </p:nvSpPr>
        <p:spPr>
          <a:xfrm>
            <a:off x="2937164" y="66501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AKUNTANSI SEBAGAI SUATU SISTEM INFORMASI</a:t>
            </a:r>
            <a:endParaRPr lang="en-ID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0A0083-A769-4A4F-B25D-D563AAD22DA1}"/>
              </a:ext>
            </a:extLst>
          </p:cNvPr>
          <p:cNvSpPr/>
          <p:nvPr/>
        </p:nvSpPr>
        <p:spPr>
          <a:xfrm>
            <a:off x="1409700" y="1771650"/>
            <a:ext cx="9357014" cy="4686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dilaksanakan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baik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bertujuan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mencari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laba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maupun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mencari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laba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Salah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penyebabnya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hal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diharuskan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oleh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undang-undang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Namun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demikian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alasan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utama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mengapa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dilaksanakan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organisasi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karena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semakin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rumitnya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variable-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variabel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dihadapi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walau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kecil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sekalipun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Keadaan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menjadikan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para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pengambil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keputusan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sangat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tergantung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kepada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data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transaksi-transaksi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keuangan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diolah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sedemikian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rupa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sehingga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menjadi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laporan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siap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digunakan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pengambilan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keputusan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manajemen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55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27985A2-B8E5-4CBE-BC92-8920E3C2CC66}"/>
              </a:ext>
            </a:extLst>
          </p:cNvPr>
          <p:cNvSpPr/>
          <p:nvPr/>
        </p:nvSpPr>
        <p:spPr>
          <a:xfrm>
            <a:off x="2937164" y="66501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AKUNTANSI SEBAGAI SUATU SISTEM INFORMASI</a:t>
            </a:r>
            <a:endParaRPr lang="en-ID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DF79D1-E62A-4CE8-9BBF-4D5033A0BB29}"/>
              </a:ext>
            </a:extLst>
          </p:cNvPr>
          <p:cNvSpPr/>
          <p:nvPr/>
        </p:nvSpPr>
        <p:spPr>
          <a:xfrm>
            <a:off x="1409700" y="1771650"/>
            <a:ext cx="9357014" cy="4686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suatu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system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informasi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diperlukan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oleh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pihak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baik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intern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maupun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ekstern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garis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besar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pihak-pihak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tersebut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: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Manajer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Investor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Kreditur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Pemerintah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Organisasi Nir Laba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Pemakai Lainnya</a:t>
            </a:r>
          </a:p>
        </p:txBody>
      </p:sp>
    </p:spTree>
    <p:extLst>
      <p:ext uri="{BB962C8B-B14F-4D97-AF65-F5344CB8AC3E}">
        <p14:creationId xmlns:p14="http://schemas.microsoft.com/office/powerpoint/2010/main" val="91382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959795-0EFD-41E2-A9D4-27D6C946F61D}"/>
              </a:ext>
            </a:extLst>
          </p:cNvPr>
          <p:cNvSpPr/>
          <p:nvPr/>
        </p:nvSpPr>
        <p:spPr>
          <a:xfrm>
            <a:off x="2937164" y="66501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AKUNTANSI SEBAGAI SUATU SISTEM INFORMASI</a:t>
            </a:r>
            <a:endParaRPr lang="en-ID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28DB63-0658-4210-A80D-44CDA1B1EB3E}"/>
              </a:ext>
            </a:extLst>
          </p:cNvPr>
          <p:cNvSpPr/>
          <p:nvPr/>
        </p:nvSpPr>
        <p:spPr>
          <a:xfrm>
            <a:off x="1409700" y="1771650"/>
            <a:ext cx="9357014" cy="4686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suatu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system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informasi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diperlukan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oleh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pihak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baik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intern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maupun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ekstern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garis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besar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pihak-pihak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tersebut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: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Manajer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Investor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Kreditur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Pemerintah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Organisasi Nir Laba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Pemakai Lainnya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F5CCC9DD-B4A0-4ABA-80CA-A73527CE8879}"/>
              </a:ext>
            </a:extLst>
          </p:cNvPr>
          <p:cNvSpPr/>
          <p:nvPr/>
        </p:nvSpPr>
        <p:spPr>
          <a:xfrm>
            <a:off x="5372100" y="1962150"/>
            <a:ext cx="6286500" cy="4230832"/>
          </a:xfrm>
          <a:prstGeom prst="wedgeRoundRectCallout">
            <a:avLst>
              <a:gd name="adj1" fmla="val -86288"/>
              <a:gd name="adj2" fmla="val -8192"/>
              <a:gd name="adj3" fmla="val 1666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Manajer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menggunakan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menyusun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perencanaan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mengevaluasi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kemajuan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dicapai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usaha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mencapai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tujuan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dan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melakukan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tindakan-tindakan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koreksi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diperlukan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60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3B0C72-5B25-4362-8983-ACBEDDCFA04D}"/>
              </a:ext>
            </a:extLst>
          </p:cNvPr>
          <p:cNvSpPr/>
          <p:nvPr/>
        </p:nvSpPr>
        <p:spPr>
          <a:xfrm>
            <a:off x="2937164" y="66501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AKUNTANSI SEBAGAI SUATU SISTEM INFORMASI</a:t>
            </a:r>
            <a:endParaRPr lang="en-ID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E75DF9-F24D-4D73-BACE-1E95DB848091}"/>
              </a:ext>
            </a:extLst>
          </p:cNvPr>
          <p:cNvSpPr/>
          <p:nvPr/>
        </p:nvSpPr>
        <p:spPr>
          <a:xfrm>
            <a:off x="1409700" y="1771650"/>
            <a:ext cx="9357014" cy="4686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suatu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system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informasi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diperlukan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oleh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pihak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baik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intern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maupun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ekstern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garis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besar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pihak-pihak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tersebut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: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Manajer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Investor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Kreditur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Pemerintah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Organisasi Nir Laba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Pemakai Lainnya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B8B64FC4-1A1F-497D-B4E6-D81D767B6299}"/>
              </a:ext>
            </a:extLst>
          </p:cNvPr>
          <p:cNvSpPr/>
          <p:nvPr/>
        </p:nvSpPr>
        <p:spPr>
          <a:xfrm>
            <a:off x="5372100" y="1962150"/>
            <a:ext cx="6286500" cy="4230832"/>
          </a:xfrm>
          <a:prstGeom prst="wedgeRoundRectCallout">
            <a:avLst>
              <a:gd name="adj1" fmla="val -87197"/>
              <a:gd name="adj2" fmla="val 2614"/>
              <a:gd name="adj3" fmla="val 1666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Para investor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melakukan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penanaman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modal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dalam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perusahaan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dengan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tujuan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untuk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mendapatkan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hasil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yang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sesuai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dengan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harapannya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. Oleh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karena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itu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sebelum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melakukan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penanaman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modal,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mereka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mengevaluasi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pendapatan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yang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diperkirakan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akan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dapat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diperoleh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dari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investasinya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.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Ini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berarti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para investor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harus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mengevaluasi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dan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analisis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atas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laporan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keuangan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perusahaan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yang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akan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dipilih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sebagai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tempat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penanaman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modalnya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.</a:t>
            </a:r>
            <a:endParaRPr lang="en-ID" sz="25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93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7A82C8C-F8F3-4E5F-BB2A-510253B26DF6}"/>
              </a:ext>
            </a:extLst>
          </p:cNvPr>
          <p:cNvSpPr/>
          <p:nvPr/>
        </p:nvSpPr>
        <p:spPr>
          <a:xfrm>
            <a:off x="2937164" y="665018"/>
            <a:ext cx="7772400" cy="858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AKUNTANSI SEBAGAI SUATU SISTEM INFORMASI</a:t>
            </a:r>
            <a:endParaRPr lang="en-ID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CA4E3C-7C32-46A7-A133-9600CC08F35A}"/>
              </a:ext>
            </a:extLst>
          </p:cNvPr>
          <p:cNvSpPr/>
          <p:nvPr/>
        </p:nvSpPr>
        <p:spPr>
          <a:xfrm>
            <a:off x="1409700" y="1771650"/>
            <a:ext cx="9357014" cy="4686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suatu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system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informasi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akuntansi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diperlukan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oleh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berbagai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pihak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baik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intern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maupun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ekstern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garis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besar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pihak-pihak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tersebut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adalah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:</a:t>
            </a:r>
            <a:endParaRPr lang="id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Manajer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Investor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Kreditur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Pemerintah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Organisasi Nir Laba</a:t>
            </a:r>
          </a:p>
          <a:p>
            <a:pPr marL="514350" indent="-514350" algn="just">
              <a:buAutoNum type="arabicPeriod"/>
            </a:pPr>
            <a:r>
              <a:rPr lang="id-ID" sz="2600" dirty="0">
                <a:solidFill>
                  <a:schemeClr val="tx1"/>
                </a:solidFill>
                <a:latin typeface="Arial Narrow" panose="020B0606020202030204" pitchFamily="34" charset="0"/>
              </a:rPr>
              <a:t>Pemakai Lainnya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8630470E-A34E-4278-BFC3-94D34424A7C1}"/>
              </a:ext>
            </a:extLst>
          </p:cNvPr>
          <p:cNvSpPr/>
          <p:nvPr/>
        </p:nvSpPr>
        <p:spPr>
          <a:xfrm>
            <a:off x="5372100" y="1962150"/>
            <a:ext cx="6286500" cy="4230832"/>
          </a:xfrm>
          <a:prstGeom prst="wedgeRoundRectCallout">
            <a:avLst>
              <a:gd name="adj1" fmla="val -85682"/>
              <a:gd name="adj2" fmla="val 10269"/>
              <a:gd name="adj3" fmla="val 1666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Kreditur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bersedia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memberikan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kredit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kepada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calon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penerima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kredit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dipandang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mampu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mengembalikan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kredit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beserta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bunganya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tepat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pada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waktunya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Oleh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karena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calon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kreditur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harus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menilai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kemampuan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keuangan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calon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pengambil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krerdit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itu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kreditur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meminta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laporan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keuangan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calon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nasabah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dinilai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en-ID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91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</TotalTime>
  <Words>2878</Words>
  <Application>Microsoft Office PowerPoint</Application>
  <PresentationFormat>Widescreen</PresentationFormat>
  <Paragraphs>365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Arial Narrow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Wisnu HP</dc:creator>
  <cp:lastModifiedBy>Wisnu HP</cp:lastModifiedBy>
  <cp:revision>41</cp:revision>
  <dcterms:created xsi:type="dcterms:W3CDTF">2019-08-10T01:31:05Z</dcterms:created>
  <dcterms:modified xsi:type="dcterms:W3CDTF">2019-08-10T04:07:24Z</dcterms:modified>
</cp:coreProperties>
</file>