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9"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EBA934-51EA-4245-A54C-FA248342AA65}" type="datetimeFigureOut">
              <a:rPr lang="en-ID" smtClean="0"/>
              <a:t>29/08/2019</a:t>
            </a:fld>
            <a:endParaRPr lang="en-ID"/>
          </a:p>
        </p:txBody>
      </p:sp>
      <p:sp>
        <p:nvSpPr>
          <p:cNvPr id="5" name="Footer Placeholder 4"/>
          <p:cNvSpPr>
            <a:spLocks noGrp="1"/>
          </p:cNvSpPr>
          <p:nvPr>
            <p:ph type="ftr" sz="quarter" idx="11"/>
          </p:nvPr>
        </p:nvSpPr>
        <p:spPr/>
        <p:txBody>
          <a:bodyPr/>
          <a:lstStyle/>
          <a:p>
            <a:endParaRPr lang="en-ID"/>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7E47EED-155B-490C-AF7A-6EB2BABEFCF0}" type="slidenum">
              <a:rPr lang="en-ID" smtClean="0"/>
              <a:t>‹#›</a:t>
            </a:fld>
            <a:endParaRPr lang="en-ID"/>
          </a:p>
        </p:txBody>
      </p:sp>
    </p:spTree>
    <p:extLst>
      <p:ext uri="{BB962C8B-B14F-4D97-AF65-F5344CB8AC3E}">
        <p14:creationId xmlns:p14="http://schemas.microsoft.com/office/powerpoint/2010/main" val="990011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EBA934-51EA-4245-A54C-FA248342AA65}" type="datetimeFigureOut">
              <a:rPr lang="en-ID" smtClean="0"/>
              <a:t>29/08/2019</a:t>
            </a:fld>
            <a:endParaRPr lang="en-ID"/>
          </a:p>
        </p:txBody>
      </p:sp>
      <p:sp>
        <p:nvSpPr>
          <p:cNvPr id="5" name="Footer Placeholder 4"/>
          <p:cNvSpPr>
            <a:spLocks noGrp="1"/>
          </p:cNvSpPr>
          <p:nvPr>
            <p:ph type="ftr" sz="quarter" idx="11"/>
          </p:nvPr>
        </p:nvSpPr>
        <p:spPr/>
        <p:txBody>
          <a:bodyPr/>
          <a:lstStyle/>
          <a:p>
            <a:endParaRPr lang="en-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E47EED-155B-490C-AF7A-6EB2BABEFCF0}" type="slidenum">
              <a:rPr lang="en-ID" smtClean="0"/>
              <a:t>‹#›</a:t>
            </a:fld>
            <a:endParaRPr lang="en-ID"/>
          </a:p>
        </p:txBody>
      </p:sp>
    </p:spTree>
    <p:extLst>
      <p:ext uri="{BB962C8B-B14F-4D97-AF65-F5344CB8AC3E}">
        <p14:creationId xmlns:p14="http://schemas.microsoft.com/office/powerpoint/2010/main" val="4082084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EBA934-51EA-4245-A54C-FA248342AA65}" type="datetimeFigureOut">
              <a:rPr lang="en-ID" smtClean="0"/>
              <a:t>29/08/2019</a:t>
            </a:fld>
            <a:endParaRPr lang="en-ID"/>
          </a:p>
        </p:txBody>
      </p:sp>
      <p:sp>
        <p:nvSpPr>
          <p:cNvPr id="5" name="Footer Placeholder 4"/>
          <p:cNvSpPr>
            <a:spLocks noGrp="1"/>
          </p:cNvSpPr>
          <p:nvPr>
            <p:ph type="ftr" sz="quarter" idx="11"/>
          </p:nvPr>
        </p:nvSpPr>
        <p:spPr/>
        <p:txBody>
          <a:bodyPr/>
          <a:lstStyle/>
          <a:p>
            <a:endParaRPr lang="en-ID"/>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E47EED-155B-490C-AF7A-6EB2BABEFCF0}" type="slidenum">
              <a:rPr lang="en-ID" smtClean="0"/>
              <a:t>‹#›</a:t>
            </a:fld>
            <a:endParaRPr lang="en-ID"/>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20353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9EBA934-51EA-4245-A54C-FA248342AA65}" type="datetimeFigureOut">
              <a:rPr lang="en-ID" smtClean="0"/>
              <a:t>29/08/2019</a:t>
            </a:fld>
            <a:endParaRPr lang="en-ID"/>
          </a:p>
        </p:txBody>
      </p:sp>
      <p:sp>
        <p:nvSpPr>
          <p:cNvPr id="6" name="Footer Placeholder 5"/>
          <p:cNvSpPr>
            <a:spLocks noGrp="1"/>
          </p:cNvSpPr>
          <p:nvPr>
            <p:ph type="ftr" sz="quarter" idx="11"/>
          </p:nvPr>
        </p:nvSpPr>
        <p:spPr/>
        <p:txBody>
          <a:bodyPr/>
          <a:lstStyle/>
          <a:p>
            <a:endParaRPr lang="en-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E47EED-155B-490C-AF7A-6EB2BABEFCF0}" type="slidenum">
              <a:rPr lang="en-ID" smtClean="0"/>
              <a:t>‹#›</a:t>
            </a:fld>
            <a:endParaRPr lang="en-ID"/>
          </a:p>
        </p:txBody>
      </p:sp>
    </p:spTree>
    <p:extLst>
      <p:ext uri="{BB962C8B-B14F-4D97-AF65-F5344CB8AC3E}">
        <p14:creationId xmlns:p14="http://schemas.microsoft.com/office/powerpoint/2010/main" val="2505978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9EBA934-51EA-4245-A54C-FA248342AA65}" type="datetimeFigureOut">
              <a:rPr lang="en-ID" smtClean="0"/>
              <a:t>29/08/2019</a:t>
            </a:fld>
            <a:endParaRPr lang="en-ID"/>
          </a:p>
        </p:txBody>
      </p:sp>
      <p:sp>
        <p:nvSpPr>
          <p:cNvPr id="6" name="Footer Placeholder 5"/>
          <p:cNvSpPr>
            <a:spLocks noGrp="1"/>
          </p:cNvSpPr>
          <p:nvPr>
            <p:ph type="ftr" sz="quarter" idx="11"/>
          </p:nvPr>
        </p:nvSpPr>
        <p:spPr/>
        <p:txBody>
          <a:bodyPr/>
          <a:lstStyle/>
          <a:p>
            <a:endParaRPr lang="en-ID"/>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E47EED-155B-490C-AF7A-6EB2BABEFCF0}" type="slidenum">
              <a:rPr lang="en-ID" smtClean="0"/>
              <a:t>‹#›</a:t>
            </a:fld>
            <a:endParaRPr lang="en-ID"/>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8206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9EBA934-51EA-4245-A54C-FA248342AA65}" type="datetimeFigureOut">
              <a:rPr lang="en-ID" smtClean="0"/>
              <a:t>29/08/2019</a:t>
            </a:fld>
            <a:endParaRPr lang="en-ID"/>
          </a:p>
        </p:txBody>
      </p:sp>
      <p:sp>
        <p:nvSpPr>
          <p:cNvPr id="6" name="Footer Placeholder 5"/>
          <p:cNvSpPr>
            <a:spLocks noGrp="1"/>
          </p:cNvSpPr>
          <p:nvPr>
            <p:ph type="ftr" sz="quarter" idx="11"/>
          </p:nvPr>
        </p:nvSpPr>
        <p:spPr/>
        <p:txBody>
          <a:bodyPr/>
          <a:lstStyle/>
          <a:p>
            <a:endParaRPr lang="en-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E47EED-155B-490C-AF7A-6EB2BABEFCF0}" type="slidenum">
              <a:rPr lang="en-ID" smtClean="0"/>
              <a:t>‹#›</a:t>
            </a:fld>
            <a:endParaRPr lang="en-ID"/>
          </a:p>
        </p:txBody>
      </p:sp>
    </p:spTree>
    <p:extLst>
      <p:ext uri="{BB962C8B-B14F-4D97-AF65-F5344CB8AC3E}">
        <p14:creationId xmlns:p14="http://schemas.microsoft.com/office/powerpoint/2010/main" val="3773847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EBA934-51EA-4245-A54C-FA248342AA65}" type="datetimeFigureOut">
              <a:rPr lang="en-ID" smtClean="0"/>
              <a:t>29/08/2019</a:t>
            </a:fld>
            <a:endParaRPr lang="en-ID"/>
          </a:p>
        </p:txBody>
      </p:sp>
      <p:sp>
        <p:nvSpPr>
          <p:cNvPr id="5" name="Footer Placeholder 4"/>
          <p:cNvSpPr>
            <a:spLocks noGrp="1"/>
          </p:cNvSpPr>
          <p:nvPr>
            <p:ph type="ftr" sz="quarter" idx="11"/>
          </p:nvPr>
        </p:nvSpPr>
        <p:spPr/>
        <p:txBody>
          <a:bodyPr/>
          <a:lstStyle/>
          <a:p>
            <a:endParaRPr lang="en-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E47EED-155B-490C-AF7A-6EB2BABEFCF0}" type="slidenum">
              <a:rPr lang="en-ID" smtClean="0"/>
              <a:t>‹#›</a:t>
            </a:fld>
            <a:endParaRPr lang="en-ID"/>
          </a:p>
        </p:txBody>
      </p:sp>
    </p:spTree>
    <p:extLst>
      <p:ext uri="{BB962C8B-B14F-4D97-AF65-F5344CB8AC3E}">
        <p14:creationId xmlns:p14="http://schemas.microsoft.com/office/powerpoint/2010/main" val="2924116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EBA934-51EA-4245-A54C-FA248342AA65}" type="datetimeFigureOut">
              <a:rPr lang="en-ID" smtClean="0"/>
              <a:t>29/08/2019</a:t>
            </a:fld>
            <a:endParaRPr lang="en-ID"/>
          </a:p>
        </p:txBody>
      </p:sp>
      <p:sp>
        <p:nvSpPr>
          <p:cNvPr id="5" name="Footer Placeholder 4"/>
          <p:cNvSpPr>
            <a:spLocks noGrp="1"/>
          </p:cNvSpPr>
          <p:nvPr>
            <p:ph type="ftr" sz="quarter" idx="11"/>
          </p:nvPr>
        </p:nvSpPr>
        <p:spPr/>
        <p:txBody>
          <a:bodyPr/>
          <a:lstStyle/>
          <a:p>
            <a:endParaRPr lang="en-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E47EED-155B-490C-AF7A-6EB2BABEFCF0}" type="slidenum">
              <a:rPr lang="en-ID" smtClean="0"/>
              <a:t>‹#›</a:t>
            </a:fld>
            <a:endParaRPr lang="en-ID"/>
          </a:p>
        </p:txBody>
      </p:sp>
    </p:spTree>
    <p:extLst>
      <p:ext uri="{BB962C8B-B14F-4D97-AF65-F5344CB8AC3E}">
        <p14:creationId xmlns:p14="http://schemas.microsoft.com/office/powerpoint/2010/main" val="4069545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EBA934-51EA-4245-A54C-FA248342AA65}" type="datetimeFigureOut">
              <a:rPr lang="en-ID" smtClean="0"/>
              <a:t>29/08/2019</a:t>
            </a:fld>
            <a:endParaRPr lang="en-ID"/>
          </a:p>
        </p:txBody>
      </p:sp>
      <p:sp>
        <p:nvSpPr>
          <p:cNvPr id="5" name="Footer Placeholder 4"/>
          <p:cNvSpPr>
            <a:spLocks noGrp="1"/>
          </p:cNvSpPr>
          <p:nvPr>
            <p:ph type="ftr" sz="quarter" idx="11"/>
          </p:nvPr>
        </p:nvSpPr>
        <p:spPr/>
        <p:txBody>
          <a:bodyPr/>
          <a:lstStyle/>
          <a:p>
            <a:endParaRPr lang="en-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E47EED-155B-490C-AF7A-6EB2BABEFCF0}" type="slidenum">
              <a:rPr lang="en-ID" smtClean="0"/>
              <a:t>‹#›</a:t>
            </a:fld>
            <a:endParaRPr lang="en-ID"/>
          </a:p>
        </p:txBody>
      </p:sp>
    </p:spTree>
    <p:extLst>
      <p:ext uri="{BB962C8B-B14F-4D97-AF65-F5344CB8AC3E}">
        <p14:creationId xmlns:p14="http://schemas.microsoft.com/office/powerpoint/2010/main" val="1412458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EBA934-51EA-4245-A54C-FA248342AA65}" type="datetimeFigureOut">
              <a:rPr lang="en-ID" smtClean="0"/>
              <a:t>29/08/2019</a:t>
            </a:fld>
            <a:endParaRPr lang="en-ID"/>
          </a:p>
        </p:txBody>
      </p:sp>
      <p:sp>
        <p:nvSpPr>
          <p:cNvPr id="5" name="Footer Placeholder 4"/>
          <p:cNvSpPr>
            <a:spLocks noGrp="1"/>
          </p:cNvSpPr>
          <p:nvPr>
            <p:ph type="ftr" sz="quarter" idx="11"/>
          </p:nvPr>
        </p:nvSpPr>
        <p:spPr/>
        <p:txBody>
          <a:bodyPr/>
          <a:lstStyle/>
          <a:p>
            <a:endParaRPr lang="en-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E47EED-155B-490C-AF7A-6EB2BABEFCF0}" type="slidenum">
              <a:rPr lang="en-ID" smtClean="0"/>
              <a:t>‹#›</a:t>
            </a:fld>
            <a:endParaRPr lang="en-ID"/>
          </a:p>
        </p:txBody>
      </p:sp>
    </p:spTree>
    <p:extLst>
      <p:ext uri="{BB962C8B-B14F-4D97-AF65-F5344CB8AC3E}">
        <p14:creationId xmlns:p14="http://schemas.microsoft.com/office/powerpoint/2010/main" val="413814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EBA934-51EA-4245-A54C-FA248342AA65}" type="datetimeFigureOut">
              <a:rPr lang="en-ID" smtClean="0"/>
              <a:t>29/08/2019</a:t>
            </a:fld>
            <a:endParaRPr lang="en-ID"/>
          </a:p>
        </p:txBody>
      </p:sp>
      <p:sp>
        <p:nvSpPr>
          <p:cNvPr id="6" name="Footer Placeholder 5"/>
          <p:cNvSpPr>
            <a:spLocks noGrp="1"/>
          </p:cNvSpPr>
          <p:nvPr>
            <p:ph type="ftr" sz="quarter" idx="11"/>
          </p:nvPr>
        </p:nvSpPr>
        <p:spPr/>
        <p:txBody>
          <a:bodyPr/>
          <a:lstStyle/>
          <a:p>
            <a:endParaRPr lang="en-ID"/>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7E47EED-155B-490C-AF7A-6EB2BABEFCF0}" type="slidenum">
              <a:rPr lang="en-ID" smtClean="0"/>
              <a:t>‹#›</a:t>
            </a:fld>
            <a:endParaRPr lang="en-ID"/>
          </a:p>
        </p:txBody>
      </p:sp>
    </p:spTree>
    <p:extLst>
      <p:ext uri="{BB962C8B-B14F-4D97-AF65-F5344CB8AC3E}">
        <p14:creationId xmlns:p14="http://schemas.microsoft.com/office/powerpoint/2010/main" val="400597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EBA934-51EA-4245-A54C-FA248342AA65}" type="datetimeFigureOut">
              <a:rPr lang="en-ID" smtClean="0"/>
              <a:t>29/08/2019</a:t>
            </a:fld>
            <a:endParaRPr lang="en-ID"/>
          </a:p>
        </p:txBody>
      </p:sp>
      <p:sp>
        <p:nvSpPr>
          <p:cNvPr id="8" name="Footer Placeholder 7"/>
          <p:cNvSpPr>
            <a:spLocks noGrp="1"/>
          </p:cNvSpPr>
          <p:nvPr>
            <p:ph type="ftr" sz="quarter" idx="11"/>
          </p:nvPr>
        </p:nvSpPr>
        <p:spPr/>
        <p:txBody>
          <a:bodyPr/>
          <a:lstStyle/>
          <a:p>
            <a:endParaRPr lang="en-ID"/>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7E47EED-155B-490C-AF7A-6EB2BABEFCF0}" type="slidenum">
              <a:rPr lang="en-ID" smtClean="0"/>
              <a:t>‹#›</a:t>
            </a:fld>
            <a:endParaRPr lang="en-ID"/>
          </a:p>
        </p:txBody>
      </p:sp>
    </p:spTree>
    <p:extLst>
      <p:ext uri="{BB962C8B-B14F-4D97-AF65-F5344CB8AC3E}">
        <p14:creationId xmlns:p14="http://schemas.microsoft.com/office/powerpoint/2010/main" val="82259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EBA934-51EA-4245-A54C-FA248342AA65}" type="datetimeFigureOut">
              <a:rPr lang="en-ID" smtClean="0"/>
              <a:t>29/08/2019</a:t>
            </a:fld>
            <a:endParaRPr lang="en-ID"/>
          </a:p>
        </p:txBody>
      </p:sp>
      <p:sp>
        <p:nvSpPr>
          <p:cNvPr id="4" name="Footer Placeholder 3"/>
          <p:cNvSpPr>
            <a:spLocks noGrp="1"/>
          </p:cNvSpPr>
          <p:nvPr>
            <p:ph type="ftr" sz="quarter" idx="11"/>
          </p:nvPr>
        </p:nvSpPr>
        <p:spPr/>
        <p:txBody>
          <a:bodyPr/>
          <a:lstStyle/>
          <a:p>
            <a:endParaRPr lang="en-ID"/>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7E47EED-155B-490C-AF7A-6EB2BABEFCF0}" type="slidenum">
              <a:rPr lang="en-ID" smtClean="0"/>
              <a:t>‹#›</a:t>
            </a:fld>
            <a:endParaRPr lang="en-ID"/>
          </a:p>
        </p:txBody>
      </p:sp>
    </p:spTree>
    <p:extLst>
      <p:ext uri="{BB962C8B-B14F-4D97-AF65-F5344CB8AC3E}">
        <p14:creationId xmlns:p14="http://schemas.microsoft.com/office/powerpoint/2010/main" val="1745569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EBA934-51EA-4245-A54C-FA248342AA65}" type="datetimeFigureOut">
              <a:rPr lang="en-ID" smtClean="0"/>
              <a:t>29/08/2019</a:t>
            </a:fld>
            <a:endParaRPr lang="en-ID"/>
          </a:p>
        </p:txBody>
      </p:sp>
      <p:sp>
        <p:nvSpPr>
          <p:cNvPr id="3" name="Footer Placeholder 2"/>
          <p:cNvSpPr>
            <a:spLocks noGrp="1"/>
          </p:cNvSpPr>
          <p:nvPr>
            <p:ph type="ftr" sz="quarter" idx="11"/>
          </p:nvPr>
        </p:nvSpPr>
        <p:spPr/>
        <p:txBody>
          <a:bodyPr/>
          <a:lstStyle/>
          <a:p>
            <a:endParaRPr lang="en-ID"/>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7E47EED-155B-490C-AF7A-6EB2BABEFCF0}" type="slidenum">
              <a:rPr lang="en-ID" smtClean="0"/>
              <a:t>‹#›</a:t>
            </a:fld>
            <a:endParaRPr lang="en-ID"/>
          </a:p>
        </p:txBody>
      </p:sp>
    </p:spTree>
    <p:extLst>
      <p:ext uri="{BB962C8B-B14F-4D97-AF65-F5344CB8AC3E}">
        <p14:creationId xmlns:p14="http://schemas.microsoft.com/office/powerpoint/2010/main" val="378226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EBA934-51EA-4245-A54C-FA248342AA65}" type="datetimeFigureOut">
              <a:rPr lang="en-ID" smtClean="0"/>
              <a:t>29/08/2019</a:t>
            </a:fld>
            <a:endParaRPr lang="en-ID"/>
          </a:p>
        </p:txBody>
      </p:sp>
      <p:sp>
        <p:nvSpPr>
          <p:cNvPr id="6" name="Footer Placeholder 5"/>
          <p:cNvSpPr>
            <a:spLocks noGrp="1"/>
          </p:cNvSpPr>
          <p:nvPr>
            <p:ph type="ftr" sz="quarter" idx="11"/>
          </p:nvPr>
        </p:nvSpPr>
        <p:spPr/>
        <p:txBody>
          <a:bodyPr/>
          <a:lstStyle/>
          <a:p>
            <a:endParaRPr lang="en-ID"/>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7E47EED-155B-490C-AF7A-6EB2BABEFCF0}" type="slidenum">
              <a:rPr lang="en-ID" smtClean="0"/>
              <a:t>‹#›</a:t>
            </a:fld>
            <a:endParaRPr lang="en-ID"/>
          </a:p>
        </p:txBody>
      </p:sp>
    </p:spTree>
    <p:extLst>
      <p:ext uri="{BB962C8B-B14F-4D97-AF65-F5344CB8AC3E}">
        <p14:creationId xmlns:p14="http://schemas.microsoft.com/office/powerpoint/2010/main" val="1490380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EBA934-51EA-4245-A54C-FA248342AA65}" type="datetimeFigureOut">
              <a:rPr lang="en-ID" smtClean="0"/>
              <a:t>29/08/2019</a:t>
            </a:fld>
            <a:endParaRPr lang="en-ID"/>
          </a:p>
        </p:txBody>
      </p:sp>
      <p:sp>
        <p:nvSpPr>
          <p:cNvPr id="6" name="Footer Placeholder 5"/>
          <p:cNvSpPr>
            <a:spLocks noGrp="1"/>
          </p:cNvSpPr>
          <p:nvPr>
            <p:ph type="ftr" sz="quarter" idx="11"/>
          </p:nvPr>
        </p:nvSpPr>
        <p:spPr/>
        <p:txBody>
          <a:bodyPr/>
          <a:lstStyle/>
          <a:p>
            <a:endParaRPr lang="en-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E47EED-155B-490C-AF7A-6EB2BABEFCF0}" type="slidenum">
              <a:rPr lang="en-ID" smtClean="0"/>
              <a:t>‹#›</a:t>
            </a:fld>
            <a:endParaRPr lang="en-ID"/>
          </a:p>
        </p:txBody>
      </p:sp>
    </p:spTree>
    <p:extLst>
      <p:ext uri="{BB962C8B-B14F-4D97-AF65-F5344CB8AC3E}">
        <p14:creationId xmlns:p14="http://schemas.microsoft.com/office/powerpoint/2010/main" val="3944727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9EBA934-51EA-4245-A54C-FA248342AA65}" type="datetimeFigureOut">
              <a:rPr lang="en-ID" smtClean="0"/>
              <a:t>29/08/2019</a:t>
            </a:fld>
            <a:endParaRPr lang="en-ID"/>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D"/>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7E47EED-155B-490C-AF7A-6EB2BABEFCF0}" type="slidenum">
              <a:rPr lang="en-ID" smtClean="0"/>
              <a:t>‹#›</a:t>
            </a:fld>
            <a:endParaRPr lang="en-ID"/>
          </a:p>
        </p:txBody>
      </p:sp>
    </p:spTree>
    <p:extLst>
      <p:ext uri="{BB962C8B-B14F-4D97-AF65-F5344CB8AC3E}">
        <p14:creationId xmlns:p14="http://schemas.microsoft.com/office/powerpoint/2010/main" val="156759149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Excel_Worksheet1.xlsx"/><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D896B9-B103-4213-88D2-585B8CDB483E}"/>
              </a:ext>
            </a:extLst>
          </p:cNvPr>
          <p:cNvSpPr/>
          <p:nvPr/>
        </p:nvSpPr>
        <p:spPr>
          <a:xfrm>
            <a:off x="2937164" y="665018"/>
            <a:ext cx="7772400" cy="8589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PERSAMAAN AKUNTANSI</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6301EA51-C40F-4747-9173-C39456626DEA}"/>
              </a:ext>
            </a:extLst>
          </p:cNvPr>
          <p:cNvSpPr/>
          <p:nvPr/>
        </p:nvSpPr>
        <p:spPr>
          <a:xfrm>
            <a:off x="2937164" y="5500245"/>
            <a:ext cx="7772400" cy="8589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Wisnu Haryo Pramudya, S.E., M.Si., Ak., CA</a:t>
            </a:r>
            <a:endParaRPr lang="en-ID" sz="32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47238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9C87970-8E60-461C-B2BC-E86291EE5AB8}"/>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LABA RUGI</a:t>
            </a:r>
            <a:endParaRPr lang="en-ID" sz="3200" dirty="0">
              <a:solidFill>
                <a:schemeClr val="tx1"/>
              </a:solidFill>
              <a:latin typeface="Arial Narrow" panose="020B0606020202030204" pitchFamily="34" charset="0"/>
            </a:endParaRPr>
          </a:p>
        </p:txBody>
      </p:sp>
      <p:sp>
        <p:nvSpPr>
          <p:cNvPr id="6" name="Rectangle 5">
            <a:extLst>
              <a:ext uri="{FF2B5EF4-FFF2-40B4-BE49-F238E27FC236}">
                <a16:creationId xmlns:a16="http://schemas.microsoft.com/office/drawing/2014/main" id="{A01665D5-D7AC-43C0-951B-490D0AFEA4D5}"/>
              </a:ext>
            </a:extLst>
          </p:cNvPr>
          <p:cNvSpPr/>
          <p:nvPr/>
        </p:nvSpPr>
        <p:spPr>
          <a:xfrm>
            <a:off x="1417493" y="1719694"/>
            <a:ext cx="9357014" cy="47382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b="1" dirty="0" err="1">
                <a:solidFill>
                  <a:schemeClr val="tx1"/>
                </a:solidFill>
                <a:latin typeface="Arial Narrow" panose="020B0606020202030204" pitchFamily="34" charset="0"/>
              </a:rPr>
              <a:t>Pendapatan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adalah</a:t>
            </a:r>
            <a:r>
              <a:rPr lang="en-US" sz="2600"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aliran</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penerimaan</a:t>
            </a:r>
            <a:r>
              <a:rPr lang="en-US" sz="2600" i="1" dirty="0">
                <a:solidFill>
                  <a:schemeClr val="tx1"/>
                </a:solidFill>
                <a:latin typeface="Arial Narrow" panose="020B0606020202030204" pitchFamily="34" charset="0"/>
              </a:rPr>
              <a:t> kas </a:t>
            </a:r>
            <a:r>
              <a:rPr lang="en-US" sz="2600" i="1" dirty="0" err="1">
                <a:solidFill>
                  <a:schemeClr val="tx1"/>
                </a:solidFill>
                <a:latin typeface="Arial Narrow" panose="020B0606020202030204" pitchFamily="34" charset="0"/>
              </a:rPr>
              <a:t>atau</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harta</a:t>
            </a:r>
            <a:r>
              <a:rPr lang="en-US" sz="2600" i="1" dirty="0">
                <a:solidFill>
                  <a:schemeClr val="tx1"/>
                </a:solidFill>
                <a:latin typeface="Arial Narrow" panose="020B0606020202030204" pitchFamily="34" charset="0"/>
              </a:rPr>
              <a:t> lain yang </a:t>
            </a:r>
            <a:r>
              <a:rPr lang="en-US" sz="2600" i="1" dirty="0" err="1">
                <a:solidFill>
                  <a:schemeClr val="tx1"/>
                </a:solidFill>
                <a:latin typeface="Arial Narrow" panose="020B0606020202030204" pitchFamily="34" charset="0"/>
              </a:rPr>
              <a:t>diterima</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dari</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konsumen</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sebagai</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hasil</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penjualan</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barang</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atau</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penerimaan</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jasa</a:t>
            </a:r>
            <a:r>
              <a:rPr lang="en-US" sz="2600" i="1" dirty="0">
                <a:solidFill>
                  <a:schemeClr val="tx1"/>
                </a:solidFill>
                <a:latin typeface="Arial Narrow" panose="020B0606020202030204" pitchFamily="34" charset="0"/>
              </a:rPr>
              <a:t>.</a:t>
            </a:r>
            <a:endParaRPr lang="id-ID" sz="2600" i="1" dirty="0">
              <a:solidFill>
                <a:schemeClr val="tx1"/>
              </a:solidFill>
              <a:latin typeface="Arial Narrow" panose="020B0606020202030204" pitchFamily="34" charset="0"/>
            </a:endParaRPr>
          </a:p>
          <a:p>
            <a:pPr algn="just"/>
            <a:endParaRPr lang="en-ID" sz="2600" dirty="0">
              <a:solidFill>
                <a:schemeClr val="tx1"/>
              </a:solidFill>
              <a:latin typeface="Arial Narrow" panose="020B0606020202030204" pitchFamily="34" charset="0"/>
            </a:endParaRPr>
          </a:p>
          <a:p>
            <a:pPr algn="just"/>
            <a:r>
              <a:rPr lang="en-US" sz="2600" b="1" dirty="0" err="1">
                <a:solidFill>
                  <a:schemeClr val="tx1"/>
                </a:solidFill>
                <a:latin typeface="Arial Narrow" panose="020B0606020202030204" pitchFamily="34" charset="0"/>
              </a:rPr>
              <a:t>Biaya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adalah</a:t>
            </a:r>
            <a:r>
              <a:rPr lang="en-US" sz="2600"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harga</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pokok</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barang</a:t>
            </a:r>
            <a:r>
              <a:rPr lang="en-US" sz="2600" i="1" dirty="0">
                <a:solidFill>
                  <a:schemeClr val="tx1"/>
                </a:solidFill>
                <a:latin typeface="Arial Narrow" panose="020B0606020202030204" pitchFamily="34" charset="0"/>
              </a:rPr>
              <a:t> yang </a:t>
            </a:r>
            <a:r>
              <a:rPr lang="en-US" sz="2600" i="1" dirty="0" err="1">
                <a:solidFill>
                  <a:schemeClr val="tx1"/>
                </a:solidFill>
                <a:latin typeface="Arial Narrow" panose="020B0606020202030204" pitchFamily="34" charset="0"/>
              </a:rPr>
              <a:t>dijual</a:t>
            </a:r>
            <a:r>
              <a:rPr lang="en-US" sz="2600" i="1" dirty="0">
                <a:solidFill>
                  <a:schemeClr val="tx1"/>
                </a:solidFill>
                <a:latin typeface="Arial Narrow" panose="020B0606020202030204" pitchFamily="34" charset="0"/>
              </a:rPr>
              <a:t> dan </a:t>
            </a:r>
            <a:r>
              <a:rPr lang="en-US" sz="2600" i="1" dirty="0" err="1">
                <a:solidFill>
                  <a:schemeClr val="tx1"/>
                </a:solidFill>
                <a:latin typeface="Arial Narrow" panose="020B0606020202030204" pitchFamily="34" charset="0"/>
              </a:rPr>
              <a:t>jasa-jasa</a:t>
            </a:r>
            <a:r>
              <a:rPr lang="en-US" sz="2600" i="1" dirty="0">
                <a:solidFill>
                  <a:schemeClr val="tx1"/>
                </a:solidFill>
                <a:latin typeface="Arial Narrow" panose="020B0606020202030204" pitchFamily="34" charset="0"/>
              </a:rPr>
              <a:t> yang </a:t>
            </a:r>
            <a:r>
              <a:rPr lang="en-US" sz="2600" i="1" dirty="0" err="1">
                <a:solidFill>
                  <a:schemeClr val="tx1"/>
                </a:solidFill>
                <a:latin typeface="Arial Narrow" panose="020B0606020202030204" pitchFamily="34" charset="0"/>
              </a:rPr>
              <a:t>dikonsumsi</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untuk</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menghasilkan</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pendapatan</a:t>
            </a:r>
            <a:r>
              <a:rPr lang="en-US" sz="2600" i="1" dirty="0">
                <a:solidFill>
                  <a:schemeClr val="tx1"/>
                </a:solidFill>
                <a:latin typeface="Arial Narrow" panose="020B0606020202030204" pitchFamily="34" charset="0"/>
              </a:rPr>
              <a:t>.</a:t>
            </a:r>
            <a:endParaRPr lang="id-ID" sz="2600" i="1" dirty="0">
              <a:solidFill>
                <a:schemeClr val="tx1"/>
              </a:solidFill>
              <a:latin typeface="Arial Narrow" panose="020B0606020202030204" pitchFamily="34" charset="0"/>
            </a:endParaRPr>
          </a:p>
          <a:p>
            <a:pPr algn="just"/>
            <a:endParaRPr lang="en-ID" sz="2600" dirty="0">
              <a:solidFill>
                <a:schemeClr val="tx1"/>
              </a:solidFill>
              <a:latin typeface="Arial Narrow" panose="020B0606020202030204" pitchFamily="34" charset="0"/>
            </a:endParaRPr>
          </a:p>
          <a:p>
            <a:pPr algn="just"/>
            <a:r>
              <a:rPr lang="en-US" sz="2600" b="1" dirty="0" err="1">
                <a:solidFill>
                  <a:schemeClr val="tx1"/>
                </a:solidFill>
                <a:latin typeface="Arial Narrow" panose="020B0606020202030204" pitchFamily="34" charset="0"/>
              </a:rPr>
              <a:t>Laba</a:t>
            </a:r>
            <a:r>
              <a:rPr lang="en-US" sz="2600" dirty="0">
                <a:solidFill>
                  <a:schemeClr val="tx1"/>
                </a:solidFill>
                <a:latin typeface="Arial Narrow" panose="020B0606020202030204" pitchFamily="34" charset="0"/>
              </a:rPr>
              <a:t> ( </a:t>
            </a:r>
            <a:r>
              <a:rPr lang="en-US" sz="2600" dirty="0" err="1">
                <a:solidFill>
                  <a:schemeClr val="tx1"/>
                </a:solidFill>
                <a:latin typeface="Arial Narrow" panose="020B0606020202030204" pitchFamily="34" charset="0"/>
              </a:rPr>
              <a:t>rugi</a:t>
            </a:r>
            <a:r>
              <a:rPr lang="en-US" sz="2600" dirty="0">
                <a:solidFill>
                  <a:schemeClr val="tx1"/>
                </a:solidFill>
                <a:latin typeface="Arial Narrow" panose="020B0606020202030204" pitchFamily="34" charset="0"/>
              </a:rPr>
              <a:t> )	 </a:t>
            </a:r>
            <a:r>
              <a:rPr lang="en-US" sz="2600" dirty="0" err="1">
                <a:solidFill>
                  <a:schemeClr val="tx1"/>
                </a:solidFill>
                <a:latin typeface="Arial Narrow" panose="020B0606020202030204" pitchFamily="34" charset="0"/>
              </a:rPr>
              <a:t>adalah</a:t>
            </a:r>
            <a:r>
              <a:rPr lang="en-US" sz="2600"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selisih</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lebih</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atau</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kurang</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antara</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pendapatan</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dengan</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biaya</a:t>
            </a:r>
            <a:r>
              <a:rPr lang="en-US" sz="2600" i="1" dirty="0">
                <a:solidFill>
                  <a:schemeClr val="tx1"/>
                </a:solidFill>
                <a:latin typeface="Arial Narrow" panose="020B0606020202030204" pitchFamily="34" charset="0"/>
              </a:rPr>
              <a:t>.</a:t>
            </a:r>
            <a:r>
              <a:rPr lang="en-US" sz="2600" dirty="0">
                <a:solidFill>
                  <a:schemeClr val="tx1"/>
                </a:solidFill>
                <a:latin typeface="Arial Narrow" panose="020B0606020202030204" pitchFamily="34" charset="0"/>
              </a:rPr>
              <a:t>.</a:t>
            </a:r>
            <a:endParaRPr lang="en-ID" sz="26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192764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4E8BEA-5C59-4DF5-8ADE-3234AD2A6E83}"/>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LAPORAN PERUBAHAN EKUITAS</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71329B95-6215-4E86-8D92-75E76EF4DC82}"/>
              </a:ext>
            </a:extLst>
          </p:cNvPr>
          <p:cNvSpPr/>
          <p:nvPr/>
        </p:nvSpPr>
        <p:spPr>
          <a:xfrm>
            <a:off x="1417493" y="1719694"/>
            <a:ext cx="9357014" cy="47382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dirty="0">
                <a:solidFill>
                  <a:schemeClr val="tx1"/>
                </a:solidFill>
                <a:latin typeface="Arial Narrow" panose="020B0606020202030204" pitchFamily="34" charset="0"/>
              </a:rPr>
              <a:t>Hasil </a:t>
            </a:r>
            <a:r>
              <a:rPr lang="en-US" sz="2600" dirty="0" err="1">
                <a:solidFill>
                  <a:schemeClr val="tx1"/>
                </a:solidFill>
                <a:latin typeface="Arial Narrow" panose="020B0606020202030204" pitchFamily="34" charset="0"/>
              </a:rPr>
              <a:t>operasi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perusahaan</a:t>
            </a:r>
            <a:r>
              <a:rPr lang="en-US" sz="2600" dirty="0">
                <a:solidFill>
                  <a:schemeClr val="tx1"/>
                </a:solidFill>
                <a:latin typeface="Arial Narrow" panose="020B0606020202030204" pitchFamily="34" charset="0"/>
              </a:rPr>
              <a:t> yang </a:t>
            </a:r>
            <a:r>
              <a:rPr lang="en-US" sz="2600" dirty="0" err="1">
                <a:solidFill>
                  <a:schemeClr val="tx1"/>
                </a:solidFill>
                <a:latin typeface="Arial Narrow" panose="020B0606020202030204" pitchFamily="34" charset="0"/>
              </a:rPr>
              <a:t>berupa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laba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atau</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rugi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akan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berpengaruh</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terhadap</a:t>
            </a:r>
            <a:r>
              <a:rPr lang="en-US" sz="2600" dirty="0">
                <a:solidFill>
                  <a:schemeClr val="tx1"/>
                </a:solidFill>
                <a:latin typeface="Arial Narrow" panose="020B0606020202030204" pitchFamily="34" charset="0"/>
              </a:rPr>
              <a:t> modal </a:t>
            </a:r>
            <a:r>
              <a:rPr lang="en-US" sz="2600" dirty="0" err="1">
                <a:solidFill>
                  <a:schemeClr val="tx1"/>
                </a:solidFill>
                <a:latin typeface="Arial Narrow" panose="020B0606020202030204" pitchFamily="34" charset="0"/>
              </a:rPr>
              <a:t>pemilik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Apabila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perusahaan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memperoleh</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laba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maka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laba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tersebut</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akan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menambah</a:t>
            </a:r>
            <a:r>
              <a:rPr lang="en-US" sz="2600" dirty="0">
                <a:solidFill>
                  <a:schemeClr val="tx1"/>
                </a:solidFill>
                <a:latin typeface="Arial Narrow" panose="020B0606020202030204" pitchFamily="34" charset="0"/>
              </a:rPr>
              <a:t> modal </a:t>
            </a:r>
            <a:r>
              <a:rPr lang="en-US" sz="2600" dirty="0" err="1">
                <a:solidFill>
                  <a:schemeClr val="tx1"/>
                </a:solidFill>
                <a:latin typeface="Arial Narrow" panose="020B0606020202030204" pitchFamily="34" charset="0"/>
              </a:rPr>
              <a:t>pemilik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Sebaliknya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jika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perusahaan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menderita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rugi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maka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akan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mengurangi</a:t>
            </a:r>
            <a:r>
              <a:rPr lang="en-US" sz="2600" dirty="0">
                <a:solidFill>
                  <a:schemeClr val="tx1"/>
                </a:solidFill>
                <a:latin typeface="Arial Narrow" panose="020B0606020202030204" pitchFamily="34" charset="0"/>
              </a:rPr>
              <a:t> modal. Modal </a:t>
            </a:r>
            <a:r>
              <a:rPr lang="en-US" sz="2600" dirty="0" err="1">
                <a:solidFill>
                  <a:schemeClr val="tx1"/>
                </a:solidFill>
                <a:latin typeface="Arial Narrow" panose="020B0606020202030204" pitchFamily="34" charset="0"/>
              </a:rPr>
              <a:t>pemilik</a:t>
            </a:r>
            <a:r>
              <a:rPr lang="en-US" sz="2600" dirty="0">
                <a:solidFill>
                  <a:schemeClr val="tx1"/>
                </a:solidFill>
                <a:latin typeface="Arial Narrow" panose="020B0606020202030204" pitchFamily="34" charset="0"/>
              </a:rPr>
              <a:t> juga </a:t>
            </a:r>
            <a:r>
              <a:rPr lang="en-US" sz="2600" dirty="0" err="1">
                <a:solidFill>
                  <a:schemeClr val="tx1"/>
                </a:solidFill>
                <a:latin typeface="Arial Narrow" panose="020B0606020202030204" pitchFamily="34" charset="0"/>
              </a:rPr>
              <a:t>akan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berubah</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karena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adanya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tambahan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investasi</a:t>
            </a:r>
            <a:r>
              <a:rPr lang="en-US" sz="2600" dirty="0">
                <a:solidFill>
                  <a:schemeClr val="tx1"/>
                </a:solidFill>
                <a:latin typeface="Arial Narrow" panose="020B0606020202030204" pitchFamily="34" charset="0"/>
              </a:rPr>
              <a:t> yang </a:t>
            </a:r>
            <a:r>
              <a:rPr lang="en-US" sz="2600" dirty="0" err="1">
                <a:solidFill>
                  <a:schemeClr val="tx1"/>
                </a:solidFill>
                <a:latin typeface="Arial Narrow" panose="020B0606020202030204" pitchFamily="34" charset="0"/>
              </a:rPr>
              <a:t>dilakukan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pemilik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atau</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berkurang</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karena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adanya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pengambilan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pribadi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prive</a:t>
            </a:r>
            <a:r>
              <a:rPr lang="en-US" sz="2600" dirty="0">
                <a:solidFill>
                  <a:schemeClr val="tx1"/>
                </a:solidFill>
                <a:latin typeface="Arial Narrow" panose="020B0606020202030204" pitchFamily="34" charset="0"/>
              </a:rPr>
              <a:t>).</a:t>
            </a:r>
            <a:endParaRPr lang="en-ID" sz="26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4170471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228B31C-9EF1-4600-B7CC-E21BD2C6DA25}"/>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LAPORAN PERUBAHAN EKUITAS</a:t>
            </a:r>
            <a:endParaRPr lang="en-ID" sz="3200" dirty="0">
              <a:solidFill>
                <a:schemeClr val="tx1"/>
              </a:solidFill>
              <a:latin typeface="Arial Narrow" panose="020B0606020202030204" pitchFamily="34" charset="0"/>
            </a:endParaRPr>
          </a:p>
        </p:txBody>
      </p:sp>
      <p:pic>
        <p:nvPicPr>
          <p:cNvPr id="5" name="Picture 4">
            <a:extLst>
              <a:ext uri="{FF2B5EF4-FFF2-40B4-BE49-F238E27FC236}">
                <a16:creationId xmlns:a16="http://schemas.microsoft.com/office/drawing/2014/main" id="{D562E46B-ED09-451E-A43E-818ED7C4A008}"/>
              </a:ext>
            </a:extLst>
          </p:cNvPr>
          <p:cNvPicPr>
            <a:picLocks noChangeAspect="1"/>
          </p:cNvPicPr>
          <p:nvPr/>
        </p:nvPicPr>
        <p:blipFill>
          <a:blip r:embed="rId2"/>
          <a:stretch>
            <a:fillRect/>
          </a:stretch>
        </p:blipFill>
        <p:spPr>
          <a:xfrm>
            <a:off x="1524000" y="1424748"/>
            <a:ext cx="6187991" cy="4671252"/>
          </a:xfrm>
          <a:prstGeom prst="rect">
            <a:avLst/>
          </a:prstGeom>
        </p:spPr>
      </p:pic>
      <p:sp>
        <p:nvSpPr>
          <p:cNvPr id="6" name="Rectangle 5">
            <a:extLst>
              <a:ext uri="{FF2B5EF4-FFF2-40B4-BE49-F238E27FC236}">
                <a16:creationId xmlns:a16="http://schemas.microsoft.com/office/drawing/2014/main" id="{5887F1FD-5271-4FCA-A31B-ED8D4D0B25E1}"/>
              </a:ext>
            </a:extLst>
          </p:cNvPr>
          <p:cNvSpPr/>
          <p:nvPr/>
        </p:nvSpPr>
        <p:spPr>
          <a:xfrm>
            <a:off x="7988968" y="1572126"/>
            <a:ext cx="3433011" cy="437949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a:solidFill>
                  <a:schemeClr val="tx1"/>
                </a:solidFill>
                <a:latin typeface="Arial Narrow" panose="020B0606020202030204" pitchFamily="34" charset="0"/>
              </a:rPr>
              <a:t>Laporan</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perubahan</a:t>
            </a:r>
            <a:r>
              <a:rPr lang="en-US" sz="2400" dirty="0">
                <a:solidFill>
                  <a:schemeClr val="tx1"/>
                </a:solidFill>
                <a:latin typeface="Arial Narrow" panose="020B0606020202030204" pitchFamily="34" charset="0"/>
              </a:rPr>
              <a:t> modal </a:t>
            </a:r>
            <a:r>
              <a:rPr lang="en-US" sz="2400" dirty="0" err="1">
                <a:solidFill>
                  <a:schemeClr val="tx1"/>
                </a:solidFill>
                <a:latin typeface="Arial Narrow" panose="020B0606020202030204" pitchFamily="34" charset="0"/>
              </a:rPr>
              <a:t>sering</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disebut</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sebagai</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jembatan</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antara</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laporan</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rugi</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laba</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dengan</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neraca</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Seperti</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telah</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ditunjukkan</a:t>
            </a:r>
            <a:r>
              <a:rPr lang="en-US" sz="2400" dirty="0">
                <a:solidFill>
                  <a:schemeClr val="tx1"/>
                </a:solidFill>
                <a:latin typeface="Arial Narrow" panose="020B0606020202030204" pitchFamily="34" charset="0"/>
              </a:rPr>
              <a:t> di </a:t>
            </a:r>
            <a:r>
              <a:rPr lang="en-US" sz="2400" dirty="0" err="1">
                <a:solidFill>
                  <a:schemeClr val="tx1"/>
                </a:solidFill>
                <a:latin typeface="Arial Narrow" panose="020B0606020202030204" pitchFamily="34" charset="0"/>
              </a:rPr>
              <a:t>atas</a:t>
            </a:r>
            <a:r>
              <a:rPr lang="en-US" sz="2400" dirty="0">
                <a:solidFill>
                  <a:schemeClr val="tx1"/>
                </a:solidFill>
                <a:latin typeface="Arial Narrow" panose="020B0606020202030204" pitchFamily="34" charset="0"/>
              </a:rPr>
              <a:t>, data </a:t>
            </a:r>
            <a:r>
              <a:rPr lang="en-US" sz="2400" dirty="0" err="1">
                <a:solidFill>
                  <a:schemeClr val="tx1"/>
                </a:solidFill>
                <a:latin typeface="Arial Narrow" panose="020B0606020202030204" pitchFamily="34" charset="0"/>
              </a:rPr>
              <a:t>laba</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atau</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rugi</a:t>
            </a:r>
            <a:r>
              <a:rPr lang="en-US" sz="2400" dirty="0">
                <a:solidFill>
                  <a:schemeClr val="tx1"/>
                </a:solidFill>
                <a:latin typeface="Arial Narrow" panose="020B0606020202030204" pitchFamily="34" charset="0"/>
              </a:rPr>
              <a:t> yang </a:t>
            </a:r>
            <a:r>
              <a:rPr lang="en-US" sz="2400" dirty="0" err="1">
                <a:solidFill>
                  <a:schemeClr val="tx1"/>
                </a:solidFill>
                <a:latin typeface="Arial Narrow" panose="020B0606020202030204" pitchFamily="34" charset="0"/>
              </a:rPr>
              <a:t>tercantum</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dalam</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laporan</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rugi</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laba</a:t>
            </a:r>
            <a:r>
              <a:rPr lang="en-US" sz="2400" dirty="0">
                <a:solidFill>
                  <a:schemeClr val="tx1"/>
                </a:solidFill>
                <a:latin typeface="Arial Narrow" panose="020B0606020202030204" pitchFamily="34" charset="0"/>
              </a:rPr>
              <a:t> pada </a:t>
            </a:r>
            <a:r>
              <a:rPr lang="en-US" sz="2400" dirty="0" err="1">
                <a:solidFill>
                  <a:schemeClr val="tx1"/>
                </a:solidFill>
                <a:latin typeface="Arial Narrow" panose="020B0606020202030204" pitchFamily="34" charset="0"/>
              </a:rPr>
              <a:t>akhirnya</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akan</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mempengaruhi</a:t>
            </a:r>
            <a:r>
              <a:rPr lang="en-US" sz="2400" dirty="0">
                <a:solidFill>
                  <a:schemeClr val="tx1"/>
                </a:solidFill>
                <a:latin typeface="Arial Narrow" panose="020B0606020202030204" pitchFamily="34" charset="0"/>
              </a:rPr>
              <a:t> modal yang </a:t>
            </a:r>
            <a:r>
              <a:rPr lang="en-US" sz="2400" dirty="0" err="1">
                <a:solidFill>
                  <a:schemeClr val="tx1"/>
                </a:solidFill>
                <a:latin typeface="Arial Narrow" panose="020B0606020202030204" pitchFamily="34" charset="0"/>
              </a:rPr>
              <a:t>tercantum</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dalam</a:t>
            </a:r>
            <a:r>
              <a:rPr lang="en-US" sz="2400" dirty="0">
                <a:solidFill>
                  <a:schemeClr val="tx1"/>
                </a:solidFill>
                <a:latin typeface="Arial Narrow" panose="020B0606020202030204" pitchFamily="34" charset="0"/>
              </a:rPr>
              <a:t> </a:t>
            </a:r>
            <a:r>
              <a:rPr lang="en-US" sz="2400" dirty="0" err="1">
                <a:solidFill>
                  <a:schemeClr val="tx1"/>
                </a:solidFill>
                <a:latin typeface="Arial Narrow" panose="020B0606020202030204" pitchFamily="34" charset="0"/>
              </a:rPr>
              <a:t>neraca</a:t>
            </a:r>
            <a:r>
              <a:rPr lang="en-US" sz="2400" dirty="0">
                <a:solidFill>
                  <a:schemeClr val="tx1"/>
                </a:solidFill>
                <a:latin typeface="Arial Narrow" panose="020B0606020202030204" pitchFamily="34" charset="0"/>
              </a:rPr>
              <a:t>.</a:t>
            </a:r>
            <a:endParaRPr lang="en-ID" sz="24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39417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79BB5-916F-4799-B463-B7D7E6EAC0E9}"/>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PERSAMAAN AKUNTANSI</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96185D76-D5A9-4A5F-B5FE-6718BCAC5AC5}"/>
              </a:ext>
            </a:extLst>
          </p:cNvPr>
          <p:cNvSpPr/>
          <p:nvPr/>
        </p:nvSpPr>
        <p:spPr>
          <a:xfrm>
            <a:off x="1417493" y="1636296"/>
            <a:ext cx="9357014" cy="48216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i-FI" sz="2500" dirty="0">
                <a:solidFill>
                  <a:schemeClr val="tx1"/>
                </a:solidFill>
                <a:latin typeface="Arial Narrow" panose="020B0606020202030204" pitchFamily="34" charset="0"/>
              </a:rPr>
              <a:t>Persamaan ini merupakan ringkasan dari pencatatan hasil analisis setiap peristiwa ekonomi atau transaksi keuangan yang terjadi</a:t>
            </a:r>
            <a:r>
              <a:rPr lang="id-ID" sz="2500" dirty="0">
                <a:solidFill>
                  <a:schemeClr val="tx1"/>
                </a:solidFill>
                <a:latin typeface="Arial Narrow" panose="020B0606020202030204" pitchFamily="34" charset="0"/>
              </a:rPr>
              <a:t>.</a:t>
            </a:r>
          </a:p>
          <a:p>
            <a:pPr algn="just"/>
            <a:endParaRPr lang="id-ID" sz="2500" dirty="0">
              <a:solidFill>
                <a:schemeClr val="tx1"/>
              </a:solidFill>
              <a:latin typeface="Arial Narrow" panose="020B0606020202030204" pitchFamily="34" charset="0"/>
            </a:endParaRPr>
          </a:p>
          <a:p>
            <a:pPr algn="just"/>
            <a:r>
              <a:rPr lang="fi-FI" sz="2500" dirty="0">
                <a:solidFill>
                  <a:schemeClr val="tx1"/>
                </a:solidFill>
                <a:latin typeface="Arial Narrow" panose="020B0606020202030204" pitchFamily="34" charset="0"/>
              </a:rPr>
              <a:t>Jika terjadi transakasi  keuangan akan menyebabkan terjadinya perubahan pada aktiva, hutang, dan modal</a:t>
            </a:r>
            <a:r>
              <a:rPr lang="id-ID" sz="2500" dirty="0">
                <a:solidFill>
                  <a:schemeClr val="tx1"/>
                </a:solidFill>
                <a:latin typeface="Arial Narrow" panose="020B0606020202030204" pitchFamily="34" charset="0"/>
              </a:rPr>
              <a:t>/ekuitas.</a:t>
            </a:r>
            <a:r>
              <a:rPr lang="fi-FI" sz="2500" dirty="0">
                <a:solidFill>
                  <a:schemeClr val="tx1"/>
                </a:solidFill>
                <a:latin typeface="Arial Narrow" panose="020B0606020202030204" pitchFamily="34" charset="0"/>
              </a:rPr>
              <a:t> Perubahan itulah yang kita ringkas dalam persamaan dasar akuntansi</a:t>
            </a:r>
            <a:r>
              <a:rPr lang="id-ID" sz="2500" dirty="0">
                <a:solidFill>
                  <a:schemeClr val="tx1"/>
                </a:solidFill>
                <a:latin typeface="Arial Narrow" panose="020B0606020202030204" pitchFamily="34" charset="0"/>
              </a:rPr>
              <a:t>. </a:t>
            </a:r>
          </a:p>
          <a:p>
            <a:pPr algn="ctr"/>
            <a:r>
              <a:rPr lang="id-ID" sz="2500" b="1" dirty="0">
                <a:solidFill>
                  <a:srgbClr val="002060"/>
                </a:solidFill>
                <a:latin typeface="Arial Narrow" panose="020B0606020202030204" pitchFamily="34" charset="0"/>
              </a:rPr>
              <a:t>AKTIVA = HUTANG + MODAL/EKUITAS</a:t>
            </a:r>
          </a:p>
          <a:p>
            <a:pPr algn="just"/>
            <a:r>
              <a:rPr lang="fi-FI" sz="2500" dirty="0">
                <a:solidFill>
                  <a:schemeClr val="tx1"/>
                </a:solidFill>
                <a:latin typeface="Arial Narrow" panose="020B0606020202030204" pitchFamily="34" charset="0"/>
              </a:rPr>
              <a:t>Semua transaksi keuangan (peristiwa ekonomi) yang terjadi di perusahaan, dari yang paling sederhana sampai dengan yang paling kompleks akan mengakibatkan perubahan di antara ke tiga komponen persamaan dasar akuntansi tersebut. Perubahan yang dimaksud bisa menambah, mengurangi, atau merubah susunan aktiva, hutang, dan/atau modal. </a:t>
            </a:r>
            <a:endParaRPr lang="en-ID" sz="25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16676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296563-B3BF-487A-B561-CA857A0FE6A1}"/>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PERSAMAAN AKUNTANSI</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683AD19F-0059-4DA2-89D7-4B0E779A0978}"/>
              </a:ext>
            </a:extLst>
          </p:cNvPr>
          <p:cNvSpPr/>
          <p:nvPr/>
        </p:nvSpPr>
        <p:spPr>
          <a:xfrm>
            <a:off x="1674166" y="4047124"/>
            <a:ext cx="4983307" cy="2177214"/>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500" dirty="0">
                <a:solidFill>
                  <a:schemeClr val="tx1"/>
                </a:solidFill>
                <a:latin typeface="Arial Narrow" panose="020B0606020202030204" pitchFamily="34" charset="0"/>
              </a:rPr>
              <a:t>AKTIVA perusahaan bisa berupa:</a:t>
            </a:r>
          </a:p>
          <a:p>
            <a:pPr marL="457200" indent="-457200" algn="just">
              <a:buAutoNum type="arabicPeriod"/>
            </a:pPr>
            <a:r>
              <a:rPr lang="id-ID" sz="2500" dirty="0">
                <a:solidFill>
                  <a:schemeClr val="tx1"/>
                </a:solidFill>
                <a:latin typeface="Arial Narrow" panose="020B0606020202030204" pitchFamily="34" charset="0"/>
              </a:rPr>
              <a:t>KAS</a:t>
            </a:r>
          </a:p>
          <a:p>
            <a:pPr marL="457200" indent="-457200" algn="just">
              <a:buAutoNum type="arabicPeriod"/>
            </a:pPr>
            <a:r>
              <a:rPr lang="id-ID" sz="2500" dirty="0">
                <a:solidFill>
                  <a:schemeClr val="tx1"/>
                </a:solidFill>
                <a:latin typeface="Arial Narrow" panose="020B0606020202030204" pitchFamily="34" charset="0"/>
              </a:rPr>
              <a:t>PIUTANG</a:t>
            </a:r>
          </a:p>
          <a:p>
            <a:pPr marL="457200" indent="-457200" algn="just">
              <a:buAutoNum type="arabicPeriod"/>
            </a:pPr>
            <a:r>
              <a:rPr lang="id-ID" sz="2500" dirty="0">
                <a:solidFill>
                  <a:schemeClr val="tx1"/>
                </a:solidFill>
                <a:latin typeface="Arial Narrow" panose="020B0606020202030204" pitchFamily="34" charset="0"/>
              </a:rPr>
              <a:t>PERLENGKAPAN</a:t>
            </a:r>
          </a:p>
          <a:p>
            <a:pPr marL="457200" indent="-457200" algn="just">
              <a:buAutoNum type="arabicPeriod"/>
            </a:pPr>
            <a:r>
              <a:rPr lang="id-ID" sz="2500" dirty="0">
                <a:solidFill>
                  <a:schemeClr val="tx1"/>
                </a:solidFill>
                <a:latin typeface="Arial Narrow" panose="020B0606020202030204" pitchFamily="34" charset="0"/>
              </a:rPr>
              <a:t>PERALATAN</a:t>
            </a:r>
          </a:p>
        </p:txBody>
      </p:sp>
      <p:sp>
        <p:nvSpPr>
          <p:cNvPr id="6" name="Rectangle 5">
            <a:extLst>
              <a:ext uri="{FF2B5EF4-FFF2-40B4-BE49-F238E27FC236}">
                <a16:creationId xmlns:a16="http://schemas.microsoft.com/office/drawing/2014/main" id="{0689C76A-27CD-4D62-9A90-4E4D0FC5068F}"/>
              </a:ext>
            </a:extLst>
          </p:cNvPr>
          <p:cNvSpPr/>
          <p:nvPr/>
        </p:nvSpPr>
        <p:spPr>
          <a:xfrm>
            <a:off x="7122695" y="1636297"/>
            <a:ext cx="4620126" cy="229402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600" dirty="0">
                <a:solidFill>
                  <a:schemeClr val="tx1"/>
                </a:solidFill>
                <a:latin typeface="Arial Narrow" panose="020B0606020202030204" pitchFamily="34" charset="0"/>
              </a:rPr>
              <a:t> HUTANG/LIABILITAS bisa berupa:</a:t>
            </a:r>
          </a:p>
          <a:p>
            <a:pPr marL="457200" indent="-457200" algn="just">
              <a:buAutoNum type="arabicPeriod"/>
            </a:pPr>
            <a:r>
              <a:rPr lang="id-ID" sz="2600" dirty="0">
                <a:solidFill>
                  <a:schemeClr val="tx1"/>
                </a:solidFill>
                <a:latin typeface="Arial Narrow" panose="020B0606020202030204" pitchFamily="34" charset="0"/>
              </a:rPr>
              <a:t>HUTANG DAGANG</a:t>
            </a:r>
          </a:p>
          <a:p>
            <a:pPr marL="457200" indent="-457200" algn="just">
              <a:buAutoNum type="arabicPeriod"/>
            </a:pPr>
            <a:r>
              <a:rPr lang="id-ID" sz="2600" dirty="0">
                <a:solidFill>
                  <a:schemeClr val="tx1"/>
                </a:solidFill>
                <a:latin typeface="Arial Narrow" panose="020B0606020202030204" pitchFamily="34" charset="0"/>
              </a:rPr>
              <a:t>HUTANG WESEL</a:t>
            </a:r>
          </a:p>
          <a:p>
            <a:pPr algn="ctr"/>
            <a:endParaRPr lang="en-ID" sz="2600" dirty="0"/>
          </a:p>
        </p:txBody>
      </p:sp>
      <p:sp>
        <p:nvSpPr>
          <p:cNvPr id="7" name="Rectangle 6">
            <a:extLst>
              <a:ext uri="{FF2B5EF4-FFF2-40B4-BE49-F238E27FC236}">
                <a16:creationId xmlns:a16="http://schemas.microsoft.com/office/drawing/2014/main" id="{1F02C0F5-8B7A-4618-A1E9-AC1A6A562D35}"/>
              </a:ext>
            </a:extLst>
          </p:cNvPr>
          <p:cNvSpPr/>
          <p:nvPr/>
        </p:nvSpPr>
        <p:spPr>
          <a:xfrm>
            <a:off x="7122695" y="4047124"/>
            <a:ext cx="4620126" cy="217721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600" dirty="0">
                <a:solidFill>
                  <a:schemeClr val="tx1"/>
                </a:solidFill>
                <a:latin typeface="Arial Narrow" panose="020B0606020202030204" pitchFamily="34" charset="0"/>
              </a:rPr>
              <a:t>MODAL/EKUITAS bisa berupa:</a:t>
            </a:r>
          </a:p>
          <a:p>
            <a:pPr marL="457200" indent="-457200" algn="just">
              <a:buAutoNum type="arabicPeriod"/>
            </a:pPr>
            <a:r>
              <a:rPr lang="id-ID" sz="2600" dirty="0">
                <a:solidFill>
                  <a:schemeClr val="tx1"/>
                </a:solidFill>
                <a:latin typeface="Arial Narrow" panose="020B0606020202030204" pitchFamily="34" charset="0"/>
              </a:rPr>
              <a:t>SETORAN MODAL AWAL</a:t>
            </a:r>
          </a:p>
          <a:p>
            <a:pPr marL="457200" indent="-457200" algn="just">
              <a:buAutoNum type="arabicPeriod"/>
            </a:pPr>
            <a:r>
              <a:rPr lang="id-ID" sz="2600" dirty="0">
                <a:solidFill>
                  <a:schemeClr val="tx1"/>
                </a:solidFill>
                <a:latin typeface="Arial Narrow" panose="020B0606020202030204" pitchFamily="34" charset="0"/>
              </a:rPr>
              <a:t>PENAMBAHAN MODAL</a:t>
            </a:r>
          </a:p>
          <a:p>
            <a:pPr marL="457200" indent="-457200" algn="just">
              <a:buAutoNum type="arabicPeriod"/>
            </a:pPr>
            <a:r>
              <a:rPr lang="id-ID" sz="2600" dirty="0">
                <a:solidFill>
                  <a:schemeClr val="tx1"/>
                </a:solidFill>
                <a:latin typeface="Arial Narrow" panose="020B0606020202030204" pitchFamily="34" charset="0"/>
              </a:rPr>
              <a:t>PRIVE</a:t>
            </a:r>
          </a:p>
        </p:txBody>
      </p:sp>
      <p:sp>
        <p:nvSpPr>
          <p:cNvPr id="8" name="Rectangle 7">
            <a:extLst>
              <a:ext uri="{FF2B5EF4-FFF2-40B4-BE49-F238E27FC236}">
                <a16:creationId xmlns:a16="http://schemas.microsoft.com/office/drawing/2014/main" id="{4808E66B-CC6E-4BFD-8A9C-C3377EAE1535}"/>
              </a:ext>
            </a:extLst>
          </p:cNvPr>
          <p:cNvSpPr/>
          <p:nvPr/>
        </p:nvSpPr>
        <p:spPr>
          <a:xfrm>
            <a:off x="1513745" y="2462464"/>
            <a:ext cx="4983307" cy="6416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600" dirty="0"/>
              <a:t>AKTIVA = LIABILITAS + EKUITAS</a:t>
            </a:r>
            <a:endParaRPr lang="en-ID" sz="2600" dirty="0"/>
          </a:p>
        </p:txBody>
      </p:sp>
    </p:spTree>
    <p:extLst>
      <p:ext uri="{BB962C8B-B14F-4D97-AF65-F5344CB8AC3E}">
        <p14:creationId xmlns:p14="http://schemas.microsoft.com/office/powerpoint/2010/main" val="359865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90C3F8-2DE8-4307-B1E7-7C7FEC49F8F4}"/>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CONTOH PERSAMAAN AKUNTANSI</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964E0AED-81C9-4526-98B3-0313AC2DFE6C}"/>
              </a:ext>
            </a:extLst>
          </p:cNvPr>
          <p:cNvSpPr/>
          <p:nvPr/>
        </p:nvSpPr>
        <p:spPr>
          <a:xfrm>
            <a:off x="401052" y="1426745"/>
            <a:ext cx="11518231"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2425" indent="-352425" algn="just"/>
            <a:r>
              <a:rPr lang="id-ID" sz="2600" dirty="0">
                <a:solidFill>
                  <a:schemeClr val="tx1"/>
                </a:solidFill>
                <a:latin typeface="Arial Narrow" panose="020B0606020202030204" pitchFamily="34" charset="0"/>
              </a:rPr>
              <a:t>1.  </a:t>
            </a:r>
            <a:r>
              <a:rPr lang="fi-FI" sz="2600" dirty="0">
                <a:solidFill>
                  <a:schemeClr val="tx1"/>
                </a:solidFill>
                <a:latin typeface="Arial Narrow" panose="020B0606020202030204" pitchFamily="34" charset="0"/>
              </a:rPr>
              <a:t>Ny. Ayu menyetor uang tunai  Rp 1.000.000,00 sebagai investasi pertamanya atau modal awalnya di Salon</a:t>
            </a:r>
            <a:r>
              <a:rPr lang="id-ID" sz="2600" dirty="0">
                <a:solidFill>
                  <a:schemeClr val="tx1"/>
                </a:solidFill>
                <a:latin typeface="Arial Narrow" panose="020B0606020202030204" pitchFamily="34" charset="0"/>
              </a:rPr>
              <a:t> AYU miliknya.</a:t>
            </a:r>
            <a:r>
              <a:rPr lang="fi-FI" sz="2600" dirty="0">
                <a:solidFill>
                  <a:schemeClr val="tx1"/>
                </a:solidFill>
                <a:latin typeface="Arial Narrow" panose="020B0606020202030204" pitchFamily="34" charset="0"/>
              </a:rPr>
              <a:t> </a:t>
            </a:r>
            <a:endParaRPr lang="en-ID" sz="2600" dirty="0">
              <a:solidFill>
                <a:schemeClr val="tx1"/>
              </a:solidFill>
              <a:latin typeface="Arial Narrow" panose="020B0606020202030204" pitchFamily="34" charset="0"/>
            </a:endParaRPr>
          </a:p>
        </p:txBody>
      </p:sp>
      <p:sp>
        <p:nvSpPr>
          <p:cNvPr id="6" name="Rectangle 5">
            <a:extLst>
              <a:ext uri="{FF2B5EF4-FFF2-40B4-BE49-F238E27FC236}">
                <a16:creationId xmlns:a16="http://schemas.microsoft.com/office/drawing/2014/main" id="{104506B0-A2B9-43D3-8077-BAEE9A8083B8}"/>
              </a:ext>
            </a:extLst>
          </p:cNvPr>
          <p:cNvSpPr/>
          <p:nvPr/>
        </p:nvSpPr>
        <p:spPr>
          <a:xfrm>
            <a:off x="2396837" y="26098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Pengaruh dari Transaksi tersebut adalah:</a:t>
            </a:r>
            <a:endParaRPr lang="en-ID" sz="3200" dirty="0">
              <a:solidFill>
                <a:schemeClr val="tx1"/>
              </a:solidFill>
              <a:latin typeface="Arial Narrow" panose="020B0606020202030204" pitchFamily="34" charset="0"/>
            </a:endParaRPr>
          </a:p>
        </p:txBody>
      </p:sp>
      <p:sp>
        <p:nvSpPr>
          <p:cNvPr id="12" name="Arrow: Down 11">
            <a:extLst>
              <a:ext uri="{FF2B5EF4-FFF2-40B4-BE49-F238E27FC236}">
                <a16:creationId xmlns:a16="http://schemas.microsoft.com/office/drawing/2014/main" id="{AA5B2DAC-963B-4B70-812C-8730DA1B9FB2}"/>
              </a:ext>
            </a:extLst>
          </p:cNvPr>
          <p:cNvSpPr/>
          <p:nvPr/>
        </p:nvSpPr>
        <p:spPr>
          <a:xfrm>
            <a:off x="5740398" y="3468832"/>
            <a:ext cx="705853" cy="846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14" name="Table 13">
            <a:extLst>
              <a:ext uri="{FF2B5EF4-FFF2-40B4-BE49-F238E27FC236}">
                <a16:creationId xmlns:a16="http://schemas.microsoft.com/office/drawing/2014/main" id="{77F336C6-C331-44CA-AA68-189081D3BA58}"/>
              </a:ext>
            </a:extLst>
          </p:cNvPr>
          <p:cNvGraphicFramePr>
            <a:graphicFrameLocks noGrp="1"/>
          </p:cNvGraphicFramePr>
          <p:nvPr>
            <p:extLst>
              <p:ext uri="{D42A27DB-BD31-4B8C-83A1-F6EECF244321}">
                <p14:modId xmlns:p14="http://schemas.microsoft.com/office/powerpoint/2010/main" val="3155152213"/>
              </p:ext>
            </p:extLst>
          </p:nvPr>
        </p:nvGraphicFramePr>
        <p:xfrm>
          <a:off x="513347" y="4529148"/>
          <a:ext cx="11181348" cy="1381760"/>
        </p:xfrm>
        <a:graphic>
          <a:graphicData uri="http://schemas.openxmlformats.org/drawingml/2006/table">
            <a:tbl>
              <a:tblPr firstRow="1" bandRow="1">
                <a:tableStyleId>{5C22544A-7EE6-4342-B048-85BDC9FD1C3A}</a:tableStyleId>
              </a:tblPr>
              <a:tblGrid>
                <a:gridCol w="1270097">
                  <a:extLst>
                    <a:ext uri="{9D8B030D-6E8A-4147-A177-3AD203B41FA5}">
                      <a16:colId xmlns:a16="http://schemas.microsoft.com/office/drawing/2014/main" val="1286559478"/>
                    </a:ext>
                  </a:extLst>
                </a:gridCol>
                <a:gridCol w="1177206">
                  <a:extLst>
                    <a:ext uri="{9D8B030D-6E8A-4147-A177-3AD203B41FA5}">
                      <a16:colId xmlns:a16="http://schemas.microsoft.com/office/drawing/2014/main" val="1240641626"/>
                    </a:ext>
                  </a:extLst>
                </a:gridCol>
                <a:gridCol w="1548716">
                  <a:extLst>
                    <a:ext uri="{9D8B030D-6E8A-4147-A177-3AD203B41FA5}">
                      <a16:colId xmlns:a16="http://schemas.microsoft.com/office/drawing/2014/main" val="3504339629"/>
                    </a:ext>
                  </a:extLst>
                </a:gridCol>
                <a:gridCol w="1988263">
                  <a:extLst>
                    <a:ext uri="{9D8B030D-6E8A-4147-A177-3AD203B41FA5}">
                      <a16:colId xmlns:a16="http://schemas.microsoft.com/office/drawing/2014/main" val="4037034053"/>
                    </a:ext>
                  </a:extLst>
                </a:gridCol>
                <a:gridCol w="366200">
                  <a:extLst>
                    <a:ext uri="{9D8B030D-6E8A-4147-A177-3AD203B41FA5}">
                      <a16:colId xmlns:a16="http://schemas.microsoft.com/office/drawing/2014/main" val="2398489612"/>
                    </a:ext>
                  </a:extLst>
                </a:gridCol>
                <a:gridCol w="1638487">
                  <a:extLst>
                    <a:ext uri="{9D8B030D-6E8A-4147-A177-3AD203B41FA5}">
                      <a16:colId xmlns:a16="http://schemas.microsoft.com/office/drawing/2014/main" val="54485481"/>
                    </a:ext>
                  </a:extLst>
                </a:gridCol>
                <a:gridCol w="1550155">
                  <a:extLst>
                    <a:ext uri="{9D8B030D-6E8A-4147-A177-3AD203B41FA5}">
                      <a16:colId xmlns:a16="http://schemas.microsoft.com/office/drawing/2014/main" val="3822764961"/>
                    </a:ext>
                  </a:extLst>
                </a:gridCol>
                <a:gridCol w="328978">
                  <a:extLst>
                    <a:ext uri="{9D8B030D-6E8A-4147-A177-3AD203B41FA5}">
                      <a16:colId xmlns:a16="http://schemas.microsoft.com/office/drawing/2014/main" val="806781231"/>
                    </a:ext>
                  </a:extLst>
                </a:gridCol>
                <a:gridCol w="1313246">
                  <a:extLst>
                    <a:ext uri="{9D8B030D-6E8A-4147-A177-3AD203B41FA5}">
                      <a16:colId xmlns:a16="http://schemas.microsoft.com/office/drawing/2014/main" val="1513559308"/>
                    </a:ext>
                  </a:extLst>
                </a:gridCol>
              </a:tblGrid>
              <a:tr h="370840">
                <a:tc gridSpan="4">
                  <a:txBody>
                    <a:bodyPr/>
                    <a:lstStyle/>
                    <a:p>
                      <a:pPr algn="ctr"/>
                      <a:r>
                        <a:rPr lang="id-ID" sz="1800" b="1" dirty="0">
                          <a:solidFill>
                            <a:schemeClr val="tx1"/>
                          </a:solidFill>
                          <a:latin typeface="Arial Narrow" panose="020B0606020202030204" pitchFamily="34" charset="0"/>
                        </a:rPr>
                        <a:t>AKTIVA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gridSpan="2">
                  <a:txBody>
                    <a:bodyPr/>
                    <a:lstStyle/>
                    <a:p>
                      <a:pPr algn="ctr"/>
                      <a:r>
                        <a:rPr lang="id-ID" sz="1800" b="1" dirty="0">
                          <a:solidFill>
                            <a:schemeClr val="tx1"/>
                          </a:solidFill>
                          <a:latin typeface="Arial Narrow" panose="020B0606020202030204" pitchFamily="34" charset="0"/>
                        </a:rPr>
                        <a:t>LIABILITAS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EKUITAS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extLst>
                  <a:ext uri="{0D108BD9-81ED-4DB2-BD59-A6C34878D82A}">
                    <a16:rowId xmlns:a16="http://schemas.microsoft.com/office/drawing/2014/main" val="2622774425"/>
                  </a:ext>
                </a:extLst>
              </a:tr>
              <a:tr h="370840">
                <a:tc>
                  <a:txBody>
                    <a:bodyPr/>
                    <a:lstStyle/>
                    <a:p>
                      <a:pPr algn="ctr"/>
                      <a:r>
                        <a:rPr lang="id-ID" sz="1800" b="1" dirty="0">
                          <a:solidFill>
                            <a:schemeClr val="tx1"/>
                          </a:solidFill>
                          <a:latin typeface="Arial Narrow" panose="020B0606020202030204" pitchFamily="34" charset="0"/>
                        </a:rPr>
                        <a:t>KAS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PIUTANG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PERALATAN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PERLENGKAPAN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WESEL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MODAL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extLst>
                  <a:ext uri="{0D108BD9-81ED-4DB2-BD59-A6C34878D82A}">
                    <a16:rowId xmlns:a16="http://schemas.microsoft.com/office/drawing/2014/main" val="2827133508"/>
                  </a:ext>
                </a:extLst>
              </a:tr>
              <a:tr h="370840">
                <a:tc>
                  <a:txBody>
                    <a:bodyPr/>
                    <a:lstStyle/>
                    <a:p>
                      <a:pPr algn="r"/>
                      <a:r>
                        <a:rPr lang="id-ID" sz="1800" b="1" dirty="0">
                          <a:solidFill>
                            <a:schemeClr val="tx1"/>
                          </a:solidFill>
                          <a:latin typeface="Arial Narrow" panose="020B0606020202030204" pitchFamily="34" charset="0"/>
                        </a:rPr>
                        <a:t>1,000,000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1,000,000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2411267"/>
                  </a:ext>
                </a:extLst>
              </a:tr>
            </a:tbl>
          </a:graphicData>
        </a:graphic>
      </p:graphicFrame>
    </p:spTree>
    <p:extLst>
      <p:ext uri="{BB962C8B-B14F-4D97-AF65-F5344CB8AC3E}">
        <p14:creationId xmlns:p14="http://schemas.microsoft.com/office/powerpoint/2010/main" val="3788160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down)">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down)">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87B3C05-4647-49A6-BAF1-C45D115E005E}"/>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CONTOH PERSAMAAN AKUNTANSI</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F6A06131-F39B-40EA-91EC-FEE12ECD66A0}"/>
              </a:ext>
            </a:extLst>
          </p:cNvPr>
          <p:cNvSpPr/>
          <p:nvPr/>
        </p:nvSpPr>
        <p:spPr>
          <a:xfrm>
            <a:off x="401052" y="1426745"/>
            <a:ext cx="11518231"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600" dirty="0">
                <a:solidFill>
                  <a:schemeClr val="tx1"/>
                </a:solidFill>
                <a:latin typeface="Arial Narrow" panose="020B0606020202030204" pitchFamily="34" charset="0"/>
              </a:rPr>
              <a:t>2.  </a:t>
            </a:r>
            <a:r>
              <a:rPr lang="fi-FI" sz="2600" dirty="0">
                <a:solidFill>
                  <a:schemeClr val="tx1"/>
                </a:solidFill>
                <a:latin typeface="Arial Narrow" panose="020B0606020202030204" pitchFamily="34" charset="0"/>
              </a:rPr>
              <a:t>Membeli secara tunai peralatan salon seharga Rp 300.000,00</a:t>
            </a:r>
            <a:endParaRPr lang="en-ID" sz="2600" dirty="0">
              <a:solidFill>
                <a:schemeClr val="tx1"/>
              </a:solidFill>
              <a:latin typeface="Arial Narrow" panose="020B0606020202030204" pitchFamily="34" charset="0"/>
            </a:endParaRPr>
          </a:p>
        </p:txBody>
      </p:sp>
      <p:sp>
        <p:nvSpPr>
          <p:cNvPr id="6" name="Rectangle 5">
            <a:extLst>
              <a:ext uri="{FF2B5EF4-FFF2-40B4-BE49-F238E27FC236}">
                <a16:creationId xmlns:a16="http://schemas.microsoft.com/office/drawing/2014/main" id="{E3234B1D-99EE-4DBD-B4EE-C6BF74B22778}"/>
              </a:ext>
            </a:extLst>
          </p:cNvPr>
          <p:cNvSpPr/>
          <p:nvPr/>
        </p:nvSpPr>
        <p:spPr>
          <a:xfrm>
            <a:off x="2396837" y="26098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Pengaruh dari Transaksi tersebut adalah:</a:t>
            </a:r>
            <a:endParaRPr lang="en-ID" sz="3200" dirty="0">
              <a:solidFill>
                <a:schemeClr val="tx1"/>
              </a:solidFill>
              <a:latin typeface="Arial Narrow" panose="020B0606020202030204" pitchFamily="34" charset="0"/>
            </a:endParaRPr>
          </a:p>
        </p:txBody>
      </p:sp>
      <p:sp>
        <p:nvSpPr>
          <p:cNvPr id="7" name="Arrow: Down 6">
            <a:extLst>
              <a:ext uri="{FF2B5EF4-FFF2-40B4-BE49-F238E27FC236}">
                <a16:creationId xmlns:a16="http://schemas.microsoft.com/office/drawing/2014/main" id="{4F63A296-D3EC-426D-88A4-BA5050015EA6}"/>
              </a:ext>
            </a:extLst>
          </p:cNvPr>
          <p:cNvSpPr/>
          <p:nvPr/>
        </p:nvSpPr>
        <p:spPr>
          <a:xfrm>
            <a:off x="5740398" y="3468832"/>
            <a:ext cx="705853" cy="846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8" name="Table 7">
            <a:extLst>
              <a:ext uri="{FF2B5EF4-FFF2-40B4-BE49-F238E27FC236}">
                <a16:creationId xmlns:a16="http://schemas.microsoft.com/office/drawing/2014/main" id="{57C2D76E-2199-4B12-B00F-99E881A36DCD}"/>
              </a:ext>
            </a:extLst>
          </p:cNvPr>
          <p:cNvGraphicFramePr>
            <a:graphicFrameLocks noGrp="1"/>
          </p:cNvGraphicFramePr>
          <p:nvPr>
            <p:extLst>
              <p:ext uri="{D42A27DB-BD31-4B8C-83A1-F6EECF244321}">
                <p14:modId xmlns:p14="http://schemas.microsoft.com/office/powerpoint/2010/main" val="2262618488"/>
              </p:ext>
            </p:extLst>
          </p:nvPr>
        </p:nvGraphicFramePr>
        <p:xfrm>
          <a:off x="513346" y="4464980"/>
          <a:ext cx="11197391" cy="1381760"/>
        </p:xfrm>
        <a:graphic>
          <a:graphicData uri="http://schemas.openxmlformats.org/drawingml/2006/table">
            <a:tbl>
              <a:tblPr firstRow="1" bandRow="1">
                <a:tableStyleId>{5C22544A-7EE6-4342-B048-85BDC9FD1C3A}</a:tableStyleId>
              </a:tblPr>
              <a:tblGrid>
                <a:gridCol w="1253697">
                  <a:extLst>
                    <a:ext uri="{9D8B030D-6E8A-4147-A177-3AD203B41FA5}">
                      <a16:colId xmlns:a16="http://schemas.microsoft.com/office/drawing/2014/main" val="1286559478"/>
                    </a:ext>
                  </a:extLst>
                </a:gridCol>
                <a:gridCol w="1162006">
                  <a:extLst>
                    <a:ext uri="{9D8B030D-6E8A-4147-A177-3AD203B41FA5}">
                      <a16:colId xmlns:a16="http://schemas.microsoft.com/office/drawing/2014/main" val="1240641626"/>
                    </a:ext>
                  </a:extLst>
                </a:gridCol>
                <a:gridCol w="1528718">
                  <a:extLst>
                    <a:ext uri="{9D8B030D-6E8A-4147-A177-3AD203B41FA5}">
                      <a16:colId xmlns:a16="http://schemas.microsoft.com/office/drawing/2014/main" val="3504339629"/>
                    </a:ext>
                  </a:extLst>
                </a:gridCol>
                <a:gridCol w="1962589">
                  <a:extLst>
                    <a:ext uri="{9D8B030D-6E8A-4147-A177-3AD203B41FA5}">
                      <a16:colId xmlns:a16="http://schemas.microsoft.com/office/drawing/2014/main" val="4037034053"/>
                    </a:ext>
                  </a:extLst>
                </a:gridCol>
                <a:gridCol w="361471">
                  <a:extLst>
                    <a:ext uri="{9D8B030D-6E8A-4147-A177-3AD203B41FA5}">
                      <a16:colId xmlns:a16="http://schemas.microsoft.com/office/drawing/2014/main" val="2398489612"/>
                    </a:ext>
                  </a:extLst>
                </a:gridCol>
                <a:gridCol w="1527984">
                  <a:extLst>
                    <a:ext uri="{9D8B030D-6E8A-4147-A177-3AD203B41FA5}">
                      <a16:colId xmlns:a16="http://schemas.microsoft.com/office/drawing/2014/main" val="54485481"/>
                    </a:ext>
                  </a:extLst>
                </a:gridCol>
                <a:gridCol w="1619485">
                  <a:extLst>
                    <a:ext uri="{9D8B030D-6E8A-4147-A177-3AD203B41FA5}">
                      <a16:colId xmlns:a16="http://schemas.microsoft.com/office/drawing/2014/main" val="3822764961"/>
                    </a:ext>
                  </a:extLst>
                </a:gridCol>
                <a:gridCol w="324730">
                  <a:extLst>
                    <a:ext uri="{9D8B030D-6E8A-4147-A177-3AD203B41FA5}">
                      <a16:colId xmlns:a16="http://schemas.microsoft.com/office/drawing/2014/main" val="806781231"/>
                    </a:ext>
                  </a:extLst>
                </a:gridCol>
                <a:gridCol w="1456711">
                  <a:extLst>
                    <a:ext uri="{9D8B030D-6E8A-4147-A177-3AD203B41FA5}">
                      <a16:colId xmlns:a16="http://schemas.microsoft.com/office/drawing/2014/main" val="1513559308"/>
                    </a:ext>
                  </a:extLst>
                </a:gridCol>
              </a:tblGrid>
              <a:tr h="370840">
                <a:tc gridSpan="4">
                  <a:txBody>
                    <a:bodyPr/>
                    <a:lstStyle/>
                    <a:p>
                      <a:pPr algn="ctr"/>
                      <a:r>
                        <a:rPr lang="id-ID" sz="1800" b="1" dirty="0">
                          <a:solidFill>
                            <a:schemeClr val="tx1"/>
                          </a:solidFill>
                          <a:latin typeface="Arial Narrow" panose="020B0606020202030204" pitchFamily="34" charset="0"/>
                        </a:rPr>
                        <a:t>AKTIVA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gridSpan="2">
                  <a:txBody>
                    <a:bodyPr/>
                    <a:lstStyle/>
                    <a:p>
                      <a:pPr algn="ctr"/>
                      <a:r>
                        <a:rPr lang="id-ID" sz="1800" b="1" dirty="0">
                          <a:solidFill>
                            <a:schemeClr val="tx1"/>
                          </a:solidFill>
                          <a:latin typeface="Arial Narrow" panose="020B0606020202030204" pitchFamily="34" charset="0"/>
                        </a:rPr>
                        <a:t>LIABILITAS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EKUITAS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extLst>
                  <a:ext uri="{0D108BD9-81ED-4DB2-BD59-A6C34878D82A}">
                    <a16:rowId xmlns:a16="http://schemas.microsoft.com/office/drawing/2014/main" val="2622774425"/>
                  </a:ext>
                </a:extLst>
              </a:tr>
              <a:tr h="370840">
                <a:tc>
                  <a:txBody>
                    <a:bodyPr/>
                    <a:lstStyle/>
                    <a:p>
                      <a:pPr algn="ctr"/>
                      <a:r>
                        <a:rPr lang="id-ID" sz="1800" b="1" dirty="0">
                          <a:solidFill>
                            <a:schemeClr val="tx1"/>
                          </a:solidFill>
                          <a:latin typeface="Arial Narrow" panose="020B0606020202030204" pitchFamily="34" charset="0"/>
                        </a:rPr>
                        <a:t>KAS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PIUTANG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PERALATAN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PERLENGKAPAN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WESEL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MODAL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extLst>
                  <a:ext uri="{0D108BD9-81ED-4DB2-BD59-A6C34878D82A}">
                    <a16:rowId xmlns:a16="http://schemas.microsoft.com/office/drawing/2014/main" val="2827133508"/>
                  </a:ext>
                </a:extLst>
              </a:tr>
              <a:tr h="370840">
                <a:tc>
                  <a:txBody>
                    <a:bodyPr/>
                    <a:lstStyle/>
                    <a:p>
                      <a:pPr algn="r"/>
                      <a:r>
                        <a:rPr lang="id-ID" sz="1800" b="1" dirty="0">
                          <a:solidFill>
                            <a:schemeClr val="tx1"/>
                          </a:solidFill>
                          <a:latin typeface="Arial Narrow" panose="020B0606020202030204" pitchFamily="34" charset="0"/>
                        </a:rPr>
                        <a:t>(300,000)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300,000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2411267"/>
                  </a:ext>
                </a:extLst>
              </a:tr>
            </a:tbl>
          </a:graphicData>
        </a:graphic>
      </p:graphicFrame>
    </p:spTree>
    <p:extLst>
      <p:ext uri="{BB962C8B-B14F-4D97-AF65-F5344CB8AC3E}">
        <p14:creationId xmlns:p14="http://schemas.microsoft.com/office/powerpoint/2010/main" val="256451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B8385B-FFE7-42D3-BB37-D28F424DC426}"/>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CONTOH PERSAMAAN AKUNTANSI</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B5FF1505-1390-417A-85AE-936189A9744F}"/>
              </a:ext>
            </a:extLst>
          </p:cNvPr>
          <p:cNvSpPr/>
          <p:nvPr/>
        </p:nvSpPr>
        <p:spPr>
          <a:xfrm>
            <a:off x="401052" y="1426745"/>
            <a:ext cx="11518231"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600" dirty="0">
                <a:solidFill>
                  <a:schemeClr val="tx1"/>
                </a:solidFill>
                <a:latin typeface="Arial Narrow" panose="020B0606020202030204" pitchFamily="34" charset="0"/>
              </a:rPr>
              <a:t>3.  </a:t>
            </a:r>
            <a:r>
              <a:rPr lang="en-US" sz="2600" dirty="0" err="1">
                <a:solidFill>
                  <a:schemeClr val="tx1"/>
                </a:solidFill>
                <a:latin typeface="Arial Narrow" panose="020B0606020202030204" pitchFamily="34" charset="0"/>
              </a:rPr>
              <a:t>Membayar</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uang</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sewa</a:t>
            </a:r>
            <a:r>
              <a:rPr lang="en-US" sz="2600" dirty="0">
                <a:solidFill>
                  <a:schemeClr val="tx1"/>
                </a:solidFill>
                <a:latin typeface="Arial Narrow" panose="020B0606020202030204" pitchFamily="34" charset="0"/>
              </a:rPr>
              <a:t> </a:t>
            </a:r>
            <a:r>
              <a:rPr lang="id-ID" sz="2600" dirty="0">
                <a:solidFill>
                  <a:schemeClr val="tx1"/>
                </a:solidFill>
                <a:latin typeface="Arial Narrow" panose="020B0606020202030204" pitchFamily="34" charset="0"/>
              </a:rPr>
              <a:t>Ruko</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untuk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bulan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Januari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sebesar</a:t>
            </a:r>
            <a:r>
              <a:rPr lang="en-US" sz="2600" dirty="0">
                <a:solidFill>
                  <a:schemeClr val="tx1"/>
                </a:solidFill>
                <a:latin typeface="Arial Narrow" panose="020B0606020202030204" pitchFamily="34" charset="0"/>
              </a:rPr>
              <a:t> Rp100.000,00</a:t>
            </a:r>
            <a:endParaRPr lang="en-ID" sz="2600" dirty="0">
              <a:solidFill>
                <a:schemeClr val="tx1"/>
              </a:solidFill>
              <a:latin typeface="Arial Narrow" panose="020B0606020202030204" pitchFamily="34" charset="0"/>
            </a:endParaRPr>
          </a:p>
        </p:txBody>
      </p:sp>
      <p:sp>
        <p:nvSpPr>
          <p:cNvPr id="6" name="Rectangle 5">
            <a:extLst>
              <a:ext uri="{FF2B5EF4-FFF2-40B4-BE49-F238E27FC236}">
                <a16:creationId xmlns:a16="http://schemas.microsoft.com/office/drawing/2014/main" id="{3719F79F-C721-429C-8EFA-D4BE72C4F91B}"/>
              </a:ext>
            </a:extLst>
          </p:cNvPr>
          <p:cNvSpPr/>
          <p:nvPr/>
        </p:nvSpPr>
        <p:spPr>
          <a:xfrm>
            <a:off x="2396837" y="26098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Pengaruh dari Transaksi tersebut adalah:</a:t>
            </a:r>
            <a:endParaRPr lang="en-ID" sz="3200" dirty="0">
              <a:solidFill>
                <a:schemeClr val="tx1"/>
              </a:solidFill>
              <a:latin typeface="Arial Narrow" panose="020B0606020202030204" pitchFamily="34" charset="0"/>
            </a:endParaRPr>
          </a:p>
        </p:txBody>
      </p:sp>
      <p:sp>
        <p:nvSpPr>
          <p:cNvPr id="7" name="Arrow: Down 6">
            <a:extLst>
              <a:ext uri="{FF2B5EF4-FFF2-40B4-BE49-F238E27FC236}">
                <a16:creationId xmlns:a16="http://schemas.microsoft.com/office/drawing/2014/main" id="{4DF9CA94-B825-42C1-AAAF-9C7B48EC3763}"/>
              </a:ext>
            </a:extLst>
          </p:cNvPr>
          <p:cNvSpPr/>
          <p:nvPr/>
        </p:nvSpPr>
        <p:spPr>
          <a:xfrm>
            <a:off x="5740398" y="3468832"/>
            <a:ext cx="705853" cy="846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8" name="Table 7">
            <a:extLst>
              <a:ext uri="{FF2B5EF4-FFF2-40B4-BE49-F238E27FC236}">
                <a16:creationId xmlns:a16="http://schemas.microsoft.com/office/drawing/2014/main" id="{3A8A7774-EC9E-471D-B7CC-FBEE5C47F17E}"/>
              </a:ext>
            </a:extLst>
          </p:cNvPr>
          <p:cNvGraphicFramePr>
            <a:graphicFrameLocks noGrp="1"/>
          </p:cNvGraphicFramePr>
          <p:nvPr>
            <p:extLst>
              <p:ext uri="{D42A27DB-BD31-4B8C-83A1-F6EECF244321}">
                <p14:modId xmlns:p14="http://schemas.microsoft.com/office/powerpoint/2010/main" val="1337188447"/>
              </p:ext>
            </p:extLst>
          </p:nvPr>
        </p:nvGraphicFramePr>
        <p:xfrm>
          <a:off x="513345" y="4529148"/>
          <a:ext cx="11165308" cy="1381760"/>
        </p:xfrm>
        <a:graphic>
          <a:graphicData uri="http://schemas.openxmlformats.org/drawingml/2006/table">
            <a:tbl>
              <a:tblPr firstRow="1" bandRow="1">
                <a:tableStyleId>{5C22544A-7EE6-4342-B048-85BDC9FD1C3A}</a:tableStyleId>
              </a:tblPr>
              <a:tblGrid>
                <a:gridCol w="1268275">
                  <a:extLst>
                    <a:ext uri="{9D8B030D-6E8A-4147-A177-3AD203B41FA5}">
                      <a16:colId xmlns:a16="http://schemas.microsoft.com/office/drawing/2014/main" val="1286559478"/>
                    </a:ext>
                  </a:extLst>
                </a:gridCol>
                <a:gridCol w="1175518">
                  <a:extLst>
                    <a:ext uri="{9D8B030D-6E8A-4147-A177-3AD203B41FA5}">
                      <a16:colId xmlns:a16="http://schemas.microsoft.com/office/drawing/2014/main" val="1240641626"/>
                    </a:ext>
                  </a:extLst>
                </a:gridCol>
                <a:gridCol w="1546493">
                  <a:extLst>
                    <a:ext uri="{9D8B030D-6E8A-4147-A177-3AD203B41FA5}">
                      <a16:colId xmlns:a16="http://schemas.microsoft.com/office/drawing/2014/main" val="3504339629"/>
                    </a:ext>
                  </a:extLst>
                </a:gridCol>
                <a:gridCol w="1985412">
                  <a:extLst>
                    <a:ext uri="{9D8B030D-6E8A-4147-A177-3AD203B41FA5}">
                      <a16:colId xmlns:a16="http://schemas.microsoft.com/office/drawing/2014/main" val="4037034053"/>
                    </a:ext>
                  </a:extLst>
                </a:gridCol>
                <a:gridCol w="365674">
                  <a:extLst>
                    <a:ext uri="{9D8B030D-6E8A-4147-A177-3AD203B41FA5}">
                      <a16:colId xmlns:a16="http://schemas.microsoft.com/office/drawing/2014/main" val="2398489612"/>
                    </a:ext>
                  </a:extLst>
                </a:gridCol>
                <a:gridCol w="1567388">
                  <a:extLst>
                    <a:ext uri="{9D8B030D-6E8A-4147-A177-3AD203B41FA5}">
                      <a16:colId xmlns:a16="http://schemas.microsoft.com/office/drawing/2014/main" val="54485481"/>
                    </a:ext>
                  </a:extLst>
                </a:gridCol>
                <a:gridCol w="1616680">
                  <a:extLst>
                    <a:ext uri="{9D8B030D-6E8A-4147-A177-3AD203B41FA5}">
                      <a16:colId xmlns:a16="http://schemas.microsoft.com/office/drawing/2014/main" val="3822764961"/>
                    </a:ext>
                  </a:extLst>
                </a:gridCol>
                <a:gridCol w="328506">
                  <a:extLst>
                    <a:ext uri="{9D8B030D-6E8A-4147-A177-3AD203B41FA5}">
                      <a16:colId xmlns:a16="http://schemas.microsoft.com/office/drawing/2014/main" val="806781231"/>
                    </a:ext>
                  </a:extLst>
                </a:gridCol>
                <a:gridCol w="1311362">
                  <a:extLst>
                    <a:ext uri="{9D8B030D-6E8A-4147-A177-3AD203B41FA5}">
                      <a16:colId xmlns:a16="http://schemas.microsoft.com/office/drawing/2014/main" val="1513559308"/>
                    </a:ext>
                  </a:extLst>
                </a:gridCol>
              </a:tblGrid>
              <a:tr h="370840">
                <a:tc gridSpan="4">
                  <a:txBody>
                    <a:bodyPr/>
                    <a:lstStyle/>
                    <a:p>
                      <a:pPr algn="ctr"/>
                      <a:r>
                        <a:rPr lang="id-ID" sz="1800" b="1" dirty="0">
                          <a:solidFill>
                            <a:schemeClr val="tx1"/>
                          </a:solidFill>
                          <a:latin typeface="Arial Narrow" panose="020B0606020202030204" pitchFamily="34" charset="0"/>
                        </a:rPr>
                        <a:t>AKTIVA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gridSpan="2">
                  <a:txBody>
                    <a:bodyPr/>
                    <a:lstStyle/>
                    <a:p>
                      <a:pPr algn="ctr"/>
                      <a:r>
                        <a:rPr lang="id-ID" sz="1800" b="1" dirty="0">
                          <a:solidFill>
                            <a:schemeClr val="tx1"/>
                          </a:solidFill>
                          <a:latin typeface="Arial Narrow" panose="020B0606020202030204" pitchFamily="34" charset="0"/>
                        </a:rPr>
                        <a:t>LIABILITAS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EKUITAS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extLst>
                  <a:ext uri="{0D108BD9-81ED-4DB2-BD59-A6C34878D82A}">
                    <a16:rowId xmlns:a16="http://schemas.microsoft.com/office/drawing/2014/main" val="2622774425"/>
                  </a:ext>
                </a:extLst>
              </a:tr>
              <a:tr h="370840">
                <a:tc>
                  <a:txBody>
                    <a:bodyPr/>
                    <a:lstStyle/>
                    <a:p>
                      <a:pPr algn="ctr"/>
                      <a:r>
                        <a:rPr lang="id-ID" sz="1800" b="1" dirty="0">
                          <a:solidFill>
                            <a:schemeClr val="tx1"/>
                          </a:solidFill>
                          <a:latin typeface="Arial Narrow" panose="020B0606020202030204" pitchFamily="34" charset="0"/>
                        </a:rPr>
                        <a:t>KAS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PIUTANG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PERALATAN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PERLENGKAPAN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WESEL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MODAL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extLst>
                  <a:ext uri="{0D108BD9-81ED-4DB2-BD59-A6C34878D82A}">
                    <a16:rowId xmlns:a16="http://schemas.microsoft.com/office/drawing/2014/main" val="2827133508"/>
                  </a:ext>
                </a:extLst>
              </a:tr>
              <a:tr h="370840">
                <a:tc>
                  <a:txBody>
                    <a:bodyPr/>
                    <a:lstStyle/>
                    <a:p>
                      <a:pPr algn="r"/>
                      <a:r>
                        <a:rPr lang="id-ID" sz="1800" b="1" dirty="0">
                          <a:solidFill>
                            <a:schemeClr val="tx1"/>
                          </a:solidFill>
                          <a:latin typeface="Arial Narrow" panose="020B0606020202030204" pitchFamily="34" charset="0"/>
                        </a:rPr>
                        <a:t>(100,000)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(100,000)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2411267"/>
                  </a:ext>
                </a:extLst>
              </a:tr>
            </a:tbl>
          </a:graphicData>
        </a:graphic>
      </p:graphicFrame>
    </p:spTree>
    <p:extLst>
      <p:ext uri="{BB962C8B-B14F-4D97-AF65-F5344CB8AC3E}">
        <p14:creationId xmlns:p14="http://schemas.microsoft.com/office/powerpoint/2010/main" val="280191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767E73-D1A4-4E87-A628-8A100D0ED70E}"/>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CONTOH PERSAMAAN AKUNTANSI</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4BED225F-9F92-4DD1-BCCF-994F2DF8A641}"/>
              </a:ext>
            </a:extLst>
          </p:cNvPr>
          <p:cNvSpPr/>
          <p:nvPr/>
        </p:nvSpPr>
        <p:spPr>
          <a:xfrm>
            <a:off x="401052" y="1426745"/>
            <a:ext cx="11518231"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2425" indent="-352425"/>
            <a:r>
              <a:rPr lang="id-ID" sz="2600" dirty="0">
                <a:solidFill>
                  <a:schemeClr val="tx1"/>
                </a:solidFill>
                <a:latin typeface="Arial Narrow" panose="020B0606020202030204" pitchFamily="34" charset="0"/>
              </a:rPr>
              <a:t>4.  </a:t>
            </a:r>
            <a:r>
              <a:rPr lang="fi-FI" sz="2600" dirty="0">
                <a:solidFill>
                  <a:schemeClr val="tx1"/>
                </a:solidFill>
                <a:latin typeface="Arial Narrow" panose="020B0606020202030204" pitchFamily="34" charset="0"/>
              </a:rPr>
              <a:t>Membeli secara kredit dari Toko Makmur peralatan salon seharga Rp 500.000,00 dan perlengkapan (suplies) salon seharga Rp 200.000,00.</a:t>
            </a:r>
            <a:endParaRPr lang="en-ID" sz="2600" dirty="0">
              <a:solidFill>
                <a:schemeClr val="tx1"/>
              </a:solidFill>
              <a:latin typeface="Arial Narrow" panose="020B0606020202030204" pitchFamily="34" charset="0"/>
            </a:endParaRPr>
          </a:p>
        </p:txBody>
      </p:sp>
      <p:sp>
        <p:nvSpPr>
          <p:cNvPr id="6" name="Rectangle 5">
            <a:extLst>
              <a:ext uri="{FF2B5EF4-FFF2-40B4-BE49-F238E27FC236}">
                <a16:creationId xmlns:a16="http://schemas.microsoft.com/office/drawing/2014/main" id="{0390A911-52BA-4048-B7AC-298BE93D3939}"/>
              </a:ext>
            </a:extLst>
          </p:cNvPr>
          <p:cNvSpPr/>
          <p:nvPr/>
        </p:nvSpPr>
        <p:spPr>
          <a:xfrm>
            <a:off x="2396837" y="26098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Pengaruh dari Transaksi tersebut adalah:</a:t>
            </a:r>
            <a:endParaRPr lang="en-ID" sz="3200" dirty="0">
              <a:solidFill>
                <a:schemeClr val="tx1"/>
              </a:solidFill>
              <a:latin typeface="Arial Narrow" panose="020B0606020202030204" pitchFamily="34" charset="0"/>
            </a:endParaRPr>
          </a:p>
        </p:txBody>
      </p:sp>
      <p:sp>
        <p:nvSpPr>
          <p:cNvPr id="7" name="Arrow: Down 6">
            <a:extLst>
              <a:ext uri="{FF2B5EF4-FFF2-40B4-BE49-F238E27FC236}">
                <a16:creationId xmlns:a16="http://schemas.microsoft.com/office/drawing/2014/main" id="{66D5E1BF-B333-42F9-BFB2-959DF9C11F46}"/>
              </a:ext>
            </a:extLst>
          </p:cNvPr>
          <p:cNvSpPr/>
          <p:nvPr/>
        </p:nvSpPr>
        <p:spPr>
          <a:xfrm>
            <a:off x="5740398" y="3468832"/>
            <a:ext cx="705853" cy="846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8" name="Table 7">
            <a:extLst>
              <a:ext uri="{FF2B5EF4-FFF2-40B4-BE49-F238E27FC236}">
                <a16:creationId xmlns:a16="http://schemas.microsoft.com/office/drawing/2014/main" id="{E6DE9DED-E5F2-4270-8E3C-55287DB51B32}"/>
              </a:ext>
            </a:extLst>
          </p:cNvPr>
          <p:cNvGraphicFramePr>
            <a:graphicFrameLocks noGrp="1"/>
          </p:cNvGraphicFramePr>
          <p:nvPr>
            <p:extLst>
              <p:ext uri="{D42A27DB-BD31-4B8C-83A1-F6EECF244321}">
                <p14:modId xmlns:p14="http://schemas.microsoft.com/office/powerpoint/2010/main" val="4021401268"/>
              </p:ext>
            </p:extLst>
          </p:nvPr>
        </p:nvGraphicFramePr>
        <p:xfrm>
          <a:off x="513345" y="4529148"/>
          <a:ext cx="11165308" cy="1381760"/>
        </p:xfrm>
        <a:graphic>
          <a:graphicData uri="http://schemas.openxmlformats.org/drawingml/2006/table">
            <a:tbl>
              <a:tblPr firstRow="1" bandRow="1">
                <a:tableStyleId>{5C22544A-7EE6-4342-B048-85BDC9FD1C3A}</a:tableStyleId>
              </a:tblPr>
              <a:tblGrid>
                <a:gridCol w="1268275">
                  <a:extLst>
                    <a:ext uri="{9D8B030D-6E8A-4147-A177-3AD203B41FA5}">
                      <a16:colId xmlns:a16="http://schemas.microsoft.com/office/drawing/2014/main" val="1286559478"/>
                    </a:ext>
                  </a:extLst>
                </a:gridCol>
                <a:gridCol w="1175518">
                  <a:extLst>
                    <a:ext uri="{9D8B030D-6E8A-4147-A177-3AD203B41FA5}">
                      <a16:colId xmlns:a16="http://schemas.microsoft.com/office/drawing/2014/main" val="1240641626"/>
                    </a:ext>
                  </a:extLst>
                </a:gridCol>
                <a:gridCol w="1546493">
                  <a:extLst>
                    <a:ext uri="{9D8B030D-6E8A-4147-A177-3AD203B41FA5}">
                      <a16:colId xmlns:a16="http://schemas.microsoft.com/office/drawing/2014/main" val="3504339629"/>
                    </a:ext>
                  </a:extLst>
                </a:gridCol>
                <a:gridCol w="1985412">
                  <a:extLst>
                    <a:ext uri="{9D8B030D-6E8A-4147-A177-3AD203B41FA5}">
                      <a16:colId xmlns:a16="http://schemas.microsoft.com/office/drawing/2014/main" val="4037034053"/>
                    </a:ext>
                  </a:extLst>
                </a:gridCol>
                <a:gridCol w="365674">
                  <a:extLst>
                    <a:ext uri="{9D8B030D-6E8A-4147-A177-3AD203B41FA5}">
                      <a16:colId xmlns:a16="http://schemas.microsoft.com/office/drawing/2014/main" val="2398489612"/>
                    </a:ext>
                  </a:extLst>
                </a:gridCol>
                <a:gridCol w="1567388">
                  <a:extLst>
                    <a:ext uri="{9D8B030D-6E8A-4147-A177-3AD203B41FA5}">
                      <a16:colId xmlns:a16="http://schemas.microsoft.com/office/drawing/2014/main" val="54485481"/>
                    </a:ext>
                  </a:extLst>
                </a:gridCol>
                <a:gridCol w="1616680">
                  <a:extLst>
                    <a:ext uri="{9D8B030D-6E8A-4147-A177-3AD203B41FA5}">
                      <a16:colId xmlns:a16="http://schemas.microsoft.com/office/drawing/2014/main" val="3822764961"/>
                    </a:ext>
                  </a:extLst>
                </a:gridCol>
                <a:gridCol w="328506">
                  <a:extLst>
                    <a:ext uri="{9D8B030D-6E8A-4147-A177-3AD203B41FA5}">
                      <a16:colId xmlns:a16="http://schemas.microsoft.com/office/drawing/2014/main" val="806781231"/>
                    </a:ext>
                  </a:extLst>
                </a:gridCol>
                <a:gridCol w="1311362">
                  <a:extLst>
                    <a:ext uri="{9D8B030D-6E8A-4147-A177-3AD203B41FA5}">
                      <a16:colId xmlns:a16="http://schemas.microsoft.com/office/drawing/2014/main" val="1513559308"/>
                    </a:ext>
                  </a:extLst>
                </a:gridCol>
              </a:tblGrid>
              <a:tr h="370840">
                <a:tc gridSpan="4">
                  <a:txBody>
                    <a:bodyPr/>
                    <a:lstStyle/>
                    <a:p>
                      <a:pPr algn="ctr"/>
                      <a:r>
                        <a:rPr lang="id-ID" sz="1800" b="1" dirty="0">
                          <a:solidFill>
                            <a:schemeClr val="tx1"/>
                          </a:solidFill>
                          <a:latin typeface="Arial Narrow" panose="020B0606020202030204" pitchFamily="34" charset="0"/>
                        </a:rPr>
                        <a:t>AKTIVA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gridSpan="2">
                  <a:txBody>
                    <a:bodyPr/>
                    <a:lstStyle/>
                    <a:p>
                      <a:pPr algn="ctr"/>
                      <a:r>
                        <a:rPr lang="id-ID" sz="1800" b="1" dirty="0">
                          <a:solidFill>
                            <a:schemeClr val="tx1"/>
                          </a:solidFill>
                          <a:latin typeface="Arial Narrow" panose="020B0606020202030204" pitchFamily="34" charset="0"/>
                        </a:rPr>
                        <a:t>LIABILITAS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EKUITAS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extLst>
                  <a:ext uri="{0D108BD9-81ED-4DB2-BD59-A6C34878D82A}">
                    <a16:rowId xmlns:a16="http://schemas.microsoft.com/office/drawing/2014/main" val="2622774425"/>
                  </a:ext>
                </a:extLst>
              </a:tr>
              <a:tr h="370840">
                <a:tc>
                  <a:txBody>
                    <a:bodyPr/>
                    <a:lstStyle/>
                    <a:p>
                      <a:pPr algn="ctr"/>
                      <a:r>
                        <a:rPr lang="id-ID" sz="1800" b="1" dirty="0">
                          <a:solidFill>
                            <a:schemeClr val="tx1"/>
                          </a:solidFill>
                          <a:latin typeface="Arial Narrow" panose="020B0606020202030204" pitchFamily="34" charset="0"/>
                        </a:rPr>
                        <a:t>KAS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PIUTANG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PERALATAN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PERLENGKAPAN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WESEL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MODAL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extLst>
                  <a:ext uri="{0D108BD9-81ED-4DB2-BD59-A6C34878D82A}">
                    <a16:rowId xmlns:a16="http://schemas.microsoft.com/office/drawing/2014/main" val="2827133508"/>
                  </a:ext>
                </a:extLst>
              </a:tr>
              <a:tr h="370840">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500,000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200,000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700,000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2411267"/>
                  </a:ext>
                </a:extLst>
              </a:tr>
            </a:tbl>
          </a:graphicData>
        </a:graphic>
      </p:graphicFrame>
    </p:spTree>
    <p:extLst>
      <p:ext uri="{BB962C8B-B14F-4D97-AF65-F5344CB8AC3E}">
        <p14:creationId xmlns:p14="http://schemas.microsoft.com/office/powerpoint/2010/main" val="43691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C904C1D-10D1-4481-882B-8F7A061BCC32}"/>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CONTOH PERSAMAAN AKUNTANSI</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EABC57A7-200A-40E0-9938-657BE50BCCB3}"/>
              </a:ext>
            </a:extLst>
          </p:cNvPr>
          <p:cNvSpPr/>
          <p:nvPr/>
        </p:nvSpPr>
        <p:spPr>
          <a:xfrm>
            <a:off x="401052" y="1426745"/>
            <a:ext cx="11518231"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2425" indent="-352425" hangingPunct="0"/>
            <a:r>
              <a:rPr lang="id-ID" sz="2600" dirty="0">
                <a:solidFill>
                  <a:schemeClr val="tx1"/>
                </a:solidFill>
                <a:latin typeface="Arial Narrow" panose="020B0606020202030204" pitchFamily="34" charset="0"/>
              </a:rPr>
              <a:t>5.  </a:t>
            </a:r>
            <a:r>
              <a:rPr lang="fi-FI" sz="2600" dirty="0">
                <a:solidFill>
                  <a:schemeClr val="tx1"/>
                </a:solidFill>
                <a:latin typeface="Arial Narrow" panose="020B0606020202030204" pitchFamily="34" charset="0"/>
              </a:rPr>
              <a:t>Dipinjam uang dari Bank dengan menandatangani sebuah wesel jangka 3 bulan bunga 12% per tahun senilai Rp750.000,00</a:t>
            </a:r>
            <a:endParaRPr lang="en-ID" sz="2600" dirty="0">
              <a:solidFill>
                <a:schemeClr val="tx1"/>
              </a:solidFill>
              <a:latin typeface="Arial Narrow" panose="020B0606020202030204" pitchFamily="34" charset="0"/>
            </a:endParaRPr>
          </a:p>
        </p:txBody>
      </p:sp>
      <p:sp>
        <p:nvSpPr>
          <p:cNvPr id="6" name="Rectangle 5">
            <a:extLst>
              <a:ext uri="{FF2B5EF4-FFF2-40B4-BE49-F238E27FC236}">
                <a16:creationId xmlns:a16="http://schemas.microsoft.com/office/drawing/2014/main" id="{81E51658-8569-4674-AB08-0DA90AEA2F0D}"/>
              </a:ext>
            </a:extLst>
          </p:cNvPr>
          <p:cNvSpPr/>
          <p:nvPr/>
        </p:nvSpPr>
        <p:spPr>
          <a:xfrm>
            <a:off x="2396837" y="26098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Pengaruh dari Transaksi tersebut adalah:</a:t>
            </a:r>
            <a:endParaRPr lang="en-ID" sz="3200" dirty="0">
              <a:solidFill>
                <a:schemeClr val="tx1"/>
              </a:solidFill>
              <a:latin typeface="Arial Narrow" panose="020B0606020202030204" pitchFamily="34" charset="0"/>
            </a:endParaRPr>
          </a:p>
        </p:txBody>
      </p:sp>
      <p:sp>
        <p:nvSpPr>
          <p:cNvPr id="7" name="Arrow: Down 6">
            <a:extLst>
              <a:ext uri="{FF2B5EF4-FFF2-40B4-BE49-F238E27FC236}">
                <a16:creationId xmlns:a16="http://schemas.microsoft.com/office/drawing/2014/main" id="{D102F78A-2E41-4234-85A0-4E13D3AE1263}"/>
              </a:ext>
            </a:extLst>
          </p:cNvPr>
          <p:cNvSpPr/>
          <p:nvPr/>
        </p:nvSpPr>
        <p:spPr>
          <a:xfrm>
            <a:off x="5740398" y="3468832"/>
            <a:ext cx="705853" cy="846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8" name="Table 7">
            <a:extLst>
              <a:ext uri="{FF2B5EF4-FFF2-40B4-BE49-F238E27FC236}">
                <a16:creationId xmlns:a16="http://schemas.microsoft.com/office/drawing/2014/main" id="{1F662845-614F-44C6-9342-EE54EC8E4160}"/>
              </a:ext>
            </a:extLst>
          </p:cNvPr>
          <p:cNvGraphicFramePr>
            <a:graphicFrameLocks noGrp="1"/>
          </p:cNvGraphicFramePr>
          <p:nvPr>
            <p:extLst>
              <p:ext uri="{D42A27DB-BD31-4B8C-83A1-F6EECF244321}">
                <p14:modId xmlns:p14="http://schemas.microsoft.com/office/powerpoint/2010/main" val="4198828706"/>
              </p:ext>
            </p:extLst>
          </p:nvPr>
        </p:nvGraphicFramePr>
        <p:xfrm>
          <a:off x="513345" y="4529148"/>
          <a:ext cx="11165308" cy="1381760"/>
        </p:xfrm>
        <a:graphic>
          <a:graphicData uri="http://schemas.openxmlformats.org/drawingml/2006/table">
            <a:tbl>
              <a:tblPr firstRow="1" bandRow="1">
                <a:tableStyleId>{5C22544A-7EE6-4342-B048-85BDC9FD1C3A}</a:tableStyleId>
              </a:tblPr>
              <a:tblGrid>
                <a:gridCol w="1268275">
                  <a:extLst>
                    <a:ext uri="{9D8B030D-6E8A-4147-A177-3AD203B41FA5}">
                      <a16:colId xmlns:a16="http://schemas.microsoft.com/office/drawing/2014/main" val="1286559478"/>
                    </a:ext>
                  </a:extLst>
                </a:gridCol>
                <a:gridCol w="1175518">
                  <a:extLst>
                    <a:ext uri="{9D8B030D-6E8A-4147-A177-3AD203B41FA5}">
                      <a16:colId xmlns:a16="http://schemas.microsoft.com/office/drawing/2014/main" val="1240641626"/>
                    </a:ext>
                  </a:extLst>
                </a:gridCol>
                <a:gridCol w="1546493">
                  <a:extLst>
                    <a:ext uri="{9D8B030D-6E8A-4147-A177-3AD203B41FA5}">
                      <a16:colId xmlns:a16="http://schemas.microsoft.com/office/drawing/2014/main" val="3504339629"/>
                    </a:ext>
                  </a:extLst>
                </a:gridCol>
                <a:gridCol w="1985412">
                  <a:extLst>
                    <a:ext uri="{9D8B030D-6E8A-4147-A177-3AD203B41FA5}">
                      <a16:colId xmlns:a16="http://schemas.microsoft.com/office/drawing/2014/main" val="4037034053"/>
                    </a:ext>
                  </a:extLst>
                </a:gridCol>
                <a:gridCol w="365674">
                  <a:extLst>
                    <a:ext uri="{9D8B030D-6E8A-4147-A177-3AD203B41FA5}">
                      <a16:colId xmlns:a16="http://schemas.microsoft.com/office/drawing/2014/main" val="2398489612"/>
                    </a:ext>
                  </a:extLst>
                </a:gridCol>
                <a:gridCol w="1567388">
                  <a:extLst>
                    <a:ext uri="{9D8B030D-6E8A-4147-A177-3AD203B41FA5}">
                      <a16:colId xmlns:a16="http://schemas.microsoft.com/office/drawing/2014/main" val="54485481"/>
                    </a:ext>
                  </a:extLst>
                </a:gridCol>
                <a:gridCol w="1616680">
                  <a:extLst>
                    <a:ext uri="{9D8B030D-6E8A-4147-A177-3AD203B41FA5}">
                      <a16:colId xmlns:a16="http://schemas.microsoft.com/office/drawing/2014/main" val="3822764961"/>
                    </a:ext>
                  </a:extLst>
                </a:gridCol>
                <a:gridCol w="328506">
                  <a:extLst>
                    <a:ext uri="{9D8B030D-6E8A-4147-A177-3AD203B41FA5}">
                      <a16:colId xmlns:a16="http://schemas.microsoft.com/office/drawing/2014/main" val="806781231"/>
                    </a:ext>
                  </a:extLst>
                </a:gridCol>
                <a:gridCol w="1311362">
                  <a:extLst>
                    <a:ext uri="{9D8B030D-6E8A-4147-A177-3AD203B41FA5}">
                      <a16:colId xmlns:a16="http://schemas.microsoft.com/office/drawing/2014/main" val="1513559308"/>
                    </a:ext>
                  </a:extLst>
                </a:gridCol>
              </a:tblGrid>
              <a:tr h="370840">
                <a:tc gridSpan="4">
                  <a:txBody>
                    <a:bodyPr/>
                    <a:lstStyle/>
                    <a:p>
                      <a:pPr algn="ctr"/>
                      <a:r>
                        <a:rPr lang="id-ID" sz="1800" b="1" dirty="0">
                          <a:solidFill>
                            <a:schemeClr val="tx1"/>
                          </a:solidFill>
                          <a:latin typeface="Arial Narrow" panose="020B0606020202030204" pitchFamily="34" charset="0"/>
                        </a:rPr>
                        <a:t>AKTIVA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gridSpan="2">
                  <a:txBody>
                    <a:bodyPr/>
                    <a:lstStyle/>
                    <a:p>
                      <a:pPr algn="ctr"/>
                      <a:r>
                        <a:rPr lang="id-ID" sz="1800" b="1" dirty="0">
                          <a:solidFill>
                            <a:schemeClr val="tx1"/>
                          </a:solidFill>
                          <a:latin typeface="Arial Narrow" panose="020B0606020202030204" pitchFamily="34" charset="0"/>
                        </a:rPr>
                        <a:t>LIABILITAS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EKUITAS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extLst>
                  <a:ext uri="{0D108BD9-81ED-4DB2-BD59-A6C34878D82A}">
                    <a16:rowId xmlns:a16="http://schemas.microsoft.com/office/drawing/2014/main" val="2622774425"/>
                  </a:ext>
                </a:extLst>
              </a:tr>
              <a:tr h="370840">
                <a:tc>
                  <a:txBody>
                    <a:bodyPr/>
                    <a:lstStyle/>
                    <a:p>
                      <a:pPr algn="ctr"/>
                      <a:r>
                        <a:rPr lang="id-ID" sz="1800" b="1" dirty="0">
                          <a:solidFill>
                            <a:schemeClr val="tx1"/>
                          </a:solidFill>
                          <a:latin typeface="Arial Narrow" panose="020B0606020202030204" pitchFamily="34" charset="0"/>
                        </a:rPr>
                        <a:t>KAS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PIUTANG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PERALATAN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PERLENGKAPAN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WESEL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MODAL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extLst>
                  <a:ext uri="{0D108BD9-81ED-4DB2-BD59-A6C34878D82A}">
                    <a16:rowId xmlns:a16="http://schemas.microsoft.com/office/drawing/2014/main" val="2827133508"/>
                  </a:ext>
                </a:extLst>
              </a:tr>
              <a:tr h="370840">
                <a:tc>
                  <a:txBody>
                    <a:bodyPr/>
                    <a:lstStyle/>
                    <a:p>
                      <a:pPr algn="r"/>
                      <a:r>
                        <a:rPr lang="id-ID" sz="1800" b="1" dirty="0">
                          <a:solidFill>
                            <a:schemeClr val="tx1"/>
                          </a:solidFill>
                          <a:latin typeface="Arial Narrow" panose="020B0606020202030204" pitchFamily="34" charset="0"/>
                        </a:rPr>
                        <a:t>750,000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750,000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2411267"/>
                  </a:ext>
                </a:extLst>
              </a:tr>
            </a:tbl>
          </a:graphicData>
        </a:graphic>
      </p:graphicFrame>
    </p:spTree>
    <p:extLst>
      <p:ext uri="{BB962C8B-B14F-4D97-AF65-F5344CB8AC3E}">
        <p14:creationId xmlns:p14="http://schemas.microsoft.com/office/powerpoint/2010/main" val="50294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074F8A-72C4-4696-B430-89619E821F55}"/>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PENDAHULUAN</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85F04BE8-5CD2-4EB5-9A7F-C923AC2E8854}"/>
              </a:ext>
            </a:extLst>
          </p:cNvPr>
          <p:cNvSpPr/>
          <p:nvPr/>
        </p:nvSpPr>
        <p:spPr>
          <a:xfrm>
            <a:off x="1417493" y="1719695"/>
            <a:ext cx="9357014" cy="396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dirty="0" err="1">
                <a:solidFill>
                  <a:schemeClr val="tx1"/>
                </a:solidFill>
                <a:latin typeface="Arial Narrow" panose="020B0606020202030204" pitchFamily="34" charset="0"/>
              </a:rPr>
              <a:t>Fungsi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utama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akuntansi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adalah</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menyediakan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laporan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keuangan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secara</a:t>
            </a:r>
            <a:r>
              <a:rPr lang="en-US" sz="2600" dirty="0">
                <a:solidFill>
                  <a:schemeClr val="tx1"/>
                </a:solidFill>
                <a:latin typeface="Arial Narrow" panose="020B0606020202030204" pitchFamily="34" charset="0"/>
              </a:rPr>
              <a:t> periodic </a:t>
            </a:r>
            <a:r>
              <a:rPr lang="en-US" sz="2600" dirty="0" err="1">
                <a:solidFill>
                  <a:schemeClr val="tx1"/>
                </a:solidFill>
                <a:latin typeface="Arial Narrow" panose="020B0606020202030204" pitchFamily="34" charset="0"/>
              </a:rPr>
              <a:t>untuk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manajemen</a:t>
            </a:r>
            <a:r>
              <a:rPr lang="en-US" sz="2600" dirty="0">
                <a:solidFill>
                  <a:schemeClr val="tx1"/>
                </a:solidFill>
                <a:latin typeface="Arial Narrow" panose="020B0606020202030204" pitchFamily="34" charset="0"/>
              </a:rPr>
              <a:t>, investor, </a:t>
            </a:r>
            <a:r>
              <a:rPr lang="en-US" sz="2600" dirty="0" err="1">
                <a:solidFill>
                  <a:schemeClr val="tx1"/>
                </a:solidFill>
                <a:latin typeface="Arial Narrow" panose="020B0606020202030204" pitchFamily="34" charset="0"/>
              </a:rPr>
              <a:t>kreditur</a:t>
            </a:r>
            <a:r>
              <a:rPr lang="en-US" sz="2600" dirty="0">
                <a:solidFill>
                  <a:schemeClr val="tx1"/>
                </a:solidFill>
                <a:latin typeface="Arial Narrow" panose="020B0606020202030204" pitchFamily="34" charset="0"/>
              </a:rPr>
              <a:t> dan </a:t>
            </a:r>
            <a:r>
              <a:rPr lang="en-US" sz="2600" dirty="0" err="1">
                <a:solidFill>
                  <a:schemeClr val="tx1"/>
                </a:solidFill>
                <a:latin typeface="Arial Narrow" panose="020B0606020202030204" pitchFamily="34" charset="0"/>
              </a:rPr>
              <a:t>pihak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lainnya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Laporan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Keuangan</a:t>
            </a:r>
            <a:r>
              <a:rPr lang="en-US" sz="2600" dirty="0">
                <a:solidFill>
                  <a:schemeClr val="tx1"/>
                </a:solidFill>
                <a:latin typeface="Arial Narrow" panose="020B0606020202030204" pitchFamily="34" charset="0"/>
              </a:rPr>
              <a:t> Utama yang </a:t>
            </a:r>
            <a:r>
              <a:rPr lang="en-US" sz="2600" dirty="0" err="1">
                <a:solidFill>
                  <a:schemeClr val="tx1"/>
                </a:solidFill>
                <a:latin typeface="Arial Narrow" panose="020B0606020202030204" pitchFamily="34" charset="0"/>
              </a:rPr>
              <a:t>dihasilkan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dari</a:t>
            </a:r>
            <a:r>
              <a:rPr lang="en-US" sz="2600" dirty="0">
                <a:solidFill>
                  <a:schemeClr val="tx1"/>
                </a:solidFill>
                <a:latin typeface="Arial Narrow" panose="020B0606020202030204" pitchFamily="34" charset="0"/>
              </a:rPr>
              <a:t> proses </a:t>
            </a:r>
            <a:r>
              <a:rPr lang="en-US" sz="2600" dirty="0" err="1">
                <a:solidFill>
                  <a:schemeClr val="tx1"/>
                </a:solidFill>
                <a:latin typeface="Arial Narrow" panose="020B0606020202030204" pitchFamily="34" charset="0"/>
              </a:rPr>
              <a:t>akuntansi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adalah</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Neraca</a:t>
            </a:r>
            <a:r>
              <a:rPr lang="en-US" sz="2600" dirty="0">
                <a:solidFill>
                  <a:schemeClr val="tx1"/>
                </a:solidFill>
                <a:latin typeface="Arial Narrow" panose="020B0606020202030204" pitchFamily="34" charset="0"/>
              </a:rPr>
              <a:t> dan </a:t>
            </a:r>
            <a:r>
              <a:rPr lang="en-US" sz="2600" dirty="0" err="1">
                <a:solidFill>
                  <a:schemeClr val="tx1"/>
                </a:solidFill>
                <a:latin typeface="Arial Narrow" panose="020B0606020202030204" pitchFamily="34" charset="0"/>
              </a:rPr>
              <a:t>laporan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rugi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laba</a:t>
            </a:r>
            <a:r>
              <a:rPr lang="en-US" sz="2600" dirty="0">
                <a:solidFill>
                  <a:schemeClr val="tx1"/>
                </a:solidFill>
                <a:latin typeface="Arial Narrow" panose="020B0606020202030204" pitchFamily="34" charset="0"/>
              </a:rPr>
              <a:t>. </a:t>
            </a:r>
            <a:r>
              <a:rPr lang="en-US" sz="2600" b="1" i="1" dirty="0" err="1">
                <a:solidFill>
                  <a:schemeClr val="tx1"/>
                </a:solidFill>
                <a:latin typeface="Arial Narrow" panose="020B0606020202030204" pitchFamily="34" charset="0"/>
              </a:rPr>
              <a:t>Neraca</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dibuat</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dengan</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maksud</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untuk</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menggambarkan</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posisi</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keuangan</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suatu</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organisasi</a:t>
            </a:r>
            <a:r>
              <a:rPr lang="en-US" sz="2600" i="1" dirty="0">
                <a:solidFill>
                  <a:schemeClr val="tx1"/>
                </a:solidFill>
                <a:latin typeface="Arial Narrow" panose="020B0606020202030204" pitchFamily="34" charset="0"/>
              </a:rPr>
              <a:t> pada </a:t>
            </a:r>
            <a:r>
              <a:rPr lang="en-US" sz="2600" i="1" dirty="0" err="1">
                <a:solidFill>
                  <a:schemeClr val="tx1"/>
                </a:solidFill>
                <a:latin typeface="Arial Narrow" panose="020B0606020202030204" pitchFamily="34" charset="0"/>
              </a:rPr>
              <a:t>suatu</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saat</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tertentu</a:t>
            </a:r>
            <a:r>
              <a:rPr lang="en-US" sz="2600" i="1" dirty="0">
                <a:solidFill>
                  <a:schemeClr val="tx1"/>
                </a:solidFill>
                <a:latin typeface="Arial Narrow" panose="020B0606020202030204" pitchFamily="34" charset="0"/>
              </a:rPr>
              <a:t>,</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sedangkan</a:t>
            </a:r>
            <a:r>
              <a:rPr lang="en-US" sz="2600" dirty="0">
                <a:solidFill>
                  <a:schemeClr val="tx1"/>
                </a:solidFill>
                <a:latin typeface="Arial Narrow" panose="020B0606020202030204" pitchFamily="34" charset="0"/>
              </a:rPr>
              <a:t> </a:t>
            </a:r>
            <a:r>
              <a:rPr lang="en-US" sz="2600" b="1" i="1" dirty="0" err="1">
                <a:solidFill>
                  <a:schemeClr val="tx1"/>
                </a:solidFill>
                <a:latin typeface="Arial Narrow" panose="020B0606020202030204" pitchFamily="34" charset="0"/>
              </a:rPr>
              <a:t>Laporan</a:t>
            </a:r>
            <a:r>
              <a:rPr lang="en-US" sz="2600" b="1" i="1" dirty="0">
                <a:solidFill>
                  <a:schemeClr val="tx1"/>
                </a:solidFill>
                <a:latin typeface="Arial Narrow" panose="020B0606020202030204" pitchFamily="34" charset="0"/>
              </a:rPr>
              <a:t> </a:t>
            </a:r>
            <a:r>
              <a:rPr lang="en-US" sz="2600" b="1" i="1" dirty="0" err="1">
                <a:solidFill>
                  <a:schemeClr val="tx1"/>
                </a:solidFill>
                <a:latin typeface="Arial Narrow" panose="020B0606020202030204" pitchFamily="34" charset="0"/>
              </a:rPr>
              <a:t>Rugi</a:t>
            </a:r>
            <a:r>
              <a:rPr lang="en-US" sz="2600" b="1" i="1" dirty="0">
                <a:solidFill>
                  <a:schemeClr val="tx1"/>
                </a:solidFill>
                <a:latin typeface="Arial Narrow" panose="020B0606020202030204" pitchFamily="34" charset="0"/>
              </a:rPr>
              <a:t> </a:t>
            </a:r>
            <a:r>
              <a:rPr lang="en-US" sz="2600" b="1" i="1" dirty="0" err="1">
                <a:solidFill>
                  <a:schemeClr val="tx1"/>
                </a:solidFill>
                <a:latin typeface="Arial Narrow" panose="020B0606020202030204" pitchFamily="34" charset="0"/>
              </a:rPr>
              <a:t>Laba</a:t>
            </a:r>
            <a:r>
              <a:rPr lang="en-US" sz="2600" b="1" i="1" dirty="0">
                <a:solidFill>
                  <a:schemeClr val="tx1"/>
                </a:solidFill>
                <a:latin typeface="Arial Narrow" panose="020B0606020202030204" pitchFamily="34" charset="0"/>
              </a:rPr>
              <a:t> </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menggambarkan</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hasil-hasil</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usaha</a:t>
            </a:r>
            <a:r>
              <a:rPr lang="en-US" sz="2600" i="1" dirty="0">
                <a:solidFill>
                  <a:schemeClr val="tx1"/>
                </a:solidFill>
                <a:latin typeface="Arial Narrow" panose="020B0606020202030204" pitchFamily="34" charset="0"/>
              </a:rPr>
              <a:t> yang </a:t>
            </a:r>
            <a:r>
              <a:rPr lang="en-US" sz="2600" i="1" dirty="0" err="1">
                <a:solidFill>
                  <a:schemeClr val="tx1"/>
                </a:solidFill>
                <a:latin typeface="Arial Narrow" panose="020B0606020202030204" pitchFamily="34" charset="0"/>
              </a:rPr>
              <a:t>dicapai</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dalam</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suatu</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periode</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waktu</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tertentu</a:t>
            </a:r>
            <a:r>
              <a:rPr lang="en-US" sz="2600" i="1" dirty="0">
                <a:solidFill>
                  <a:schemeClr val="tx1"/>
                </a:solidFill>
                <a:latin typeface="Arial Narrow" panose="020B0606020202030204" pitchFamily="34" charset="0"/>
              </a:rPr>
              <a:t>.</a:t>
            </a:r>
            <a:r>
              <a:rPr lang="en-US" sz="2600" dirty="0">
                <a:solidFill>
                  <a:schemeClr val="tx1"/>
                </a:solidFill>
                <a:latin typeface="Arial Narrow" panose="020B0606020202030204" pitchFamily="34" charset="0"/>
              </a:rPr>
              <a:t> Pada </a:t>
            </a:r>
            <a:r>
              <a:rPr lang="en-US" sz="2600" dirty="0" err="1">
                <a:solidFill>
                  <a:schemeClr val="tx1"/>
                </a:solidFill>
                <a:latin typeface="Arial Narrow" panose="020B0606020202030204" pitchFamily="34" charset="0"/>
              </a:rPr>
              <a:t>umumnya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kedua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laporan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ini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disusun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setahun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sekali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tahunan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namun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ada</a:t>
            </a:r>
            <a:r>
              <a:rPr lang="en-US" sz="2600" dirty="0">
                <a:solidFill>
                  <a:schemeClr val="tx1"/>
                </a:solidFill>
                <a:latin typeface="Arial Narrow" panose="020B0606020202030204" pitchFamily="34" charset="0"/>
              </a:rPr>
              <a:t> pula yang </a:t>
            </a:r>
            <a:r>
              <a:rPr lang="en-US" sz="2600" dirty="0" err="1">
                <a:solidFill>
                  <a:schemeClr val="tx1"/>
                </a:solidFill>
                <a:latin typeface="Arial Narrow" panose="020B0606020202030204" pitchFamily="34" charset="0"/>
              </a:rPr>
              <a:t>menyusun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laporan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keuangan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tiap</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kwartal</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bahkan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tiap</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bulan</a:t>
            </a:r>
            <a:r>
              <a:rPr lang="en-US" sz="2600" dirty="0">
                <a:solidFill>
                  <a:schemeClr val="tx1"/>
                </a:solidFill>
                <a:latin typeface="Arial Narrow" panose="020B0606020202030204" pitchFamily="34" charset="0"/>
              </a:rPr>
              <a:t>.</a:t>
            </a:r>
            <a:endParaRPr lang="en-ID" sz="26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1087958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56B300D-2C24-43E4-AA78-36CAA462B796}"/>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CONTOH PERSAMAAN AKUNTANSI</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13147C0C-512A-4EC8-94D4-D404451AFFCF}"/>
              </a:ext>
            </a:extLst>
          </p:cNvPr>
          <p:cNvSpPr/>
          <p:nvPr/>
        </p:nvSpPr>
        <p:spPr>
          <a:xfrm>
            <a:off x="401052" y="1426745"/>
            <a:ext cx="11518231"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2425" indent="-352425" hangingPunct="0"/>
            <a:r>
              <a:rPr lang="id-ID" sz="2600" dirty="0">
                <a:solidFill>
                  <a:schemeClr val="tx1"/>
                </a:solidFill>
                <a:latin typeface="Arial Narrow" panose="020B0606020202030204" pitchFamily="34" charset="0"/>
              </a:rPr>
              <a:t>6.  </a:t>
            </a:r>
            <a:r>
              <a:rPr lang="fi-FI" sz="2600" dirty="0">
                <a:solidFill>
                  <a:schemeClr val="tx1"/>
                </a:solidFill>
                <a:latin typeface="Arial Narrow" panose="020B0606020202030204" pitchFamily="34" charset="0"/>
              </a:rPr>
              <a:t>Menyelesaikan pekerjaan merias pengantin putri Ny. Yuli senilai  Rp 450.000,00 dan dan langsung dbayar tunai </a:t>
            </a:r>
            <a:endParaRPr lang="en-ID" sz="2600" dirty="0">
              <a:solidFill>
                <a:schemeClr val="tx1"/>
              </a:solidFill>
              <a:latin typeface="Arial Narrow" panose="020B0606020202030204" pitchFamily="34" charset="0"/>
            </a:endParaRPr>
          </a:p>
        </p:txBody>
      </p:sp>
      <p:sp>
        <p:nvSpPr>
          <p:cNvPr id="6" name="Rectangle 5">
            <a:extLst>
              <a:ext uri="{FF2B5EF4-FFF2-40B4-BE49-F238E27FC236}">
                <a16:creationId xmlns:a16="http://schemas.microsoft.com/office/drawing/2014/main" id="{E4DF579C-CF5E-495E-957B-D48BAE545F74}"/>
              </a:ext>
            </a:extLst>
          </p:cNvPr>
          <p:cNvSpPr/>
          <p:nvPr/>
        </p:nvSpPr>
        <p:spPr>
          <a:xfrm>
            <a:off x="2396837" y="26098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Pengaruh dari Transaksi tersebut adalah:</a:t>
            </a:r>
            <a:endParaRPr lang="en-ID" sz="3200" dirty="0">
              <a:solidFill>
                <a:schemeClr val="tx1"/>
              </a:solidFill>
              <a:latin typeface="Arial Narrow" panose="020B0606020202030204" pitchFamily="34" charset="0"/>
            </a:endParaRPr>
          </a:p>
        </p:txBody>
      </p:sp>
      <p:sp>
        <p:nvSpPr>
          <p:cNvPr id="7" name="Arrow: Down 6">
            <a:extLst>
              <a:ext uri="{FF2B5EF4-FFF2-40B4-BE49-F238E27FC236}">
                <a16:creationId xmlns:a16="http://schemas.microsoft.com/office/drawing/2014/main" id="{F0F28D3B-295C-48F0-A51C-08DAE2FE6B6C}"/>
              </a:ext>
            </a:extLst>
          </p:cNvPr>
          <p:cNvSpPr/>
          <p:nvPr/>
        </p:nvSpPr>
        <p:spPr>
          <a:xfrm>
            <a:off x="5740398" y="3468832"/>
            <a:ext cx="705853" cy="846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8" name="Table 7">
            <a:extLst>
              <a:ext uri="{FF2B5EF4-FFF2-40B4-BE49-F238E27FC236}">
                <a16:creationId xmlns:a16="http://schemas.microsoft.com/office/drawing/2014/main" id="{73F59BF2-A605-44BE-ACFC-B122E47A1944}"/>
              </a:ext>
            </a:extLst>
          </p:cNvPr>
          <p:cNvGraphicFramePr>
            <a:graphicFrameLocks noGrp="1"/>
          </p:cNvGraphicFramePr>
          <p:nvPr>
            <p:extLst>
              <p:ext uri="{D42A27DB-BD31-4B8C-83A1-F6EECF244321}">
                <p14:modId xmlns:p14="http://schemas.microsoft.com/office/powerpoint/2010/main" val="472551434"/>
              </p:ext>
            </p:extLst>
          </p:nvPr>
        </p:nvGraphicFramePr>
        <p:xfrm>
          <a:off x="513345" y="4529148"/>
          <a:ext cx="11165308" cy="1381760"/>
        </p:xfrm>
        <a:graphic>
          <a:graphicData uri="http://schemas.openxmlformats.org/drawingml/2006/table">
            <a:tbl>
              <a:tblPr firstRow="1" bandRow="1">
                <a:tableStyleId>{5C22544A-7EE6-4342-B048-85BDC9FD1C3A}</a:tableStyleId>
              </a:tblPr>
              <a:tblGrid>
                <a:gridCol w="1268275">
                  <a:extLst>
                    <a:ext uri="{9D8B030D-6E8A-4147-A177-3AD203B41FA5}">
                      <a16:colId xmlns:a16="http://schemas.microsoft.com/office/drawing/2014/main" val="1286559478"/>
                    </a:ext>
                  </a:extLst>
                </a:gridCol>
                <a:gridCol w="1175518">
                  <a:extLst>
                    <a:ext uri="{9D8B030D-6E8A-4147-A177-3AD203B41FA5}">
                      <a16:colId xmlns:a16="http://schemas.microsoft.com/office/drawing/2014/main" val="1240641626"/>
                    </a:ext>
                  </a:extLst>
                </a:gridCol>
                <a:gridCol w="1546493">
                  <a:extLst>
                    <a:ext uri="{9D8B030D-6E8A-4147-A177-3AD203B41FA5}">
                      <a16:colId xmlns:a16="http://schemas.microsoft.com/office/drawing/2014/main" val="3504339629"/>
                    </a:ext>
                  </a:extLst>
                </a:gridCol>
                <a:gridCol w="1985412">
                  <a:extLst>
                    <a:ext uri="{9D8B030D-6E8A-4147-A177-3AD203B41FA5}">
                      <a16:colId xmlns:a16="http://schemas.microsoft.com/office/drawing/2014/main" val="4037034053"/>
                    </a:ext>
                  </a:extLst>
                </a:gridCol>
                <a:gridCol w="365674">
                  <a:extLst>
                    <a:ext uri="{9D8B030D-6E8A-4147-A177-3AD203B41FA5}">
                      <a16:colId xmlns:a16="http://schemas.microsoft.com/office/drawing/2014/main" val="2398489612"/>
                    </a:ext>
                  </a:extLst>
                </a:gridCol>
                <a:gridCol w="1567388">
                  <a:extLst>
                    <a:ext uri="{9D8B030D-6E8A-4147-A177-3AD203B41FA5}">
                      <a16:colId xmlns:a16="http://schemas.microsoft.com/office/drawing/2014/main" val="54485481"/>
                    </a:ext>
                  </a:extLst>
                </a:gridCol>
                <a:gridCol w="1616680">
                  <a:extLst>
                    <a:ext uri="{9D8B030D-6E8A-4147-A177-3AD203B41FA5}">
                      <a16:colId xmlns:a16="http://schemas.microsoft.com/office/drawing/2014/main" val="3822764961"/>
                    </a:ext>
                  </a:extLst>
                </a:gridCol>
                <a:gridCol w="328506">
                  <a:extLst>
                    <a:ext uri="{9D8B030D-6E8A-4147-A177-3AD203B41FA5}">
                      <a16:colId xmlns:a16="http://schemas.microsoft.com/office/drawing/2014/main" val="806781231"/>
                    </a:ext>
                  </a:extLst>
                </a:gridCol>
                <a:gridCol w="1311362">
                  <a:extLst>
                    <a:ext uri="{9D8B030D-6E8A-4147-A177-3AD203B41FA5}">
                      <a16:colId xmlns:a16="http://schemas.microsoft.com/office/drawing/2014/main" val="1513559308"/>
                    </a:ext>
                  </a:extLst>
                </a:gridCol>
              </a:tblGrid>
              <a:tr h="370840">
                <a:tc gridSpan="4">
                  <a:txBody>
                    <a:bodyPr/>
                    <a:lstStyle/>
                    <a:p>
                      <a:pPr algn="ctr"/>
                      <a:r>
                        <a:rPr lang="id-ID" sz="1800" b="1" dirty="0">
                          <a:solidFill>
                            <a:schemeClr val="tx1"/>
                          </a:solidFill>
                          <a:latin typeface="Arial Narrow" panose="020B0606020202030204" pitchFamily="34" charset="0"/>
                        </a:rPr>
                        <a:t>AKTIVA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gridSpan="2">
                  <a:txBody>
                    <a:bodyPr/>
                    <a:lstStyle/>
                    <a:p>
                      <a:pPr algn="ctr"/>
                      <a:r>
                        <a:rPr lang="id-ID" sz="1800" b="1" dirty="0">
                          <a:solidFill>
                            <a:schemeClr val="tx1"/>
                          </a:solidFill>
                          <a:latin typeface="Arial Narrow" panose="020B0606020202030204" pitchFamily="34" charset="0"/>
                        </a:rPr>
                        <a:t>LIABILITAS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EKUITAS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extLst>
                  <a:ext uri="{0D108BD9-81ED-4DB2-BD59-A6C34878D82A}">
                    <a16:rowId xmlns:a16="http://schemas.microsoft.com/office/drawing/2014/main" val="2622774425"/>
                  </a:ext>
                </a:extLst>
              </a:tr>
              <a:tr h="370840">
                <a:tc>
                  <a:txBody>
                    <a:bodyPr/>
                    <a:lstStyle/>
                    <a:p>
                      <a:pPr algn="ctr"/>
                      <a:r>
                        <a:rPr lang="id-ID" sz="1800" b="1" dirty="0">
                          <a:solidFill>
                            <a:schemeClr val="tx1"/>
                          </a:solidFill>
                          <a:latin typeface="Arial Narrow" panose="020B0606020202030204" pitchFamily="34" charset="0"/>
                        </a:rPr>
                        <a:t>KAS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PIUTANG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PERALATAN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PERLENGKAPAN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WESEL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MODAL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extLst>
                  <a:ext uri="{0D108BD9-81ED-4DB2-BD59-A6C34878D82A}">
                    <a16:rowId xmlns:a16="http://schemas.microsoft.com/office/drawing/2014/main" val="2827133508"/>
                  </a:ext>
                </a:extLst>
              </a:tr>
              <a:tr h="370840">
                <a:tc>
                  <a:txBody>
                    <a:bodyPr/>
                    <a:lstStyle/>
                    <a:p>
                      <a:pPr algn="r"/>
                      <a:r>
                        <a:rPr lang="id-ID" sz="1800" b="1" dirty="0">
                          <a:solidFill>
                            <a:schemeClr val="tx1"/>
                          </a:solidFill>
                          <a:latin typeface="Arial Narrow" panose="020B0606020202030204" pitchFamily="34" charset="0"/>
                        </a:rPr>
                        <a:t>450,000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450,000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2411267"/>
                  </a:ext>
                </a:extLst>
              </a:tr>
            </a:tbl>
          </a:graphicData>
        </a:graphic>
      </p:graphicFrame>
    </p:spTree>
    <p:extLst>
      <p:ext uri="{BB962C8B-B14F-4D97-AF65-F5344CB8AC3E}">
        <p14:creationId xmlns:p14="http://schemas.microsoft.com/office/powerpoint/2010/main" val="104981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4E54CC1-EE98-40A3-8BF0-880874DA9055}"/>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CONTOH PERSAMAAN AKUNTANSI</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DB9B46B0-A6A6-451D-8C63-37B99CD6F279}"/>
              </a:ext>
            </a:extLst>
          </p:cNvPr>
          <p:cNvSpPr/>
          <p:nvPr/>
        </p:nvSpPr>
        <p:spPr>
          <a:xfrm>
            <a:off x="401052" y="1426745"/>
            <a:ext cx="11518231"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2425" indent="-352425" hangingPunct="0"/>
            <a:r>
              <a:rPr lang="id-ID" sz="2600" dirty="0">
                <a:solidFill>
                  <a:schemeClr val="tx1"/>
                </a:solidFill>
                <a:latin typeface="Arial Narrow" panose="020B0606020202030204" pitchFamily="34" charset="0"/>
              </a:rPr>
              <a:t>7.  </a:t>
            </a:r>
            <a:r>
              <a:rPr lang="fi-FI" sz="2600" dirty="0">
                <a:solidFill>
                  <a:schemeClr val="tx1"/>
                </a:solidFill>
                <a:latin typeface="Arial Narrow" panose="020B0606020202030204" pitchFamily="34" charset="0"/>
              </a:rPr>
              <a:t>Diselesaikan pekerjaan merias pengantin untuk Ibu Harmini senilai Rp 550.000,00. diterima tunai sebanyak Rp 250.000,00 dan sisanya akan dilunasi bulan Pebruari 2007</a:t>
            </a:r>
            <a:endParaRPr lang="en-ID" sz="2600" dirty="0">
              <a:solidFill>
                <a:schemeClr val="tx1"/>
              </a:solidFill>
              <a:latin typeface="Arial Narrow" panose="020B0606020202030204" pitchFamily="34" charset="0"/>
            </a:endParaRPr>
          </a:p>
        </p:txBody>
      </p:sp>
      <p:sp>
        <p:nvSpPr>
          <p:cNvPr id="6" name="Rectangle 5">
            <a:extLst>
              <a:ext uri="{FF2B5EF4-FFF2-40B4-BE49-F238E27FC236}">
                <a16:creationId xmlns:a16="http://schemas.microsoft.com/office/drawing/2014/main" id="{88655900-A97E-4D54-B190-EDDFCDD6A9FA}"/>
              </a:ext>
            </a:extLst>
          </p:cNvPr>
          <p:cNvSpPr/>
          <p:nvPr/>
        </p:nvSpPr>
        <p:spPr>
          <a:xfrm>
            <a:off x="2396837" y="26098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Pengaruh dari Transaksi tersebut adalah:</a:t>
            </a:r>
            <a:endParaRPr lang="en-ID" sz="3200" dirty="0">
              <a:solidFill>
                <a:schemeClr val="tx1"/>
              </a:solidFill>
              <a:latin typeface="Arial Narrow" panose="020B0606020202030204" pitchFamily="34" charset="0"/>
            </a:endParaRPr>
          </a:p>
        </p:txBody>
      </p:sp>
      <p:sp>
        <p:nvSpPr>
          <p:cNvPr id="7" name="Arrow: Down 6">
            <a:extLst>
              <a:ext uri="{FF2B5EF4-FFF2-40B4-BE49-F238E27FC236}">
                <a16:creationId xmlns:a16="http://schemas.microsoft.com/office/drawing/2014/main" id="{21A0C351-1C3A-4753-9E14-C77CF6A7B0AD}"/>
              </a:ext>
            </a:extLst>
          </p:cNvPr>
          <p:cNvSpPr/>
          <p:nvPr/>
        </p:nvSpPr>
        <p:spPr>
          <a:xfrm>
            <a:off x="5740398" y="3468832"/>
            <a:ext cx="705853" cy="846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8" name="Table 7">
            <a:extLst>
              <a:ext uri="{FF2B5EF4-FFF2-40B4-BE49-F238E27FC236}">
                <a16:creationId xmlns:a16="http://schemas.microsoft.com/office/drawing/2014/main" id="{ABBA5044-D6D5-4E45-B718-32A81AA42026}"/>
              </a:ext>
            </a:extLst>
          </p:cNvPr>
          <p:cNvGraphicFramePr>
            <a:graphicFrameLocks noGrp="1"/>
          </p:cNvGraphicFramePr>
          <p:nvPr>
            <p:extLst>
              <p:ext uri="{D42A27DB-BD31-4B8C-83A1-F6EECF244321}">
                <p14:modId xmlns:p14="http://schemas.microsoft.com/office/powerpoint/2010/main" val="397784097"/>
              </p:ext>
            </p:extLst>
          </p:nvPr>
        </p:nvGraphicFramePr>
        <p:xfrm>
          <a:off x="513345" y="4529148"/>
          <a:ext cx="11165308" cy="1381760"/>
        </p:xfrm>
        <a:graphic>
          <a:graphicData uri="http://schemas.openxmlformats.org/drawingml/2006/table">
            <a:tbl>
              <a:tblPr firstRow="1" bandRow="1">
                <a:tableStyleId>{5C22544A-7EE6-4342-B048-85BDC9FD1C3A}</a:tableStyleId>
              </a:tblPr>
              <a:tblGrid>
                <a:gridCol w="1268275">
                  <a:extLst>
                    <a:ext uri="{9D8B030D-6E8A-4147-A177-3AD203B41FA5}">
                      <a16:colId xmlns:a16="http://schemas.microsoft.com/office/drawing/2014/main" val="1286559478"/>
                    </a:ext>
                  </a:extLst>
                </a:gridCol>
                <a:gridCol w="1175518">
                  <a:extLst>
                    <a:ext uri="{9D8B030D-6E8A-4147-A177-3AD203B41FA5}">
                      <a16:colId xmlns:a16="http://schemas.microsoft.com/office/drawing/2014/main" val="1240641626"/>
                    </a:ext>
                  </a:extLst>
                </a:gridCol>
                <a:gridCol w="1546493">
                  <a:extLst>
                    <a:ext uri="{9D8B030D-6E8A-4147-A177-3AD203B41FA5}">
                      <a16:colId xmlns:a16="http://schemas.microsoft.com/office/drawing/2014/main" val="3504339629"/>
                    </a:ext>
                  </a:extLst>
                </a:gridCol>
                <a:gridCol w="1985412">
                  <a:extLst>
                    <a:ext uri="{9D8B030D-6E8A-4147-A177-3AD203B41FA5}">
                      <a16:colId xmlns:a16="http://schemas.microsoft.com/office/drawing/2014/main" val="4037034053"/>
                    </a:ext>
                  </a:extLst>
                </a:gridCol>
                <a:gridCol w="365674">
                  <a:extLst>
                    <a:ext uri="{9D8B030D-6E8A-4147-A177-3AD203B41FA5}">
                      <a16:colId xmlns:a16="http://schemas.microsoft.com/office/drawing/2014/main" val="2398489612"/>
                    </a:ext>
                  </a:extLst>
                </a:gridCol>
                <a:gridCol w="1567388">
                  <a:extLst>
                    <a:ext uri="{9D8B030D-6E8A-4147-A177-3AD203B41FA5}">
                      <a16:colId xmlns:a16="http://schemas.microsoft.com/office/drawing/2014/main" val="54485481"/>
                    </a:ext>
                  </a:extLst>
                </a:gridCol>
                <a:gridCol w="1616680">
                  <a:extLst>
                    <a:ext uri="{9D8B030D-6E8A-4147-A177-3AD203B41FA5}">
                      <a16:colId xmlns:a16="http://schemas.microsoft.com/office/drawing/2014/main" val="3822764961"/>
                    </a:ext>
                  </a:extLst>
                </a:gridCol>
                <a:gridCol w="328506">
                  <a:extLst>
                    <a:ext uri="{9D8B030D-6E8A-4147-A177-3AD203B41FA5}">
                      <a16:colId xmlns:a16="http://schemas.microsoft.com/office/drawing/2014/main" val="806781231"/>
                    </a:ext>
                  </a:extLst>
                </a:gridCol>
                <a:gridCol w="1311362">
                  <a:extLst>
                    <a:ext uri="{9D8B030D-6E8A-4147-A177-3AD203B41FA5}">
                      <a16:colId xmlns:a16="http://schemas.microsoft.com/office/drawing/2014/main" val="1513559308"/>
                    </a:ext>
                  </a:extLst>
                </a:gridCol>
              </a:tblGrid>
              <a:tr h="370840">
                <a:tc gridSpan="4">
                  <a:txBody>
                    <a:bodyPr/>
                    <a:lstStyle/>
                    <a:p>
                      <a:pPr algn="ctr"/>
                      <a:r>
                        <a:rPr lang="id-ID" sz="1800" b="1" dirty="0">
                          <a:solidFill>
                            <a:schemeClr val="tx1"/>
                          </a:solidFill>
                          <a:latin typeface="Arial Narrow" panose="020B0606020202030204" pitchFamily="34" charset="0"/>
                        </a:rPr>
                        <a:t>AKTIVA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gridSpan="2">
                  <a:txBody>
                    <a:bodyPr/>
                    <a:lstStyle/>
                    <a:p>
                      <a:pPr algn="ctr"/>
                      <a:r>
                        <a:rPr lang="id-ID" sz="1800" b="1" dirty="0">
                          <a:solidFill>
                            <a:schemeClr val="tx1"/>
                          </a:solidFill>
                          <a:latin typeface="Arial Narrow" panose="020B0606020202030204" pitchFamily="34" charset="0"/>
                        </a:rPr>
                        <a:t>LIABILITAS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EKUITAS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extLst>
                  <a:ext uri="{0D108BD9-81ED-4DB2-BD59-A6C34878D82A}">
                    <a16:rowId xmlns:a16="http://schemas.microsoft.com/office/drawing/2014/main" val="2622774425"/>
                  </a:ext>
                </a:extLst>
              </a:tr>
              <a:tr h="370840">
                <a:tc>
                  <a:txBody>
                    <a:bodyPr/>
                    <a:lstStyle/>
                    <a:p>
                      <a:pPr algn="ctr"/>
                      <a:r>
                        <a:rPr lang="id-ID" sz="1800" b="1" dirty="0">
                          <a:solidFill>
                            <a:schemeClr val="tx1"/>
                          </a:solidFill>
                          <a:latin typeface="Arial Narrow" panose="020B0606020202030204" pitchFamily="34" charset="0"/>
                        </a:rPr>
                        <a:t>KAS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PIUTANG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PERALATAN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PERLENGKAPAN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WESEL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MODAL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extLst>
                  <a:ext uri="{0D108BD9-81ED-4DB2-BD59-A6C34878D82A}">
                    <a16:rowId xmlns:a16="http://schemas.microsoft.com/office/drawing/2014/main" val="2827133508"/>
                  </a:ext>
                </a:extLst>
              </a:tr>
              <a:tr h="370840">
                <a:tc>
                  <a:txBody>
                    <a:bodyPr/>
                    <a:lstStyle/>
                    <a:p>
                      <a:pPr algn="r"/>
                      <a:r>
                        <a:rPr lang="id-ID" sz="1800" b="1" dirty="0">
                          <a:solidFill>
                            <a:schemeClr val="tx1"/>
                          </a:solidFill>
                          <a:latin typeface="Arial Narrow" panose="020B0606020202030204" pitchFamily="34" charset="0"/>
                        </a:rPr>
                        <a:t>250,000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300,000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550,000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2411267"/>
                  </a:ext>
                </a:extLst>
              </a:tr>
            </a:tbl>
          </a:graphicData>
        </a:graphic>
      </p:graphicFrame>
    </p:spTree>
    <p:extLst>
      <p:ext uri="{BB962C8B-B14F-4D97-AF65-F5344CB8AC3E}">
        <p14:creationId xmlns:p14="http://schemas.microsoft.com/office/powerpoint/2010/main" val="52223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3D221B0-002A-407A-A589-5B92308D00DB}"/>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CONTOH PERSAMAAN AKUNTANSI</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0F0A4A7B-AA53-42C2-97B4-3F4446C9CEB1}"/>
              </a:ext>
            </a:extLst>
          </p:cNvPr>
          <p:cNvSpPr/>
          <p:nvPr/>
        </p:nvSpPr>
        <p:spPr>
          <a:xfrm>
            <a:off x="401052" y="1426745"/>
            <a:ext cx="11518231"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2425" indent="-352425" hangingPunct="0"/>
            <a:r>
              <a:rPr lang="id-ID" sz="2600" dirty="0">
                <a:solidFill>
                  <a:schemeClr val="tx1"/>
                </a:solidFill>
                <a:latin typeface="Arial Narrow" panose="020B0606020202030204" pitchFamily="34" charset="0"/>
              </a:rPr>
              <a:t>8.  </a:t>
            </a:r>
            <a:r>
              <a:rPr lang="en-US" sz="2600" dirty="0" err="1">
                <a:solidFill>
                  <a:schemeClr val="tx1"/>
                </a:solidFill>
                <a:latin typeface="Arial Narrow" panose="020B0606020202030204" pitchFamily="34" charset="0"/>
              </a:rPr>
              <a:t>Diangsur</a:t>
            </a:r>
            <a:r>
              <a:rPr lang="en-US" sz="2600" dirty="0">
                <a:solidFill>
                  <a:schemeClr val="tx1"/>
                </a:solidFill>
                <a:latin typeface="Arial Narrow" panose="020B0606020202030204" pitchFamily="34" charset="0"/>
              </a:rPr>
              <a:t>  utang </a:t>
            </a:r>
            <a:r>
              <a:rPr lang="en-US" sz="2600" dirty="0" err="1">
                <a:solidFill>
                  <a:schemeClr val="tx1"/>
                </a:solidFill>
                <a:latin typeface="Arial Narrow" panose="020B0606020202030204" pitchFamily="34" charset="0"/>
              </a:rPr>
              <a:t>kepada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Toko</a:t>
            </a:r>
            <a:r>
              <a:rPr lang="en-US" sz="2600" dirty="0">
                <a:solidFill>
                  <a:schemeClr val="tx1"/>
                </a:solidFill>
                <a:latin typeface="Arial Narrow" panose="020B0606020202030204" pitchFamily="34" charset="0"/>
              </a:rPr>
              <a:t> Makmur </a:t>
            </a:r>
            <a:r>
              <a:rPr lang="en-US" sz="2600" dirty="0" err="1">
                <a:solidFill>
                  <a:schemeClr val="tx1"/>
                </a:solidFill>
                <a:latin typeface="Arial Narrow" panose="020B0606020202030204" pitchFamily="34" charset="0"/>
              </a:rPr>
              <a:t>sebesar</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Rp</a:t>
            </a:r>
            <a:r>
              <a:rPr lang="en-US" sz="2600" dirty="0">
                <a:solidFill>
                  <a:schemeClr val="tx1"/>
                </a:solidFill>
                <a:latin typeface="Arial Narrow" panose="020B0606020202030204" pitchFamily="34" charset="0"/>
              </a:rPr>
              <a:t> 200.000,00</a:t>
            </a:r>
            <a:endParaRPr lang="en-ID" sz="2600" dirty="0">
              <a:solidFill>
                <a:schemeClr val="tx1"/>
              </a:solidFill>
              <a:latin typeface="Arial Narrow" panose="020B0606020202030204" pitchFamily="34" charset="0"/>
            </a:endParaRPr>
          </a:p>
        </p:txBody>
      </p:sp>
      <p:sp>
        <p:nvSpPr>
          <p:cNvPr id="6" name="Rectangle 5">
            <a:extLst>
              <a:ext uri="{FF2B5EF4-FFF2-40B4-BE49-F238E27FC236}">
                <a16:creationId xmlns:a16="http://schemas.microsoft.com/office/drawing/2014/main" id="{00B9FA0F-8B51-46AB-BF2C-DBA4DD7DE609}"/>
              </a:ext>
            </a:extLst>
          </p:cNvPr>
          <p:cNvSpPr/>
          <p:nvPr/>
        </p:nvSpPr>
        <p:spPr>
          <a:xfrm>
            <a:off x="2396837" y="26098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Pengaruh dari Transaksi tersebut adalah:</a:t>
            </a:r>
            <a:endParaRPr lang="en-ID" sz="3200" dirty="0">
              <a:solidFill>
                <a:schemeClr val="tx1"/>
              </a:solidFill>
              <a:latin typeface="Arial Narrow" panose="020B0606020202030204" pitchFamily="34" charset="0"/>
            </a:endParaRPr>
          </a:p>
        </p:txBody>
      </p:sp>
      <p:sp>
        <p:nvSpPr>
          <p:cNvPr id="7" name="Arrow: Down 6">
            <a:extLst>
              <a:ext uri="{FF2B5EF4-FFF2-40B4-BE49-F238E27FC236}">
                <a16:creationId xmlns:a16="http://schemas.microsoft.com/office/drawing/2014/main" id="{BA0F96DF-5081-48E5-A690-067210003464}"/>
              </a:ext>
            </a:extLst>
          </p:cNvPr>
          <p:cNvSpPr/>
          <p:nvPr/>
        </p:nvSpPr>
        <p:spPr>
          <a:xfrm>
            <a:off x="5740398" y="3468832"/>
            <a:ext cx="705853" cy="846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8" name="Table 7">
            <a:extLst>
              <a:ext uri="{FF2B5EF4-FFF2-40B4-BE49-F238E27FC236}">
                <a16:creationId xmlns:a16="http://schemas.microsoft.com/office/drawing/2014/main" id="{61368799-0855-4F66-8349-38E08254315F}"/>
              </a:ext>
            </a:extLst>
          </p:cNvPr>
          <p:cNvGraphicFramePr>
            <a:graphicFrameLocks noGrp="1"/>
          </p:cNvGraphicFramePr>
          <p:nvPr>
            <p:extLst>
              <p:ext uri="{D42A27DB-BD31-4B8C-83A1-F6EECF244321}">
                <p14:modId xmlns:p14="http://schemas.microsoft.com/office/powerpoint/2010/main" val="3474154083"/>
              </p:ext>
            </p:extLst>
          </p:nvPr>
        </p:nvGraphicFramePr>
        <p:xfrm>
          <a:off x="513345" y="4529148"/>
          <a:ext cx="11165308" cy="1381760"/>
        </p:xfrm>
        <a:graphic>
          <a:graphicData uri="http://schemas.openxmlformats.org/drawingml/2006/table">
            <a:tbl>
              <a:tblPr firstRow="1" bandRow="1">
                <a:tableStyleId>{5C22544A-7EE6-4342-B048-85BDC9FD1C3A}</a:tableStyleId>
              </a:tblPr>
              <a:tblGrid>
                <a:gridCol w="1268275">
                  <a:extLst>
                    <a:ext uri="{9D8B030D-6E8A-4147-A177-3AD203B41FA5}">
                      <a16:colId xmlns:a16="http://schemas.microsoft.com/office/drawing/2014/main" val="1286559478"/>
                    </a:ext>
                  </a:extLst>
                </a:gridCol>
                <a:gridCol w="1175518">
                  <a:extLst>
                    <a:ext uri="{9D8B030D-6E8A-4147-A177-3AD203B41FA5}">
                      <a16:colId xmlns:a16="http://schemas.microsoft.com/office/drawing/2014/main" val="1240641626"/>
                    </a:ext>
                  </a:extLst>
                </a:gridCol>
                <a:gridCol w="1546493">
                  <a:extLst>
                    <a:ext uri="{9D8B030D-6E8A-4147-A177-3AD203B41FA5}">
                      <a16:colId xmlns:a16="http://schemas.microsoft.com/office/drawing/2014/main" val="3504339629"/>
                    </a:ext>
                  </a:extLst>
                </a:gridCol>
                <a:gridCol w="1985412">
                  <a:extLst>
                    <a:ext uri="{9D8B030D-6E8A-4147-A177-3AD203B41FA5}">
                      <a16:colId xmlns:a16="http://schemas.microsoft.com/office/drawing/2014/main" val="4037034053"/>
                    </a:ext>
                  </a:extLst>
                </a:gridCol>
                <a:gridCol w="365674">
                  <a:extLst>
                    <a:ext uri="{9D8B030D-6E8A-4147-A177-3AD203B41FA5}">
                      <a16:colId xmlns:a16="http://schemas.microsoft.com/office/drawing/2014/main" val="2398489612"/>
                    </a:ext>
                  </a:extLst>
                </a:gridCol>
                <a:gridCol w="1567388">
                  <a:extLst>
                    <a:ext uri="{9D8B030D-6E8A-4147-A177-3AD203B41FA5}">
                      <a16:colId xmlns:a16="http://schemas.microsoft.com/office/drawing/2014/main" val="54485481"/>
                    </a:ext>
                  </a:extLst>
                </a:gridCol>
                <a:gridCol w="1616680">
                  <a:extLst>
                    <a:ext uri="{9D8B030D-6E8A-4147-A177-3AD203B41FA5}">
                      <a16:colId xmlns:a16="http://schemas.microsoft.com/office/drawing/2014/main" val="3822764961"/>
                    </a:ext>
                  </a:extLst>
                </a:gridCol>
                <a:gridCol w="328506">
                  <a:extLst>
                    <a:ext uri="{9D8B030D-6E8A-4147-A177-3AD203B41FA5}">
                      <a16:colId xmlns:a16="http://schemas.microsoft.com/office/drawing/2014/main" val="806781231"/>
                    </a:ext>
                  </a:extLst>
                </a:gridCol>
                <a:gridCol w="1311362">
                  <a:extLst>
                    <a:ext uri="{9D8B030D-6E8A-4147-A177-3AD203B41FA5}">
                      <a16:colId xmlns:a16="http://schemas.microsoft.com/office/drawing/2014/main" val="1513559308"/>
                    </a:ext>
                  </a:extLst>
                </a:gridCol>
              </a:tblGrid>
              <a:tr h="370840">
                <a:tc gridSpan="4">
                  <a:txBody>
                    <a:bodyPr/>
                    <a:lstStyle/>
                    <a:p>
                      <a:pPr algn="ctr"/>
                      <a:r>
                        <a:rPr lang="id-ID" sz="1800" b="1" dirty="0">
                          <a:solidFill>
                            <a:schemeClr val="tx1"/>
                          </a:solidFill>
                          <a:latin typeface="Arial Narrow" panose="020B0606020202030204" pitchFamily="34" charset="0"/>
                        </a:rPr>
                        <a:t>AKTIVA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gridSpan="2">
                  <a:txBody>
                    <a:bodyPr/>
                    <a:lstStyle/>
                    <a:p>
                      <a:pPr algn="ctr"/>
                      <a:r>
                        <a:rPr lang="id-ID" sz="1800" b="1" dirty="0">
                          <a:solidFill>
                            <a:schemeClr val="tx1"/>
                          </a:solidFill>
                          <a:latin typeface="Arial Narrow" panose="020B0606020202030204" pitchFamily="34" charset="0"/>
                        </a:rPr>
                        <a:t>LIABILITAS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EKUITAS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extLst>
                  <a:ext uri="{0D108BD9-81ED-4DB2-BD59-A6C34878D82A}">
                    <a16:rowId xmlns:a16="http://schemas.microsoft.com/office/drawing/2014/main" val="2622774425"/>
                  </a:ext>
                </a:extLst>
              </a:tr>
              <a:tr h="370840">
                <a:tc>
                  <a:txBody>
                    <a:bodyPr/>
                    <a:lstStyle/>
                    <a:p>
                      <a:pPr algn="ctr"/>
                      <a:r>
                        <a:rPr lang="id-ID" sz="1800" b="1" dirty="0">
                          <a:solidFill>
                            <a:schemeClr val="tx1"/>
                          </a:solidFill>
                          <a:latin typeface="Arial Narrow" panose="020B0606020202030204" pitchFamily="34" charset="0"/>
                        </a:rPr>
                        <a:t>KAS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PIUTANG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PERALATAN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PERLENGKAPAN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WESEL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MODAL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extLst>
                  <a:ext uri="{0D108BD9-81ED-4DB2-BD59-A6C34878D82A}">
                    <a16:rowId xmlns:a16="http://schemas.microsoft.com/office/drawing/2014/main" val="2827133508"/>
                  </a:ext>
                </a:extLst>
              </a:tr>
              <a:tr h="370840">
                <a:tc>
                  <a:txBody>
                    <a:bodyPr/>
                    <a:lstStyle/>
                    <a:p>
                      <a:pPr algn="r"/>
                      <a:r>
                        <a:rPr lang="id-ID" sz="1800" b="1" dirty="0">
                          <a:solidFill>
                            <a:schemeClr val="tx1"/>
                          </a:solidFill>
                          <a:latin typeface="Arial Narrow" panose="020B0606020202030204" pitchFamily="34" charset="0"/>
                        </a:rPr>
                        <a:t>(200,000)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(200,000)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2411267"/>
                  </a:ext>
                </a:extLst>
              </a:tr>
            </a:tbl>
          </a:graphicData>
        </a:graphic>
      </p:graphicFrame>
    </p:spTree>
    <p:extLst>
      <p:ext uri="{BB962C8B-B14F-4D97-AF65-F5344CB8AC3E}">
        <p14:creationId xmlns:p14="http://schemas.microsoft.com/office/powerpoint/2010/main" val="365805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BE8A68-5515-44D6-B5E6-155E5256DF75}"/>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CONTOH PERSAMAAN AKUNTANSI</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E6544B0A-476C-4E21-ABA6-894CF94BE028}"/>
              </a:ext>
            </a:extLst>
          </p:cNvPr>
          <p:cNvSpPr/>
          <p:nvPr/>
        </p:nvSpPr>
        <p:spPr>
          <a:xfrm>
            <a:off x="401052" y="1426745"/>
            <a:ext cx="11518231"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2425" indent="-352425" hangingPunct="0"/>
            <a:r>
              <a:rPr lang="id-ID" sz="2600" dirty="0">
                <a:solidFill>
                  <a:schemeClr val="tx1"/>
                </a:solidFill>
                <a:latin typeface="Arial Narrow" panose="020B0606020202030204" pitchFamily="34" charset="0"/>
              </a:rPr>
              <a:t>9.  </a:t>
            </a:r>
            <a:r>
              <a:rPr lang="en-US" sz="2600" dirty="0" err="1">
                <a:solidFill>
                  <a:schemeClr val="tx1"/>
                </a:solidFill>
                <a:latin typeface="Arial Narrow" panose="020B0606020202030204" pitchFamily="34" charset="0"/>
              </a:rPr>
              <a:t>Dibayar</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rekening</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listrik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untuk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bulan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Januari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Rp</a:t>
            </a:r>
            <a:r>
              <a:rPr lang="en-US" sz="2600" dirty="0">
                <a:solidFill>
                  <a:schemeClr val="tx1"/>
                </a:solidFill>
                <a:latin typeface="Arial Narrow" panose="020B0606020202030204" pitchFamily="34" charset="0"/>
              </a:rPr>
              <a:t> 75.000,00</a:t>
            </a:r>
            <a:endParaRPr lang="en-ID" sz="2600" dirty="0">
              <a:solidFill>
                <a:schemeClr val="tx1"/>
              </a:solidFill>
              <a:latin typeface="Arial Narrow" panose="020B0606020202030204" pitchFamily="34" charset="0"/>
            </a:endParaRPr>
          </a:p>
        </p:txBody>
      </p:sp>
      <p:sp>
        <p:nvSpPr>
          <p:cNvPr id="6" name="Rectangle 5">
            <a:extLst>
              <a:ext uri="{FF2B5EF4-FFF2-40B4-BE49-F238E27FC236}">
                <a16:creationId xmlns:a16="http://schemas.microsoft.com/office/drawing/2014/main" id="{5292EE11-E71C-4C18-B668-E8807DC4EF66}"/>
              </a:ext>
            </a:extLst>
          </p:cNvPr>
          <p:cNvSpPr/>
          <p:nvPr/>
        </p:nvSpPr>
        <p:spPr>
          <a:xfrm>
            <a:off x="2396837" y="26098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Pengaruh dari Transaksi tersebut adalah:</a:t>
            </a:r>
            <a:endParaRPr lang="en-ID" sz="3200" dirty="0">
              <a:solidFill>
                <a:schemeClr val="tx1"/>
              </a:solidFill>
              <a:latin typeface="Arial Narrow" panose="020B0606020202030204" pitchFamily="34" charset="0"/>
            </a:endParaRPr>
          </a:p>
        </p:txBody>
      </p:sp>
      <p:sp>
        <p:nvSpPr>
          <p:cNvPr id="7" name="Arrow: Down 6">
            <a:extLst>
              <a:ext uri="{FF2B5EF4-FFF2-40B4-BE49-F238E27FC236}">
                <a16:creationId xmlns:a16="http://schemas.microsoft.com/office/drawing/2014/main" id="{97964E43-1FEE-4B57-B852-59E5140EB4CB}"/>
              </a:ext>
            </a:extLst>
          </p:cNvPr>
          <p:cNvSpPr/>
          <p:nvPr/>
        </p:nvSpPr>
        <p:spPr>
          <a:xfrm>
            <a:off x="5740398" y="3468832"/>
            <a:ext cx="705853" cy="846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8" name="Table 7">
            <a:extLst>
              <a:ext uri="{FF2B5EF4-FFF2-40B4-BE49-F238E27FC236}">
                <a16:creationId xmlns:a16="http://schemas.microsoft.com/office/drawing/2014/main" id="{A80ABE80-CFFA-4A26-9C6E-F0123287C01C}"/>
              </a:ext>
            </a:extLst>
          </p:cNvPr>
          <p:cNvGraphicFramePr>
            <a:graphicFrameLocks noGrp="1"/>
          </p:cNvGraphicFramePr>
          <p:nvPr>
            <p:extLst>
              <p:ext uri="{D42A27DB-BD31-4B8C-83A1-F6EECF244321}">
                <p14:modId xmlns:p14="http://schemas.microsoft.com/office/powerpoint/2010/main" val="2776301749"/>
              </p:ext>
            </p:extLst>
          </p:nvPr>
        </p:nvGraphicFramePr>
        <p:xfrm>
          <a:off x="513345" y="4529148"/>
          <a:ext cx="11165308" cy="1381760"/>
        </p:xfrm>
        <a:graphic>
          <a:graphicData uri="http://schemas.openxmlformats.org/drawingml/2006/table">
            <a:tbl>
              <a:tblPr firstRow="1" bandRow="1">
                <a:tableStyleId>{5C22544A-7EE6-4342-B048-85BDC9FD1C3A}</a:tableStyleId>
              </a:tblPr>
              <a:tblGrid>
                <a:gridCol w="1268275">
                  <a:extLst>
                    <a:ext uri="{9D8B030D-6E8A-4147-A177-3AD203B41FA5}">
                      <a16:colId xmlns:a16="http://schemas.microsoft.com/office/drawing/2014/main" val="1286559478"/>
                    </a:ext>
                  </a:extLst>
                </a:gridCol>
                <a:gridCol w="1175518">
                  <a:extLst>
                    <a:ext uri="{9D8B030D-6E8A-4147-A177-3AD203B41FA5}">
                      <a16:colId xmlns:a16="http://schemas.microsoft.com/office/drawing/2014/main" val="1240641626"/>
                    </a:ext>
                  </a:extLst>
                </a:gridCol>
                <a:gridCol w="1546493">
                  <a:extLst>
                    <a:ext uri="{9D8B030D-6E8A-4147-A177-3AD203B41FA5}">
                      <a16:colId xmlns:a16="http://schemas.microsoft.com/office/drawing/2014/main" val="3504339629"/>
                    </a:ext>
                  </a:extLst>
                </a:gridCol>
                <a:gridCol w="1985412">
                  <a:extLst>
                    <a:ext uri="{9D8B030D-6E8A-4147-A177-3AD203B41FA5}">
                      <a16:colId xmlns:a16="http://schemas.microsoft.com/office/drawing/2014/main" val="4037034053"/>
                    </a:ext>
                  </a:extLst>
                </a:gridCol>
                <a:gridCol w="365674">
                  <a:extLst>
                    <a:ext uri="{9D8B030D-6E8A-4147-A177-3AD203B41FA5}">
                      <a16:colId xmlns:a16="http://schemas.microsoft.com/office/drawing/2014/main" val="2398489612"/>
                    </a:ext>
                  </a:extLst>
                </a:gridCol>
                <a:gridCol w="1567388">
                  <a:extLst>
                    <a:ext uri="{9D8B030D-6E8A-4147-A177-3AD203B41FA5}">
                      <a16:colId xmlns:a16="http://schemas.microsoft.com/office/drawing/2014/main" val="54485481"/>
                    </a:ext>
                  </a:extLst>
                </a:gridCol>
                <a:gridCol w="1616680">
                  <a:extLst>
                    <a:ext uri="{9D8B030D-6E8A-4147-A177-3AD203B41FA5}">
                      <a16:colId xmlns:a16="http://schemas.microsoft.com/office/drawing/2014/main" val="3822764961"/>
                    </a:ext>
                  </a:extLst>
                </a:gridCol>
                <a:gridCol w="328506">
                  <a:extLst>
                    <a:ext uri="{9D8B030D-6E8A-4147-A177-3AD203B41FA5}">
                      <a16:colId xmlns:a16="http://schemas.microsoft.com/office/drawing/2014/main" val="806781231"/>
                    </a:ext>
                  </a:extLst>
                </a:gridCol>
                <a:gridCol w="1311362">
                  <a:extLst>
                    <a:ext uri="{9D8B030D-6E8A-4147-A177-3AD203B41FA5}">
                      <a16:colId xmlns:a16="http://schemas.microsoft.com/office/drawing/2014/main" val="1513559308"/>
                    </a:ext>
                  </a:extLst>
                </a:gridCol>
              </a:tblGrid>
              <a:tr h="370840">
                <a:tc gridSpan="4">
                  <a:txBody>
                    <a:bodyPr/>
                    <a:lstStyle/>
                    <a:p>
                      <a:pPr algn="ctr"/>
                      <a:r>
                        <a:rPr lang="id-ID" sz="1800" b="1" dirty="0">
                          <a:solidFill>
                            <a:schemeClr val="tx1"/>
                          </a:solidFill>
                          <a:latin typeface="Arial Narrow" panose="020B0606020202030204" pitchFamily="34" charset="0"/>
                        </a:rPr>
                        <a:t>AKTIVA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gridSpan="2">
                  <a:txBody>
                    <a:bodyPr/>
                    <a:lstStyle/>
                    <a:p>
                      <a:pPr algn="ctr"/>
                      <a:r>
                        <a:rPr lang="id-ID" sz="1800" b="1" dirty="0">
                          <a:solidFill>
                            <a:schemeClr val="tx1"/>
                          </a:solidFill>
                          <a:latin typeface="Arial Narrow" panose="020B0606020202030204" pitchFamily="34" charset="0"/>
                        </a:rPr>
                        <a:t>LIABILITAS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EKUITAS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extLst>
                  <a:ext uri="{0D108BD9-81ED-4DB2-BD59-A6C34878D82A}">
                    <a16:rowId xmlns:a16="http://schemas.microsoft.com/office/drawing/2014/main" val="2622774425"/>
                  </a:ext>
                </a:extLst>
              </a:tr>
              <a:tr h="370840">
                <a:tc>
                  <a:txBody>
                    <a:bodyPr/>
                    <a:lstStyle/>
                    <a:p>
                      <a:pPr algn="ctr"/>
                      <a:r>
                        <a:rPr lang="id-ID" sz="1800" b="1" dirty="0">
                          <a:solidFill>
                            <a:schemeClr val="tx1"/>
                          </a:solidFill>
                          <a:latin typeface="Arial Narrow" panose="020B0606020202030204" pitchFamily="34" charset="0"/>
                        </a:rPr>
                        <a:t>KAS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PIUTANG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PERALATAN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PERLENGKAPAN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WESEL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MODAL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extLst>
                  <a:ext uri="{0D108BD9-81ED-4DB2-BD59-A6C34878D82A}">
                    <a16:rowId xmlns:a16="http://schemas.microsoft.com/office/drawing/2014/main" val="2827133508"/>
                  </a:ext>
                </a:extLst>
              </a:tr>
              <a:tr h="370840">
                <a:tc>
                  <a:txBody>
                    <a:bodyPr/>
                    <a:lstStyle/>
                    <a:p>
                      <a:pPr algn="r"/>
                      <a:r>
                        <a:rPr lang="id-ID" sz="1800" b="1" dirty="0">
                          <a:solidFill>
                            <a:schemeClr val="tx1"/>
                          </a:solidFill>
                          <a:latin typeface="Arial Narrow" panose="020B0606020202030204" pitchFamily="34" charset="0"/>
                        </a:rPr>
                        <a:t>(75,000)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(75.000)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2411267"/>
                  </a:ext>
                </a:extLst>
              </a:tr>
            </a:tbl>
          </a:graphicData>
        </a:graphic>
      </p:graphicFrame>
    </p:spTree>
    <p:extLst>
      <p:ext uri="{BB962C8B-B14F-4D97-AF65-F5344CB8AC3E}">
        <p14:creationId xmlns:p14="http://schemas.microsoft.com/office/powerpoint/2010/main" val="3883841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7EE37C-7027-40C6-B947-F9A29A173F19}"/>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CONTOH PERSAMAAN AKUNTANSI</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8D971884-8370-449E-BC18-8BBA9B8BEF8B}"/>
              </a:ext>
            </a:extLst>
          </p:cNvPr>
          <p:cNvSpPr/>
          <p:nvPr/>
        </p:nvSpPr>
        <p:spPr>
          <a:xfrm>
            <a:off x="401052" y="1426745"/>
            <a:ext cx="11518231"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2425" indent="-352425" hangingPunct="0"/>
            <a:r>
              <a:rPr lang="id-ID" sz="2600" dirty="0">
                <a:solidFill>
                  <a:schemeClr val="tx1"/>
                </a:solidFill>
                <a:latin typeface="Arial Narrow" panose="020B0606020202030204" pitchFamily="34" charset="0"/>
              </a:rPr>
              <a:t>10. </a:t>
            </a:r>
            <a:r>
              <a:rPr lang="fi-FI" sz="2600" dirty="0">
                <a:solidFill>
                  <a:schemeClr val="tx1"/>
                </a:solidFill>
                <a:latin typeface="Arial Narrow" panose="020B0606020202030204" pitchFamily="34" charset="0"/>
              </a:rPr>
              <a:t>Diterima dari Ibu Harmini  angsuran utangnya kepada Salon sebanyak Rp 150.000,00</a:t>
            </a:r>
            <a:endParaRPr lang="en-ID" sz="2600" dirty="0">
              <a:solidFill>
                <a:schemeClr val="tx1"/>
              </a:solidFill>
              <a:latin typeface="Arial Narrow" panose="020B0606020202030204" pitchFamily="34" charset="0"/>
            </a:endParaRPr>
          </a:p>
        </p:txBody>
      </p:sp>
      <p:sp>
        <p:nvSpPr>
          <p:cNvPr id="6" name="Rectangle 5">
            <a:extLst>
              <a:ext uri="{FF2B5EF4-FFF2-40B4-BE49-F238E27FC236}">
                <a16:creationId xmlns:a16="http://schemas.microsoft.com/office/drawing/2014/main" id="{215FF948-2D72-4B32-ADA9-235AFF96F3A7}"/>
              </a:ext>
            </a:extLst>
          </p:cNvPr>
          <p:cNvSpPr/>
          <p:nvPr/>
        </p:nvSpPr>
        <p:spPr>
          <a:xfrm>
            <a:off x="2396837" y="26098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Pengaruh dari Transaksi tersebut adalah:</a:t>
            </a:r>
            <a:endParaRPr lang="en-ID" sz="3200" dirty="0">
              <a:solidFill>
                <a:schemeClr val="tx1"/>
              </a:solidFill>
              <a:latin typeface="Arial Narrow" panose="020B0606020202030204" pitchFamily="34" charset="0"/>
            </a:endParaRPr>
          </a:p>
        </p:txBody>
      </p:sp>
      <p:sp>
        <p:nvSpPr>
          <p:cNvPr id="7" name="Arrow: Down 6">
            <a:extLst>
              <a:ext uri="{FF2B5EF4-FFF2-40B4-BE49-F238E27FC236}">
                <a16:creationId xmlns:a16="http://schemas.microsoft.com/office/drawing/2014/main" id="{6A95E809-70FC-441C-9F86-5FDD72F55035}"/>
              </a:ext>
            </a:extLst>
          </p:cNvPr>
          <p:cNvSpPr/>
          <p:nvPr/>
        </p:nvSpPr>
        <p:spPr>
          <a:xfrm>
            <a:off x="5740398" y="3468832"/>
            <a:ext cx="705853" cy="846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8" name="Table 7">
            <a:extLst>
              <a:ext uri="{FF2B5EF4-FFF2-40B4-BE49-F238E27FC236}">
                <a16:creationId xmlns:a16="http://schemas.microsoft.com/office/drawing/2014/main" id="{1D80918D-CB72-4034-AC15-2BB274D1C8FB}"/>
              </a:ext>
            </a:extLst>
          </p:cNvPr>
          <p:cNvGraphicFramePr>
            <a:graphicFrameLocks noGrp="1"/>
          </p:cNvGraphicFramePr>
          <p:nvPr>
            <p:extLst>
              <p:ext uri="{D42A27DB-BD31-4B8C-83A1-F6EECF244321}">
                <p14:modId xmlns:p14="http://schemas.microsoft.com/office/powerpoint/2010/main" val="2763530421"/>
              </p:ext>
            </p:extLst>
          </p:nvPr>
        </p:nvGraphicFramePr>
        <p:xfrm>
          <a:off x="513345" y="4529148"/>
          <a:ext cx="11165308" cy="1381760"/>
        </p:xfrm>
        <a:graphic>
          <a:graphicData uri="http://schemas.openxmlformats.org/drawingml/2006/table">
            <a:tbl>
              <a:tblPr firstRow="1" bandRow="1">
                <a:tableStyleId>{5C22544A-7EE6-4342-B048-85BDC9FD1C3A}</a:tableStyleId>
              </a:tblPr>
              <a:tblGrid>
                <a:gridCol w="1268275">
                  <a:extLst>
                    <a:ext uri="{9D8B030D-6E8A-4147-A177-3AD203B41FA5}">
                      <a16:colId xmlns:a16="http://schemas.microsoft.com/office/drawing/2014/main" val="1286559478"/>
                    </a:ext>
                  </a:extLst>
                </a:gridCol>
                <a:gridCol w="1175518">
                  <a:extLst>
                    <a:ext uri="{9D8B030D-6E8A-4147-A177-3AD203B41FA5}">
                      <a16:colId xmlns:a16="http://schemas.microsoft.com/office/drawing/2014/main" val="1240641626"/>
                    </a:ext>
                  </a:extLst>
                </a:gridCol>
                <a:gridCol w="1546493">
                  <a:extLst>
                    <a:ext uri="{9D8B030D-6E8A-4147-A177-3AD203B41FA5}">
                      <a16:colId xmlns:a16="http://schemas.microsoft.com/office/drawing/2014/main" val="3504339629"/>
                    </a:ext>
                  </a:extLst>
                </a:gridCol>
                <a:gridCol w="1985412">
                  <a:extLst>
                    <a:ext uri="{9D8B030D-6E8A-4147-A177-3AD203B41FA5}">
                      <a16:colId xmlns:a16="http://schemas.microsoft.com/office/drawing/2014/main" val="4037034053"/>
                    </a:ext>
                  </a:extLst>
                </a:gridCol>
                <a:gridCol w="365674">
                  <a:extLst>
                    <a:ext uri="{9D8B030D-6E8A-4147-A177-3AD203B41FA5}">
                      <a16:colId xmlns:a16="http://schemas.microsoft.com/office/drawing/2014/main" val="2398489612"/>
                    </a:ext>
                  </a:extLst>
                </a:gridCol>
                <a:gridCol w="1567388">
                  <a:extLst>
                    <a:ext uri="{9D8B030D-6E8A-4147-A177-3AD203B41FA5}">
                      <a16:colId xmlns:a16="http://schemas.microsoft.com/office/drawing/2014/main" val="54485481"/>
                    </a:ext>
                  </a:extLst>
                </a:gridCol>
                <a:gridCol w="1616680">
                  <a:extLst>
                    <a:ext uri="{9D8B030D-6E8A-4147-A177-3AD203B41FA5}">
                      <a16:colId xmlns:a16="http://schemas.microsoft.com/office/drawing/2014/main" val="3822764961"/>
                    </a:ext>
                  </a:extLst>
                </a:gridCol>
                <a:gridCol w="328506">
                  <a:extLst>
                    <a:ext uri="{9D8B030D-6E8A-4147-A177-3AD203B41FA5}">
                      <a16:colId xmlns:a16="http://schemas.microsoft.com/office/drawing/2014/main" val="806781231"/>
                    </a:ext>
                  </a:extLst>
                </a:gridCol>
                <a:gridCol w="1311362">
                  <a:extLst>
                    <a:ext uri="{9D8B030D-6E8A-4147-A177-3AD203B41FA5}">
                      <a16:colId xmlns:a16="http://schemas.microsoft.com/office/drawing/2014/main" val="1513559308"/>
                    </a:ext>
                  </a:extLst>
                </a:gridCol>
              </a:tblGrid>
              <a:tr h="370840">
                <a:tc gridSpan="4">
                  <a:txBody>
                    <a:bodyPr/>
                    <a:lstStyle/>
                    <a:p>
                      <a:pPr algn="ctr"/>
                      <a:r>
                        <a:rPr lang="id-ID" sz="1800" b="1" dirty="0">
                          <a:solidFill>
                            <a:schemeClr val="tx1"/>
                          </a:solidFill>
                          <a:latin typeface="Arial Narrow" panose="020B0606020202030204" pitchFamily="34" charset="0"/>
                        </a:rPr>
                        <a:t>AKTIVA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gridSpan="2">
                  <a:txBody>
                    <a:bodyPr/>
                    <a:lstStyle/>
                    <a:p>
                      <a:pPr algn="ctr"/>
                      <a:r>
                        <a:rPr lang="id-ID" sz="1800" b="1" dirty="0">
                          <a:solidFill>
                            <a:schemeClr val="tx1"/>
                          </a:solidFill>
                          <a:latin typeface="Arial Narrow" panose="020B0606020202030204" pitchFamily="34" charset="0"/>
                        </a:rPr>
                        <a:t>LIABILITAS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EKUITAS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extLst>
                  <a:ext uri="{0D108BD9-81ED-4DB2-BD59-A6C34878D82A}">
                    <a16:rowId xmlns:a16="http://schemas.microsoft.com/office/drawing/2014/main" val="2622774425"/>
                  </a:ext>
                </a:extLst>
              </a:tr>
              <a:tr h="370840">
                <a:tc>
                  <a:txBody>
                    <a:bodyPr/>
                    <a:lstStyle/>
                    <a:p>
                      <a:pPr algn="ctr"/>
                      <a:r>
                        <a:rPr lang="id-ID" sz="1800" b="1" dirty="0">
                          <a:solidFill>
                            <a:schemeClr val="tx1"/>
                          </a:solidFill>
                          <a:latin typeface="Arial Narrow" panose="020B0606020202030204" pitchFamily="34" charset="0"/>
                        </a:rPr>
                        <a:t>KAS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PIUTANG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PERALATAN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PERLENGKAPAN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WESEL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MODAL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extLst>
                  <a:ext uri="{0D108BD9-81ED-4DB2-BD59-A6C34878D82A}">
                    <a16:rowId xmlns:a16="http://schemas.microsoft.com/office/drawing/2014/main" val="2827133508"/>
                  </a:ext>
                </a:extLst>
              </a:tr>
              <a:tr h="370840">
                <a:tc>
                  <a:txBody>
                    <a:bodyPr/>
                    <a:lstStyle/>
                    <a:p>
                      <a:pPr algn="r"/>
                      <a:r>
                        <a:rPr lang="id-ID" sz="1800" b="1" dirty="0">
                          <a:solidFill>
                            <a:schemeClr val="tx1"/>
                          </a:solidFill>
                          <a:latin typeface="Arial Narrow" panose="020B0606020202030204" pitchFamily="34" charset="0"/>
                        </a:rPr>
                        <a:t>150.000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(150.000)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2411267"/>
                  </a:ext>
                </a:extLst>
              </a:tr>
            </a:tbl>
          </a:graphicData>
        </a:graphic>
      </p:graphicFrame>
    </p:spTree>
    <p:extLst>
      <p:ext uri="{BB962C8B-B14F-4D97-AF65-F5344CB8AC3E}">
        <p14:creationId xmlns:p14="http://schemas.microsoft.com/office/powerpoint/2010/main" val="313034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EDDC0D6-7E7C-4604-A862-6168C96322E3}"/>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CONTOH PERSAMAAN AKUNTANSI</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E51F3DAE-F0AC-4F13-84FA-CFE855B8C998}"/>
              </a:ext>
            </a:extLst>
          </p:cNvPr>
          <p:cNvSpPr/>
          <p:nvPr/>
        </p:nvSpPr>
        <p:spPr>
          <a:xfrm>
            <a:off x="401052" y="1426745"/>
            <a:ext cx="11518231"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2425" indent="-352425" hangingPunct="0"/>
            <a:r>
              <a:rPr lang="id-ID" sz="2600" dirty="0">
                <a:solidFill>
                  <a:schemeClr val="tx1"/>
                </a:solidFill>
                <a:latin typeface="Arial Narrow" panose="020B0606020202030204" pitchFamily="34" charset="0"/>
              </a:rPr>
              <a:t>11. </a:t>
            </a:r>
            <a:r>
              <a:rPr lang="fi-FI" sz="2600" dirty="0">
                <a:solidFill>
                  <a:schemeClr val="tx1"/>
                </a:solidFill>
                <a:latin typeface="Arial Narrow" panose="020B0606020202030204" pitchFamily="34" charset="0"/>
              </a:rPr>
              <a:t>Diambil uang tunai oleh Ny. </a:t>
            </a:r>
            <a:r>
              <a:rPr lang="en-US" sz="2600" dirty="0" err="1">
                <a:solidFill>
                  <a:schemeClr val="tx1"/>
                </a:solidFill>
                <a:latin typeface="Arial Narrow" panose="020B0606020202030204" pitchFamily="34" charset="0"/>
              </a:rPr>
              <a:t>Ayu</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sebesar</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Rp</a:t>
            </a:r>
            <a:r>
              <a:rPr lang="en-US" sz="2600" dirty="0">
                <a:solidFill>
                  <a:schemeClr val="tx1"/>
                </a:solidFill>
                <a:latin typeface="Arial Narrow" panose="020B0606020202030204" pitchFamily="34" charset="0"/>
              </a:rPr>
              <a:t> 100.000,00 </a:t>
            </a:r>
            <a:r>
              <a:rPr lang="en-US" sz="2600" dirty="0" err="1">
                <a:solidFill>
                  <a:schemeClr val="tx1"/>
                </a:solidFill>
                <a:latin typeface="Arial Narrow" panose="020B0606020202030204" pitchFamily="34" charset="0"/>
              </a:rPr>
              <a:t>untuk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kepentingan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pribadinya</a:t>
            </a:r>
            <a:r>
              <a:rPr lang="en-US" sz="2600" dirty="0">
                <a:solidFill>
                  <a:schemeClr val="tx1"/>
                </a:solidFill>
                <a:latin typeface="Arial Narrow" panose="020B0606020202030204" pitchFamily="34" charset="0"/>
              </a:rPr>
              <a:t>.</a:t>
            </a:r>
            <a:endParaRPr lang="en-ID" sz="2600" dirty="0">
              <a:solidFill>
                <a:schemeClr val="tx1"/>
              </a:solidFill>
              <a:latin typeface="Arial Narrow" panose="020B0606020202030204" pitchFamily="34" charset="0"/>
            </a:endParaRPr>
          </a:p>
        </p:txBody>
      </p:sp>
      <p:sp>
        <p:nvSpPr>
          <p:cNvPr id="6" name="Rectangle 5">
            <a:extLst>
              <a:ext uri="{FF2B5EF4-FFF2-40B4-BE49-F238E27FC236}">
                <a16:creationId xmlns:a16="http://schemas.microsoft.com/office/drawing/2014/main" id="{D1317B26-2512-4B1F-B0B8-FD784F6AF25E}"/>
              </a:ext>
            </a:extLst>
          </p:cNvPr>
          <p:cNvSpPr/>
          <p:nvPr/>
        </p:nvSpPr>
        <p:spPr>
          <a:xfrm>
            <a:off x="2396837" y="26098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Pengaruh dari Transaksi tersebut adalah:</a:t>
            </a:r>
            <a:endParaRPr lang="en-ID" sz="3200" dirty="0">
              <a:solidFill>
                <a:schemeClr val="tx1"/>
              </a:solidFill>
              <a:latin typeface="Arial Narrow" panose="020B0606020202030204" pitchFamily="34" charset="0"/>
            </a:endParaRPr>
          </a:p>
        </p:txBody>
      </p:sp>
      <p:sp>
        <p:nvSpPr>
          <p:cNvPr id="7" name="Arrow: Down 6">
            <a:extLst>
              <a:ext uri="{FF2B5EF4-FFF2-40B4-BE49-F238E27FC236}">
                <a16:creationId xmlns:a16="http://schemas.microsoft.com/office/drawing/2014/main" id="{FE9AA1CB-5A1B-4B87-942C-F4DED17D7377}"/>
              </a:ext>
            </a:extLst>
          </p:cNvPr>
          <p:cNvSpPr/>
          <p:nvPr/>
        </p:nvSpPr>
        <p:spPr>
          <a:xfrm>
            <a:off x="5740398" y="3468832"/>
            <a:ext cx="705853" cy="846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8" name="Table 7">
            <a:extLst>
              <a:ext uri="{FF2B5EF4-FFF2-40B4-BE49-F238E27FC236}">
                <a16:creationId xmlns:a16="http://schemas.microsoft.com/office/drawing/2014/main" id="{5AC20F2A-BA3A-4D86-BECC-6519C5E1B2A0}"/>
              </a:ext>
            </a:extLst>
          </p:cNvPr>
          <p:cNvGraphicFramePr>
            <a:graphicFrameLocks noGrp="1"/>
          </p:cNvGraphicFramePr>
          <p:nvPr>
            <p:extLst>
              <p:ext uri="{D42A27DB-BD31-4B8C-83A1-F6EECF244321}">
                <p14:modId xmlns:p14="http://schemas.microsoft.com/office/powerpoint/2010/main" val="820140738"/>
              </p:ext>
            </p:extLst>
          </p:nvPr>
        </p:nvGraphicFramePr>
        <p:xfrm>
          <a:off x="513345" y="4529148"/>
          <a:ext cx="11165308" cy="1381760"/>
        </p:xfrm>
        <a:graphic>
          <a:graphicData uri="http://schemas.openxmlformats.org/drawingml/2006/table">
            <a:tbl>
              <a:tblPr firstRow="1" bandRow="1">
                <a:tableStyleId>{5C22544A-7EE6-4342-B048-85BDC9FD1C3A}</a:tableStyleId>
              </a:tblPr>
              <a:tblGrid>
                <a:gridCol w="1268275">
                  <a:extLst>
                    <a:ext uri="{9D8B030D-6E8A-4147-A177-3AD203B41FA5}">
                      <a16:colId xmlns:a16="http://schemas.microsoft.com/office/drawing/2014/main" val="1286559478"/>
                    </a:ext>
                  </a:extLst>
                </a:gridCol>
                <a:gridCol w="1175518">
                  <a:extLst>
                    <a:ext uri="{9D8B030D-6E8A-4147-A177-3AD203B41FA5}">
                      <a16:colId xmlns:a16="http://schemas.microsoft.com/office/drawing/2014/main" val="1240641626"/>
                    </a:ext>
                  </a:extLst>
                </a:gridCol>
                <a:gridCol w="1546493">
                  <a:extLst>
                    <a:ext uri="{9D8B030D-6E8A-4147-A177-3AD203B41FA5}">
                      <a16:colId xmlns:a16="http://schemas.microsoft.com/office/drawing/2014/main" val="3504339629"/>
                    </a:ext>
                  </a:extLst>
                </a:gridCol>
                <a:gridCol w="1985412">
                  <a:extLst>
                    <a:ext uri="{9D8B030D-6E8A-4147-A177-3AD203B41FA5}">
                      <a16:colId xmlns:a16="http://schemas.microsoft.com/office/drawing/2014/main" val="4037034053"/>
                    </a:ext>
                  </a:extLst>
                </a:gridCol>
                <a:gridCol w="365674">
                  <a:extLst>
                    <a:ext uri="{9D8B030D-6E8A-4147-A177-3AD203B41FA5}">
                      <a16:colId xmlns:a16="http://schemas.microsoft.com/office/drawing/2014/main" val="2398489612"/>
                    </a:ext>
                  </a:extLst>
                </a:gridCol>
                <a:gridCol w="1567388">
                  <a:extLst>
                    <a:ext uri="{9D8B030D-6E8A-4147-A177-3AD203B41FA5}">
                      <a16:colId xmlns:a16="http://schemas.microsoft.com/office/drawing/2014/main" val="54485481"/>
                    </a:ext>
                  </a:extLst>
                </a:gridCol>
                <a:gridCol w="1616680">
                  <a:extLst>
                    <a:ext uri="{9D8B030D-6E8A-4147-A177-3AD203B41FA5}">
                      <a16:colId xmlns:a16="http://schemas.microsoft.com/office/drawing/2014/main" val="3822764961"/>
                    </a:ext>
                  </a:extLst>
                </a:gridCol>
                <a:gridCol w="328506">
                  <a:extLst>
                    <a:ext uri="{9D8B030D-6E8A-4147-A177-3AD203B41FA5}">
                      <a16:colId xmlns:a16="http://schemas.microsoft.com/office/drawing/2014/main" val="806781231"/>
                    </a:ext>
                  </a:extLst>
                </a:gridCol>
                <a:gridCol w="1311362">
                  <a:extLst>
                    <a:ext uri="{9D8B030D-6E8A-4147-A177-3AD203B41FA5}">
                      <a16:colId xmlns:a16="http://schemas.microsoft.com/office/drawing/2014/main" val="1513559308"/>
                    </a:ext>
                  </a:extLst>
                </a:gridCol>
              </a:tblGrid>
              <a:tr h="370840">
                <a:tc gridSpan="4">
                  <a:txBody>
                    <a:bodyPr/>
                    <a:lstStyle/>
                    <a:p>
                      <a:pPr algn="ctr"/>
                      <a:r>
                        <a:rPr lang="id-ID" sz="1800" b="1" dirty="0">
                          <a:solidFill>
                            <a:schemeClr val="tx1"/>
                          </a:solidFill>
                          <a:latin typeface="Arial Narrow" panose="020B0606020202030204" pitchFamily="34" charset="0"/>
                        </a:rPr>
                        <a:t>AKTIVA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gridSpan="2">
                  <a:txBody>
                    <a:bodyPr/>
                    <a:lstStyle/>
                    <a:p>
                      <a:pPr algn="ctr"/>
                      <a:r>
                        <a:rPr lang="id-ID" sz="1800" b="1" dirty="0">
                          <a:solidFill>
                            <a:schemeClr val="tx1"/>
                          </a:solidFill>
                          <a:latin typeface="Arial Narrow" panose="020B0606020202030204" pitchFamily="34" charset="0"/>
                        </a:rPr>
                        <a:t>LIABILITAS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EKUITAS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extLst>
                  <a:ext uri="{0D108BD9-81ED-4DB2-BD59-A6C34878D82A}">
                    <a16:rowId xmlns:a16="http://schemas.microsoft.com/office/drawing/2014/main" val="2622774425"/>
                  </a:ext>
                </a:extLst>
              </a:tr>
              <a:tr h="370840">
                <a:tc>
                  <a:txBody>
                    <a:bodyPr/>
                    <a:lstStyle/>
                    <a:p>
                      <a:pPr algn="ctr"/>
                      <a:r>
                        <a:rPr lang="id-ID" sz="1800" b="1" dirty="0">
                          <a:solidFill>
                            <a:schemeClr val="tx1"/>
                          </a:solidFill>
                          <a:latin typeface="Arial Narrow" panose="020B0606020202030204" pitchFamily="34" charset="0"/>
                        </a:rPr>
                        <a:t>KAS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PIUTANG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PERALATAN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PERLENGKAPAN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WESEL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MODAL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extLst>
                  <a:ext uri="{0D108BD9-81ED-4DB2-BD59-A6C34878D82A}">
                    <a16:rowId xmlns:a16="http://schemas.microsoft.com/office/drawing/2014/main" val="2827133508"/>
                  </a:ext>
                </a:extLst>
              </a:tr>
              <a:tr h="370840">
                <a:tc>
                  <a:txBody>
                    <a:bodyPr/>
                    <a:lstStyle/>
                    <a:p>
                      <a:pPr algn="r"/>
                      <a:r>
                        <a:rPr lang="id-ID" sz="1800" b="1" dirty="0">
                          <a:solidFill>
                            <a:schemeClr val="tx1"/>
                          </a:solidFill>
                          <a:latin typeface="Arial Narrow" panose="020B0606020202030204" pitchFamily="34" charset="0"/>
                        </a:rPr>
                        <a:t>(100.000)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(100.000)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2411267"/>
                  </a:ext>
                </a:extLst>
              </a:tr>
            </a:tbl>
          </a:graphicData>
        </a:graphic>
      </p:graphicFrame>
    </p:spTree>
    <p:extLst>
      <p:ext uri="{BB962C8B-B14F-4D97-AF65-F5344CB8AC3E}">
        <p14:creationId xmlns:p14="http://schemas.microsoft.com/office/powerpoint/2010/main" val="410817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7271DF-CF6C-483B-984F-BAE0C1E55AFF}"/>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CONTOH PERSAMAAN AKUNTANSI</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0629A17E-D7CA-4C23-816E-CE1926F73831}"/>
              </a:ext>
            </a:extLst>
          </p:cNvPr>
          <p:cNvSpPr/>
          <p:nvPr/>
        </p:nvSpPr>
        <p:spPr>
          <a:xfrm>
            <a:off x="401052" y="1426745"/>
            <a:ext cx="11518231"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2425" indent="-352425" hangingPunct="0"/>
            <a:r>
              <a:rPr lang="id-ID" sz="2600" dirty="0">
                <a:solidFill>
                  <a:schemeClr val="tx1"/>
                </a:solidFill>
                <a:latin typeface="Arial Narrow" panose="020B0606020202030204" pitchFamily="34" charset="0"/>
                <a:ea typeface="Times New Roman" panose="02020603050405020304" pitchFamily="18" charset="0"/>
              </a:rPr>
              <a:t>12. </a:t>
            </a:r>
            <a:r>
              <a:rPr lang="en-US" sz="2600" dirty="0" err="1">
                <a:solidFill>
                  <a:schemeClr val="tx1"/>
                </a:solidFill>
                <a:latin typeface="Arial Narrow" panose="020B0606020202030204" pitchFamily="34" charset="0"/>
                <a:ea typeface="Times New Roman" panose="02020603050405020304" pitchFamily="18" charset="0"/>
              </a:rPr>
              <a:t>Dibayar</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bunga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atas</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wesel</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untuk</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bulan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Januari</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sebesar</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Rp</a:t>
            </a:r>
            <a:r>
              <a:rPr lang="en-US" sz="2600" dirty="0">
                <a:solidFill>
                  <a:schemeClr val="tx1"/>
                </a:solidFill>
                <a:latin typeface="Arial Narrow" panose="020B0606020202030204" pitchFamily="34" charset="0"/>
                <a:ea typeface="Times New Roman" panose="02020603050405020304" pitchFamily="18" charset="0"/>
              </a:rPr>
              <a:t> 7.500,00</a:t>
            </a:r>
            <a:endParaRPr lang="en-ID" sz="2600" dirty="0">
              <a:solidFill>
                <a:schemeClr val="tx1"/>
              </a:solidFill>
              <a:latin typeface="Arial Narrow" panose="020B0606020202030204" pitchFamily="34" charset="0"/>
            </a:endParaRPr>
          </a:p>
        </p:txBody>
      </p:sp>
      <p:sp>
        <p:nvSpPr>
          <p:cNvPr id="6" name="Rectangle 5">
            <a:extLst>
              <a:ext uri="{FF2B5EF4-FFF2-40B4-BE49-F238E27FC236}">
                <a16:creationId xmlns:a16="http://schemas.microsoft.com/office/drawing/2014/main" id="{64255C8D-FF29-449D-A4BD-5B80F0BEA298}"/>
              </a:ext>
            </a:extLst>
          </p:cNvPr>
          <p:cNvSpPr/>
          <p:nvPr/>
        </p:nvSpPr>
        <p:spPr>
          <a:xfrm>
            <a:off x="2396837" y="26098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Pengaruh dari Transaksi tersebut adalah:</a:t>
            </a:r>
            <a:endParaRPr lang="en-ID" sz="3200" dirty="0">
              <a:solidFill>
                <a:schemeClr val="tx1"/>
              </a:solidFill>
              <a:latin typeface="Arial Narrow" panose="020B0606020202030204" pitchFamily="34" charset="0"/>
            </a:endParaRPr>
          </a:p>
        </p:txBody>
      </p:sp>
      <p:sp>
        <p:nvSpPr>
          <p:cNvPr id="7" name="Arrow: Down 6">
            <a:extLst>
              <a:ext uri="{FF2B5EF4-FFF2-40B4-BE49-F238E27FC236}">
                <a16:creationId xmlns:a16="http://schemas.microsoft.com/office/drawing/2014/main" id="{282AE4C7-A54F-407F-8761-FA39B9E45F8A}"/>
              </a:ext>
            </a:extLst>
          </p:cNvPr>
          <p:cNvSpPr/>
          <p:nvPr/>
        </p:nvSpPr>
        <p:spPr>
          <a:xfrm>
            <a:off x="5740398" y="3468832"/>
            <a:ext cx="705853" cy="846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8" name="Table 7">
            <a:extLst>
              <a:ext uri="{FF2B5EF4-FFF2-40B4-BE49-F238E27FC236}">
                <a16:creationId xmlns:a16="http://schemas.microsoft.com/office/drawing/2014/main" id="{055B0ADB-38DC-4CCF-8FA9-79A833C7C358}"/>
              </a:ext>
            </a:extLst>
          </p:cNvPr>
          <p:cNvGraphicFramePr>
            <a:graphicFrameLocks noGrp="1"/>
          </p:cNvGraphicFramePr>
          <p:nvPr>
            <p:extLst>
              <p:ext uri="{D42A27DB-BD31-4B8C-83A1-F6EECF244321}">
                <p14:modId xmlns:p14="http://schemas.microsoft.com/office/powerpoint/2010/main" val="3110383340"/>
              </p:ext>
            </p:extLst>
          </p:nvPr>
        </p:nvGraphicFramePr>
        <p:xfrm>
          <a:off x="513345" y="4529148"/>
          <a:ext cx="11165308" cy="1381760"/>
        </p:xfrm>
        <a:graphic>
          <a:graphicData uri="http://schemas.openxmlformats.org/drawingml/2006/table">
            <a:tbl>
              <a:tblPr firstRow="1" bandRow="1">
                <a:tableStyleId>{5C22544A-7EE6-4342-B048-85BDC9FD1C3A}</a:tableStyleId>
              </a:tblPr>
              <a:tblGrid>
                <a:gridCol w="1268275">
                  <a:extLst>
                    <a:ext uri="{9D8B030D-6E8A-4147-A177-3AD203B41FA5}">
                      <a16:colId xmlns:a16="http://schemas.microsoft.com/office/drawing/2014/main" val="1286559478"/>
                    </a:ext>
                  </a:extLst>
                </a:gridCol>
                <a:gridCol w="1175518">
                  <a:extLst>
                    <a:ext uri="{9D8B030D-6E8A-4147-A177-3AD203B41FA5}">
                      <a16:colId xmlns:a16="http://schemas.microsoft.com/office/drawing/2014/main" val="1240641626"/>
                    </a:ext>
                  </a:extLst>
                </a:gridCol>
                <a:gridCol w="1546493">
                  <a:extLst>
                    <a:ext uri="{9D8B030D-6E8A-4147-A177-3AD203B41FA5}">
                      <a16:colId xmlns:a16="http://schemas.microsoft.com/office/drawing/2014/main" val="3504339629"/>
                    </a:ext>
                  </a:extLst>
                </a:gridCol>
                <a:gridCol w="1985412">
                  <a:extLst>
                    <a:ext uri="{9D8B030D-6E8A-4147-A177-3AD203B41FA5}">
                      <a16:colId xmlns:a16="http://schemas.microsoft.com/office/drawing/2014/main" val="4037034053"/>
                    </a:ext>
                  </a:extLst>
                </a:gridCol>
                <a:gridCol w="365674">
                  <a:extLst>
                    <a:ext uri="{9D8B030D-6E8A-4147-A177-3AD203B41FA5}">
                      <a16:colId xmlns:a16="http://schemas.microsoft.com/office/drawing/2014/main" val="2398489612"/>
                    </a:ext>
                  </a:extLst>
                </a:gridCol>
                <a:gridCol w="1567388">
                  <a:extLst>
                    <a:ext uri="{9D8B030D-6E8A-4147-A177-3AD203B41FA5}">
                      <a16:colId xmlns:a16="http://schemas.microsoft.com/office/drawing/2014/main" val="54485481"/>
                    </a:ext>
                  </a:extLst>
                </a:gridCol>
                <a:gridCol w="1616680">
                  <a:extLst>
                    <a:ext uri="{9D8B030D-6E8A-4147-A177-3AD203B41FA5}">
                      <a16:colId xmlns:a16="http://schemas.microsoft.com/office/drawing/2014/main" val="3822764961"/>
                    </a:ext>
                  </a:extLst>
                </a:gridCol>
                <a:gridCol w="328506">
                  <a:extLst>
                    <a:ext uri="{9D8B030D-6E8A-4147-A177-3AD203B41FA5}">
                      <a16:colId xmlns:a16="http://schemas.microsoft.com/office/drawing/2014/main" val="806781231"/>
                    </a:ext>
                  </a:extLst>
                </a:gridCol>
                <a:gridCol w="1311362">
                  <a:extLst>
                    <a:ext uri="{9D8B030D-6E8A-4147-A177-3AD203B41FA5}">
                      <a16:colId xmlns:a16="http://schemas.microsoft.com/office/drawing/2014/main" val="1513559308"/>
                    </a:ext>
                  </a:extLst>
                </a:gridCol>
              </a:tblGrid>
              <a:tr h="370840">
                <a:tc gridSpan="4">
                  <a:txBody>
                    <a:bodyPr/>
                    <a:lstStyle/>
                    <a:p>
                      <a:pPr algn="ctr"/>
                      <a:r>
                        <a:rPr lang="id-ID" sz="1800" b="1" dirty="0">
                          <a:solidFill>
                            <a:schemeClr val="tx1"/>
                          </a:solidFill>
                          <a:latin typeface="Arial Narrow" panose="020B0606020202030204" pitchFamily="34" charset="0"/>
                        </a:rPr>
                        <a:t>AKTIVA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gridSpan="2">
                  <a:txBody>
                    <a:bodyPr/>
                    <a:lstStyle/>
                    <a:p>
                      <a:pPr algn="ctr"/>
                      <a:r>
                        <a:rPr lang="id-ID" sz="1800" b="1" dirty="0">
                          <a:solidFill>
                            <a:schemeClr val="tx1"/>
                          </a:solidFill>
                          <a:latin typeface="Arial Narrow" panose="020B0606020202030204" pitchFamily="34" charset="0"/>
                        </a:rPr>
                        <a:t>LIABILITAS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800" b="1" dirty="0">
                          <a:solidFill>
                            <a:schemeClr val="tx1"/>
                          </a:solidFill>
                          <a:latin typeface="Arial Narrow" panose="020B0606020202030204" pitchFamily="34" charset="0"/>
                        </a:rPr>
                        <a:t>EKUITAS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extLst>
                  <a:ext uri="{0D108BD9-81ED-4DB2-BD59-A6C34878D82A}">
                    <a16:rowId xmlns:a16="http://schemas.microsoft.com/office/drawing/2014/main" val="2622774425"/>
                  </a:ext>
                </a:extLst>
              </a:tr>
              <a:tr h="370840">
                <a:tc>
                  <a:txBody>
                    <a:bodyPr/>
                    <a:lstStyle/>
                    <a:p>
                      <a:pPr algn="ctr"/>
                      <a:r>
                        <a:rPr lang="id-ID" sz="1800" b="1" dirty="0">
                          <a:solidFill>
                            <a:schemeClr val="tx1"/>
                          </a:solidFill>
                          <a:latin typeface="Arial Narrow" panose="020B0606020202030204" pitchFamily="34" charset="0"/>
                        </a:rPr>
                        <a:t>KAS</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PIUTANG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PERALATAN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PERLENGKAPAN</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USAHA</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HUTANG WESEL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800" b="1" dirty="0">
                          <a:solidFill>
                            <a:schemeClr val="tx1"/>
                          </a:solidFill>
                          <a:latin typeface="Arial Narrow" panose="020B0606020202030204" pitchFamily="34" charset="0"/>
                        </a:rPr>
                        <a:t>MODAL</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extLst>
                  <a:ext uri="{0D108BD9-81ED-4DB2-BD59-A6C34878D82A}">
                    <a16:rowId xmlns:a16="http://schemas.microsoft.com/office/drawing/2014/main" val="2827133508"/>
                  </a:ext>
                </a:extLst>
              </a:tr>
              <a:tr h="370840">
                <a:tc>
                  <a:txBody>
                    <a:bodyPr/>
                    <a:lstStyle/>
                    <a:p>
                      <a:pPr algn="r"/>
                      <a:r>
                        <a:rPr lang="id-ID" sz="1800" b="1" dirty="0">
                          <a:solidFill>
                            <a:schemeClr val="tx1"/>
                          </a:solidFill>
                          <a:latin typeface="Arial Narrow" panose="020B0606020202030204" pitchFamily="34" charset="0"/>
                        </a:rPr>
                        <a:t>(7,500)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800" b="1" dirty="0">
                          <a:solidFill>
                            <a:schemeClr val="tx1"/>
                          </a:solidFill>
                          <a:latin typeface="Arial Narrow" panose="020B0606020202030204" pitchFamily="34" charset="0"/>
                        </a:rPr>
                        <a:t>(7.500)</a:t>
                      </a: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2411267"/>
                  </a:ext>
                </a:extLst>
              </a:tr>
            </a:tbl>
          </a:graphicData>
        </a:graphic>
      </p:graphicFrame>
    </p:spTree>
    <p:extLst>
      <p:ext uri="{BB962C8B-B14F-4D97-AF65-F5344CB8AC3E}">
        <p14:creationId xmlns:p14="http://schemas.microsoft.com/office/powerpoint/2010/main" val="192090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DB10CF-F189-41F9-BF0D-1697A429FDEF}"/>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CONTOH PERSAMAAN AKUNTANSI</a:t>
            </a:r>
            <a:endParaRPr lang="en-ID" sz="3200" dirty="0">
              <a:solidFill>
                <a:schemeClr val="tx1"/>
              </a:solidFill>
              <a:latin typeface="Arial Narrow" panose="020B0606020202030204" pitchFamily="34" charset="0"/>
            </a:endParaRPr>
          </a:p>
        </p:txBody>
      </p:sp>
      <p:graphicFrame>
        <p:nvGraphicFramePr>
          <p:cNvPr id="6" name="Table 5">
            <a:extLst>
              <a:ext uri="{FF2B5EF4-FFF2-40B4-BE49-F238E27FC236}">
                <a16:creationId xmlns:a16="http://schemas.microsoft.com/office/drawing/2014/main" id="{617ADEFB-5BAA-48A2-817B-20A8AAAA8012}"/>
              </a:ext>
            </a:extLst>
          </p:cNvPr>
          <p:cNvGraphicFramePr>
            <a:graphicFrameLocks noGrp="1"/>
          </p:cNvGraphicFramePr>
          <p:nvPr>
            <p:extLst>
              <p:ext uri="{D42A27DB-BD31-4B8C-83A1-F6EECF244321}">
                <p14:modId xmlns:p14="http://schemas.microsoft.com/office/powerpoint/2010/main" val="3725132966"/>
              </p:ext>
            </p:extLst>
          </p:nvPr>
        </p:nvGraphicFramePr>
        <p:xfrm>
          <a:off x="401053" y="1480084"/>
          <a:ext cx="11614485" cy="5090160"/>
        </p:xfrm>
        <a:graphic>
          <a:graphicData uri="http://schemas.openxmlformats.org/drawingml/2006/table">
            <a:tbl>
              <a:tblPr firstRow="1" bandRow="1">
                <a:tableStyleId>{5C22544A-7EE6-4342-B048-85BDC9FD1C3A}</a:tableStyleId>
              </a:tblPr>
              <a:tblGrid>
                <a:gridCol w="1319296">
                  <a:extLst>
                    <a:ext uri="{9D8B030D-6E8A-4147-A177-3AD203B41FA5}">
                      <a16:colId xmlns:a16="http://schemas.microsoft.com/office/drawing/2014/main" val="1286559478"/>
                    </a:ext>
                  </a:extLst>
                </a:gridCol>
                <a:gridCol w="1222809">
                  <a:extLst>
                    <a:ext uri="{9D8B030D-6E8A-4147-A177-3AD203B41FA5}">
                      <a16:colId xmlns:a16="http://schemas.microsoft.com/office/drawing/2014/main" val="1240641626"/>
                    </a:ext>
                  </a:extLst>
                </a:gridCol>
                <a:gridCol w="1608708">
                  <a:extLst>
                    <a:ext uri="{9D8B030D-6E8A-4147-A177-3AD203B41FA5}">
                      <a16:colId xmlns:a16="http://schemas.microsoft.com/office/drawing/2014/main" val="3504339629"/>
                    </a:ext>
                  </a:extLst>
                </a:gridCol>
                <a:gridCol w="2065285">
                  <a:extLst>
                    <a:ext uri="{9D8B030D-6E8A-4147-A177-3AD203B41FA5}">
                      <a16:colId xmlns:a16="http://schemas.microsoft.com/office/drawing/2014/main" val="4037034053"/>
                    </a:ext>
                  </a:extLst>
                </a:gridCol>
                <a:gridCol w="380385">
                  <a:extLst>
                    <a:ext uri="{9D8B030D-6E8A-4147-A177-3AD203B41FA5}">
                      <a16:colId xmlns:a16="http://schemas.microsoft.com/office/drawing/2014/main" val="2398489612"/>
                    </a:ext>
                  </a:extLst>
                </a:gridCol>
                <a:gridCol w="1630445">
                  <a:extLst>
                    <a:ext uri="{9D8B030D-6E8A-4147-A177-3AD203B41FA5}">
                      <a16:colId xmlns:a16="http://schemas.microsoft.com/office/drawing/2014/main" val="54485481"/>
                    </a:ext>
                  </a:extLst>
                </a:gridCol>
                <a:gridCol w="1681719">
                  <a:extLst>
                    <a:ext uri="{9D8B030D-6E8A-4147-A177-3AD203B41FA5}">
                      <a16:colId xmlns:a16="http://schemas.microsoft.com/office/drawing/2014/main" val="3822764961"/>
                    </a:ext>
                  </a:extLst>
                </a:gridCol>
                <a:gridCol w="341720">
                  <a:extLst>
                    <a:ext uri="{9D8B030D-6E8A-4147-A177-3AD203B41FA5}">
                      <a16:colId xmlns:a16="http://schemas.microsoft.com/office/drawing/2014/main" val="806781231"/>
                    </a:ext>
                  </a:extLst>
                </a:gridCol>
                <a:gridCol w="1364118">
                  <a:extLst>
                    <a:ext uri="{9D8B030D-6E8A-4147-A177-3AD203B41FA5}">
                      <a16:colId xmlns:a16="http://schemas.microsoft.com/office/drawing/2014/main" val="1513559308"/>
                    </a:ext>
                  </a:extLst>
                </a:gridCol>
              </a:tblGrid>
              <a:tr h="257557">
                <a:tc gridSpan="4">
                  <a:txBody>
                    <a:bodyPr/>
                    <a:lstStyle/>
                    <a:p>
                      <a:pPr algn="ctr"/>
                      <a:r>
                        <a:rPr lang="id-ID" sz="1400" b="1" dirty="0">
                          <a:solidFill>
                            <a:schemeClr val="tx1"/>
                          </a:solidFill>
                          <a:latin typeface="Arial Narrow" panose="020B0606020202030204" pitchFamily="34" charset="0"/>
                        </a:rPr>
                        <a:t>AKTIVA</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gridSpan="2">
                  <a:txBody>
                    <a:bodyPr/>
                    <a:lstStyle/>
                    <a:p>
                      <a:pPr algn="ctr"/>
                      <a:r>
                        <a:rPr lang="id-ID" sz="1400" b="1" dirty="0">
                          <a:solidFill>
                            <a:schemeClr val="tx1"/>
                          </a:solidFill>
                          <a:latin typeface="Arial Narrow" panose="020B0606020202030204" pitchFamily="34" charset="0"/>
                        </a:rPr>
                        <a:t>LIABILITAS</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400" b="1" dirty="0">
                          <a:solidFill>
                            <a:schemeClr val="tx1"/>
                          </a:solidFill>
                          <a:latin typeface="Arial Narrow" panose="020B0606020202030204" pitchFamily="34" charset="0"/>
                        </a:rPr>
                        <a:t>EKUITAS</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extLst>
                  <a:ext uri="{0D108BD9-81ED-4DB2-BD59-A6C34878D82A}">
                    <a16:rowId xmlns:a16="http://schemas.microsoft.com/office/drawing/2014/main" val="2622774425"/>
                  </a:ext>
                </a:extLst>
              </a:tr>
              <a:tr h="479664">
                <a:tc>
                  <a:txBody>
                    <a:bodyPr/>
                    <a:lstStyle/>
                    <a:p>
                      <a:pPr algn="ctr"/>
                      <a:r>
                        <a:rPr lang="id-ID" sz="1400" b="1" dirty="0">
                          <a:solidFill>
                            <a:schemeClr val="tx1"/>
                          </a:solidFill>
                          <a:latin typeface="Arial Narrow" panose="020B0606020202030204" pitchFamily="34" charset="0"/>
                        </a:rPr>
                        <a:t>KAS</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400" b="1" dirty="0">
                          <a:solidFill>
                            <a:schemeClr val="tx1"/>
                          </a:solidFill>
                          <a:latin typeface="Arial Narrow" panose="020B0606020202030204" pitchFamily="34" charset="0"/>
                        </a:rPr>
                        <a:t>PIUTANG USAHA</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400" b="1" dirty="0">
                          <a:solidFill>
                            <a:schemeClr val="tx1"/>
                          </a:solidFill>
                          <a:latin typeface="Arial Narrow" panose="020B0606020202030204" pitchFamily="34" charset="0"/>
                        </a:rPr>
                        <a:t>PERALATAN</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400" b="1" dirty="0">
                          <a:solidFill>
                            <a:schemeClr val="tx1"/>
                          </a:solidFill>
                          <a:latin typeface="Arial Narrow" panose="020B0606020202030204" pitchFamily="34" charset="0"/>
                        </a:rPr>
                        <a:t>PERLENGKAPAN</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400" b="1" dirty="0">
                          <a:solidFill>
                            <a:schemeClr val="tx1"/>
                          </a:solidFill>
                          <a:latin typeface="Arial Narrow" panose="020B0606020202030204" pitchFamily="34" charset="0"/>
                        </a:rPr>
                        <a:t>HUTANG USAHA</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400" b="1" dirty="0">
                          <a:solidFill>
                            <a:schemeClr val="tx1"/>
                          </a:solidFill>
                          <a:latin typeface="Arial Narrow" panose="020B0606020202030204" pitchFamily="34" charset="0"/>
                        </a:rPr>
                        <a:t>HUTANG WESEL</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400" b="1" dirty="0">
                          <a:solidFill>
                            <a:schemeClr val="tx1"/>
                          </a:solidFill>
                          <a:latin typeface="Arial Narrow" panose="020B0606020202030204" pitchFamily="34" charset="0"/>
                        </a:rPr>
                        <a:t>MODAL</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extLst>
                  <a:ext uri="{0D108BD9-81ED-4DB2-BD59-A6C34878D82A}">
                    <a16:rowId xmlns:a16="http://schemas.microsoft.com/office/drawing/2014/main" val="2827133508"/>
                  </a:ext>
                </a:extLst>
              </a:tr>
              <a:tr h="257557">
                <a:tc>
                  <a:txBody>
                    <a:bodyPr/>
                    <a:lstStyle/>
                    <a:p>
                      <a:pPr algn="r"/>
                      <a:r>
                        <a:rPr lang="id-ID" sz="1400" b="1" dirty="0">
                          <a:solidFill>
                            <a:schemeClr val="tx1"/>
                          </a:solidFill>
                          <a:latin typeface="Arial Narrow" panose="020B0606020202030204" pitchFamily="34" charset="0"/>
                        </a:rPr>
                        <a:t>1,000,000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1,000,000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2411267"/>
                  </a:ext>
                </a:extLst>
              </a:tr>
              <a:tr h="257557">
                <a:tc>
                  <a:txBody>
                    <a:bodyPr/>
                    <a:lstStyle/>
                    <a:p>
                      <a:pPr algn="r"/>
                      <a:r>
                        <a:rPr lang="id-ID" sz="1400" b="1" dirty="0">
                          <a:solidFill>
                            <a:schemeClr val="tx1"/>
                          </a:solidFill>
                          <a:latin typeface="Arial Narrow" panose="020B0606020202030204" pitchFamily="34" charset="0"/>
                        </a:rPr>
                        <a:t>(300,000)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300,000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5483667"/>
                  </a:ext>
                </a:extLst>
              </a:tr>
              <a:tr h="257557">
                <a:tc>
                  <a:txBody>
                    <a:bodyPr/>
                    <a:lstStyle/>
                    <a:p>
                      <a:pPr algn="r"/>
                      <a:r>
                        <a:rPr lang="id-ID" sz="1400" b="1" dirty="0">
                          <a:solidFill>
                            <a:schemeClr val="tx1"/>
                          </a:solidFill>
                          <a:latin typeface="Arial Narrow" panose="020B0606020202030204" pitchFamily="34" charset="0"/>
                        </a:rPr>
                        <a:t>(100,000)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(100,000)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0264559"/>
                  </a:ext>
                </a:extLst>
              </a:tr>
              <a:tr h="257557">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500,000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200,000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700,000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1730992"/>
                  </a:ext>
                </a:extLst>
              </a:tr>
              <a:tr h="257557">
                <a:tc>
                  <a:txBody>
                    <a:bodyPr/>
                    <a:lstStyle/>
                    <a:p>
                      <a:pPr algn="r"/>
                      <a:r>
                        <a:rPr lang="id-ID" sz="1400" b="1" dirty="0">
                          <a:solidFill>
                            <a:schemeClr val="tx1"/>
                          </a:solidFill>
                          <a:latin typeface="Arial Narrow" panose="020B0606020202030204" pitchFamily="34" charset="0"/>
                        </a:rPr>
                        <a:t>750,000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750,000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654324"/>
                  </a:ext>
                </a:extLst>
              </a:tr>
              <a:tr h="257557">
                <a:tc>
                  <a:txBody>
                    <a:bodyPr/>
                    <a:lstStyle/>
                    <a:p>
                      <a:pPr algn="r"/>
                      <a:r>
                        <a:rPr lang="id-ID" sz="1400" b="1" dirty="0">
                          <a:solidFill>
                            <a:schemeClr val="tx1"/>
                          </a:solidFill>
                          <a:latin typeface="Arial Narrow" panose="020B0606020202030204" pitchFamily="34" charset="0"/>
                        </a:rPr>
                        <a:t>450,000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450,000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9767355"/>
                  </a:ext>
                </a:extLst>
              </a:tr>
              <a:tr h="257557">
                <a:tc>
                  <a:txBody>
                    <a:bodyPr/>
                    <a:lstStyle/>
                    <a:p>
                      <a:pPr algn="r"/>
                      <a:r>
                        <a:rPr lang="id-ID" sz="1400" b="1" dirty="0">
                          <a:solidFill>
                            <a:schemeClr val="tx1"/>
                          </a:solidFill>
                          <a:latin typeface="Arial Narrow" panose="020B0606020202030204" pitchFamily="34" charset="0"/>
                        </a:rPr>
                        <a:t>250,000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300,000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550,000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5486975"/>
                  </a:ext>
                </a:extLst>
              </a:tr>
              <a:tr h="257557">
                <a:tc>
                  <a:txBody>
                    <a:bodyPr/>
                    <a:lstStyle/>
                    <a:p>
                      <a:pPr algn="r"/>
                      <a:r>
                        <a:rPr lang="id-ID" sz="1400" b="1" dirty="0">
                          <a:solidFill>
                            <a:schemeClr val="tx1"/>
                          </a:solidFill>
                          <a:latin typeface="Arial Narrow" panose="020B0606020202030204" pitchFamily="34" charset="0"/>
                        </a:rPr>
                        <a:t>(200,000)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(200,000)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8664034"/>
                  </a:ext>
                </a:extLst>
              </a:tr>
              <a:tr h="257557">
                <a:tc>
                  <a:txBody>
                    <a:bodyPr/>
                    <a:lstStyle/>
                    <a:p>
                      <a:pPr algn="r"/>
                      <a:r>
                        <a:rPr lang="id-ID" sz="1400" b="1" dirty="0">
                          <a:solidFill>
                            <a:schemeClr val="tx1"/>
                          </a:solidFill>
                          <a:latin typeface="Arial Narrow" panose="020B0606020202030204" pitchFamily="34" charset="0"/>
                        </a:rPr>
                        <a:t>(75,000)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(75.000)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1876205"/>
                  </a:ext>
                </a:extLst>
              </a:tr>
              <a:tr h="257557">
                <a:tc>
                  <a:txBody>
                    <a:bodyPr/>
                    <a:lstStyle/>
                    <a:p>
                      <a:pPr algn="r"/>
                      <a:r>
                        <a:rPr lang="id-ID" sz="1400" b="1" dirty="0">
                          <a:solidFill>
                            <a:schemeClr val="tx1"/>
                          </a:solidFill>
                          <a:latin typeface="Arial Narrow" panose="020B0606020202030204" pitchFamily="34" charset="0"/>
                        </a:rPr>
                        <a:t>150.000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(150.000)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5114359"/>
                  </a:ext>
                </a:extLst>
              </a:tr>
              <a:tr h="257557">
                <a:tc>
                  <a:txBody>
                    <a:bodyPr/>
                    <a:lstStyle/>
                    <a:p>
                      <a:pPr algn="r"/>
                      <a:r>
                        <a:rPr lang="id-ID" sz="1400" b="1" dirty="0">
                          <a:solidFill>
                            <a:schemeClr val="tx1"/>
                          </a:solidFill>
                          <a:latin typeface="Arial Narrow" panose="020B0606020202030204" pitchFamily="34" charset="0"/>
                        </a:rPr>
                        <a:t>(100.000)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(100.000)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6890625"/>
                  </a:ext>
                </a:extLst>
              </a:tr>
              <a:tr h="257557">
                <a:tc>
                  <a:txBody>
                    <a:bodyPr/>
                    <a:lstStyle/>
                    <a:p>
                      <a:pPr algn="r"/>
                      <a:r>
                        <a:rPr lang="id-ID" sz="1400" b="1" dirty="0">
                          <a:solidFill>
                            <a:schemeClr val="tx1"/>
                          </a:solidFill>
                          <a:latin typeface="Arial Narrow" panose="020B0606020202030204" pitchFamily="34" charset="0"/>
                        </a:rPr>
                        <a:t>(7,500)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(7.500)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5876265"/>
                  </a:ext>
                </a:extLst>
              </a:tr>
              <a:tr h="257557">
                <a:tc>
                  <a:txBody>
                    <a:bodyPr/>
                    <a:lstStyle/>
                    <a:p>
                      <a:pPr algn="r"/>
                      <a:r>
                        <a:rPr lang="id-ID" sz="1400" b="1" dirty="0">
                          <a:solidFill>
                            <a:schemeClr val="tx1"/>
                          </a:solidFill>
                          <a:latin typeface="Arial Narrow" panose="020B0606020202030204" pitchFamily="34" charset="0"/>
                        </a:rPr>
                        <a:t>1.817.500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r"/>
                      <a:r>
                        <a:rPr lang="id-ID" sz="1400" b="1" dirty="0">
                          <a:solidFill>
                            <a:schemeClr val="tx1"/>
                          </a:solidFill>
                          <a:latin typeface="Arial Narrow" panose="020B0606020202030204" pitchFamily="34" charset="0"/>
                        </a:rPr>
                        <a:t>150.000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r"/>
                      <a:r>
                        <a:rPr lang="id-ID" sz="1400" b="1" dirty="0">
                          <a:solidFill>
                            <a:schemeClr val="tx1"/>
                          </a:solidFill>
                          <a:latin typeface="Arial Narrow" panose="020B0606020202030204" pitchFamily="34" charset="0"/>
                        </a:rPr>
                        <a:t>800.000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r"/>
                      <a:r>
                        <a:rPr lang="id-ID" sz="1400" b="1" dirty="0">
                          <a:solidFill>
                            <a:schemeClr val="tx1"/>
                          </a:solidFill>
                          <a:latin typeface="Arial Narrow" panose="020B0606020202030204" pitchFamily="34" charset="0"/>
                        </a:rPr>
                        <a:t>200.000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r"/>
                      <a:r>
                        <a:rPr lang="id-ID" sz="1400" b="1" dirty="0">
                          <a:solidFill>
                            <a:schemeClr val="tx1"/>
                          </a:solidFill>
                          <a:latin typeface="Arial Narrow" panose="020B0606020202030204" pitchFamily="34" charset="0"/>
                        </a:rPr>
                        <a:t>500.000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r"/>
                      <a:r>
                        <a:rPr lang="id-ID" sz="1400" b="1" dirty="0">
                          <a:solidFill>
                            <a:schemeClr val="tx1"/>
                          </a:solidFill>
                          <a:latin typeface="Arial Narrow" panose="020B0606020202030204" pitchFamily="34" charset="0"/>
                        </a:rPr>
                        <a:t>750.000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r"/>
                      <a:r>
                        <a:rPr lang="id-ID" sz="1400" b="1" dirty="0">
                          <a:solidFill>
                            <a:schemeClr val="tx1"/>
                          </a:solidFill>
                          <a:latin typeface="Arial Narrow" panose="020B0606020202030204" pitchFamily="34" charset="0"/>
                        </a:rPr>
                        <a:t>1.717.500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2963432404"/>
                  </a:ext>
                </a:extLst>
              </a:tr>
              <a:tr h="257557">
                <a:tc gridSpan="4">
                  <a:txBody>
                    <a:bodyPr/>
                    <a:lstStyle/>
                    <a:p>
                      <a:pPr algn="r"/>
                      <a:r>
                        <a:rPr lang="id-ID" sz="1400" b="1" dirty="0">
                          <a:solidFill>
                            <a:schemeClr val="tx1"/>
                          </a:solidFill>
                          <a:latin typeface="Arial Narrow" panose="020B0606020202030204" pitchFamily="34" charset="0"/>
                        </a:rPr>
                        <a:t>2.967.500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r"/>
                      <a:r>
                        <a:rPr lang="id-ID" sz="1400" b="1" dirty="0">
                          <a:solidFill>
                            <a:schemeClr val="tx1"/>
                          </a:solidFill>
                          <a:latin typeface="Arial Narrow" panose="020B0606020202030204" pitchFamily="34" charset="0"/>
                        </a:rPr>
                        <a:t>1.250.000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400" b="1" dirty="0">
                          <a:solidFill>
                            <a:schemeClr val="tx1"/>
                          </a:solidFill>
                          <a:latin typeface="Arial Narrow" panose="020B0606020202030204" pitchFamily="34" charset="0"/>
                        </a:rPr>
                        <a:t>1.717.500</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143495"/>
                  </a:ext>
                </a:extLst>
              </a:tr>
            </a:tbl>
          </a:graphicData>
        </a:graphic>
      </p:graphicFrame>
    </p:spTree>
    <p:extLst>
      <p:ext uri="{BB962C8B-B14F-4D97-AF65-F5344CB8AC3E}">
        <p14:creationId xmlns:p14="http://schemas.microsoft.com/office/powerpoint/2010/main" val="107155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BFED4C1-9A8A-4FEB-97A1-D0E03143964D}"/>
              </a:ext>
            </a:extLst>
          </p:cNvPr>
          <p:cNvGraphicFramePr>
            <a:graphicFrameLocks noGrp="1"/>
          </p:cNvGraphicFramePr>
          <p:nvPr>
            <p:extLst>
              <p:ext uri="{D42A27DB-BD31-4B8C-83A1-F6EECF244321}">
                <p14:modId xmlns:p14="http://schemas.microsoft.com/office/powerpoint/2010/main" val="731376717"/>
              </p:ext>
            </p:extLst>
          </p:nvPr>
        </p:nvGraphicFramePr>
        <p:xfrm>
          <a:off x="1187115" y="1399875"/>
          <a:ext cx="10523621" cy="4770120"/>
        </p:xfrm>
        <a:graphic>
          <a:graphicData uri="http://schemas.openxmlformats.org/drawingml/2006/table">
            <a:tbl>
              <a:tblPr firstRow="1" bandRow="1">
                <a:tableStyleId>{5C22544A-7EE6-4342-B048-85BDC9FD1C3A}</a:tableStyleId>
              </a:tblPr>
              <a:tblGrid>
                <a:gridCol w="1032035">
                  <a:extLst>
                    <a:ext uri="{9D8B030D-6E8A-4147-A177-3AD203B41FA5}">
                      <a16:colId xmlns:a16="http://schemas.microsoft.com/office/drawing/2014/main" val="1286559478"/>
                    </a:ext>
                  </a:extLst>
                </a:gridCol>
                <a:gridCol w="1000761">
                  <a:extLst>
                    <a:ext uri="{9D8B030D-6E8A-4147-A177-3AD203B41FA5}">
                      <a16:colId xmlns:a16="http://schemas.microsoft.com/office/drawing/2014/main" val="1240641626"/>
                    </a:ext>
                  </a:extLst>
                </a:gridCol>
                <a:gridCol w="1172766">
                  <a:extLst>
                    <a:ext uri="{9D8B030D-6E8A-4147-A177-3AD203B41FA5}">
                      <a16:colId xmlns:a16="http://schemas.microsoft.com/office/drawing/2014/main" val="3504339629"/>
                    </a:ext>
                  </a:extLst>
                </a:gridCol>
                <a:gridCol w="1469866">
                  <a:extLst>
                    <a:ext uri="{9D8B030D-6E8A-4147-A177-3AD203B41FA5}">
                      <a16:colId xmlns:a16="http://schemas.microsoft.com/office/drawing/2014/main" val="4037034053"/>
                    </a:ext>
                  </a:extLst>
                </a:gridCol>
                <a:gridCol w="828755">
                  <a:extLst>
                    <a:ext uri="{9D8B030D-6E8A-4147-A177-3AD203B41FA5}">
                      <a16:colId xmlns:a16="http://schemas.microsoft.com/office/drawing/2014/main" val="1812321222"/>
                    </a:ext>
                  </a:extLst>
                </a:gridCol>
                <a:gridCol w="375286">
                  <a:extLst>
                    <a:ext uri="{9D8B030D-6E8A-4147-A177-3AD203B41FA5}">
                      <a16:colId xmlns:a16="http://schemas.microsoft.com/office/drawing/2014/main" val="2398489612"/>
                    </a:ext>
                  </a:extLst>
                </a:gridCol>
                <a:gridCol w="985123">
                  <a:extLst>
                    <a:ext uri="{9D8B030D-6E8A-4147-A177-3AD203B41FA5}">
                      <a16:colId xmlns:a16="http://schemas.microsoft.com/office/drawing/2014/main" val="54485481"/>
                    </a:ext>
                  </a:extLst>
                </a:gridCol>
                <a:gridCol w="938213">
                  <a:extLst>
                    <a:ext uri="{9D8B030D-6E8A-4147-A177-3AD203B41FA5}">
                      <a16:colId xmlns:a16="http://schemas.microsoft.com/office/drawing/2014/main" val="3822764961"/>
                    </a:ext>
                  </a:extLst>
                </a:gridCol>
                <a:gridCol w="328374">
                  <a:extLst>
                    <a:ext uri="{9D8B030D-6E8A-4147-A177-3AD203B41FA5}">
                      <a16:colId xmlns:a16="http://schemas.microsoft.com/office/drawing/2014/main" val="806781231"/>
                    </a:ext>
                  </a:extLst>
                </a:gridCol>
                <a:gridCol w="1157129">
                  <a:extLst>
                    <a:ext uri="{9D8B030D-6E8A-4147-A177-3AD203B41FA5}">
                      <a16:colId xmlns:a16="http://schemas.microsoft.com/office/drawing/2014/main" val="1513559308"/>
                    </a:ext>
                  </a:extLst>
                </a:gridCol>
                <a:gridCol w="1235313">
                  <a:extLst>
                    <a:ext uri="{9D8B030D-6E8A-4147-A177-3AD203B41FA5}">
                      <a16:colId xmlns:a16="http://schemas.microsoft.com/office/drawing/2014/main" val="4267582838"/>
                    </a:ext>
                  </a:extLst>
                </a:gridCol>
              </a:tblGrid>
              <a:tr h="487469">
                <a:tc gridSpan="4">
                  <a:txBody>
                    <a:bodyPr/>
                    <a:lstStyle/>
                    <a:p>
                      <a:pPr algn="ctr"/>
                      <a:r>
                        <a:rPr lang="id-ID" sz="1400" b="1" dirty="0">
                          <a:solidFill>
                            <a:schemeClr val="tx1"/>
                          </a:solidFill>
                          <a:latin typeface="Arial Narrow" panose="020B0606020202030204" pitchFamily="34" charset="0"/>
                        </a:rPr>
                        <a:t>AKTIVA</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gridSpan="2">
                  <a:txBody>
                    <a:bodyPr/>
                    <a:lstStyle/>
                    <a:p>
                      <a:pPr algn="ctr"/>
                      <a:r>
                        <a:rPr lang="id-ID" sz="1400" b="1" dirty="0">
                          <a:solidFill>
                            <a:schemeClr val="tx1"/>
                          </a:solidFill>
                          <a:latin typeface="Arial Narrow" panose="020B0606020202030204" pitchFamily="34" charset="0"/>
                        </a:rPr>
                        <a:t>LIABILITAS</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hMerge="1">
                  <a:txBody>
                    <a:bodyPr/>
                    <a:lstStyle/>
                    <a:p>
                      <a:pPr algn="ctr"/>
                      <a:endParaRPr lang="en-ID" sz="18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400" b="1" dirty="0">
                          <a:solidFill>
                            <a:schemeClr val="tx1"/>
                          </a:solidFill>
                          <a:latin typeface="Arial Narrow" panose="020B0606020202030204" pitchFamily="34" charset="0"/>
                        </a:rPr>
                        <a:t>+</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400" b="1" dirty="0">
                          <a:solidFill>
                            <a:schemeClr val="tx1"/>
                          </a:solidFill>
                          <a:latin typeface="Arial Narrow" panose="020B0606020202030204" pitchFamily="34" charset="0"/>
                        </a:rPr>
                        <a:t>EKUITAS</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tc>
                  <a:txBody>
                    <a:bodyPr/>
                    <a:lstStyle/>
                    <a:p>
                      <a:pPr algn="ctr"/>
                      <a:r>
                        <a:rPr lang="id-ID" sz="1400" b="1" dirty="0">
                          <a:solidFill>
                            <a:schemeClr val="tx1"/>
                          </a:solidFill>
                          <a:latin typeface="Arial Narrow" panose="020B0606020202030204" pitchFamily="34" charset="0"/>
                        </a:rPr>
                        <a:t>+ PENDAPATAN</a:t>
                      </a:r>
                      <a:endParaRPr lang="en-ID" sz="14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alpha val="57000"/>
                      </a:schemeClr>
                    </a:solidFill>
                  </a:tcPr>
                </a:tc>
                <a:extLst>
                  <a:ext uri="{0D108BD9-81ED-4DB2-BD59-A6C34878D82A}">
                    <a16:rowId xmlns:a16="http://schemas.microsoft.com/office/drawing/2014/main" val="2622774425"/>
                  </a:ext>
                </a:extLst>
              </a:tr>
              <a:tr h="458794">
                <a:tc>
                  <a:txBody>
                    <a:bodyPr/>
                    <a:lstStyle/>
                    <a:p>
                      <a:pPr algn="ctr"/>
                      <a:r>
                        <a:rPr lang="id-ID" sz="1300" b="1" dirty="0">
                          <a:solidFill>
                            <a:schemeClr val="tx1"/>
                          </a:solidFill>
                          <a:latin typeface="Arial Narrow" panose="020B0606020202030204" pitchFamily="34" charset="0"/>
                        </a:rPr>
                        <a:t>KAS</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300" b="1" dirty="0">
                          <a:solidFill>
                            <a:schemeClr val="tx1"/>
                          </a:solidFill>
                          <a:latin typeface="Arial Narrow" panose="020B0606020202030204" pitchFamily="34" charset="0"/>
                        </a:rPr>
                        <a:t>PIUTANG USAHA</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300" b="1" dirty="0">
                          <a:solidFill>
                            <a:schemeClr val="tx1"/>
                          </a:solidFill>
                          <a:latin typeface="Arial Narrow" panose="020B0606020202030204" pitchFamily="34" charset="0"/>
                        </a:rPr>
                        <a:t>PERALATAN</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300" b="1" dirty="0">
                          <a:solidFill>
                            <a:schemeClr val="tx1"/>
                          </a:solidFill>
                          <a:latin typeface="Arial Narrow" panose="020B0606020202030204" pitchFamily="34" charset="0"/>
                        </a:rPr>
                        <a:t>PERLENGKAPAN</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300" b="1" dirty="0">
                          <a:solidFill>
                            <a:schemeClr val="tx1"/>
                          </a:solidFill>
                          <a:latin typeface="Arial Narrow" panose="020B0606020202030204" pitchFamily="34" charset="0"/>
                        </a:rPr>
                        <a:t>BIAYA</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300" b="1" dirty="0">
                          <a:solidFill>
                            <a:schemeClr val="tx1"/>
                          </a:solidFill>
                          <a:latin typeface="Arial Narrow" panose="020B0606020202030204" pitchFamily="34" charset="0"/>
                        </a:rPr>
                        <a:t>HUTANG USAHA</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300" b="1" dirty="0">
                          <a:solidFill>
                            <a:schemeClr val="tx1"/>
                          </a:solidFill>
                          <a:latin typeface="Arial Narrow" panose="020B0606020202030204" pitchFamily="34" charset="0"/>
                        </a:rPr>
                        <a:t>HUTANG WESEL</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r>
                        <a:rPr lang="id-ID" sz="1300" b="1" dirty="0">
                          <a:solidFill>
                            <a:schemeClr val="tx1"/>
                          </a:solidFill>
                          <a:latin typeface="Arial Narrow" panose="020B0606020202030204" pitchFamily="34" charset="0"/>
                        </a:rPr>
                        <a:t>MODAL</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tc>
                  <a:txBody>
                    <a:bodyPr/>
                    <a:lstStyle/>
                    <a:p>
                      <a:pPr algn="ct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alpha val="57000"/>
                      </a:schemeClr>
                    </a:solidFill>
                  </a:tcPr>
                </a:tc>
                <a:extLst>
                  <a:ext uri="{0D108BD9-81ED-4DB2-BD59-A6C34878D82A}">
                    <a16:rowId xmlns:a16="http://schemas.microsoft.com/office/drawing/2014/main" val="2827133508"/>
                  </a:ext>
                </a:extLst>
              </a:tr>
              <a:tr h="272409">
                <a:tc>
                  <a:txBody>
                    <a:bodyPr/>
                    <a:lstStyle/>
                    <a:p>
                      <a:pPr algn="r"/>
                      <a:r>
                        <a:rPr lang="id-ID" sz="1300" b="1" dirty="0">
                          <a:solidFill>
                            <a:schemeClr val="tx1"/>
                          </a:solidFill>
                          <a:latin typeface="Arial Narrow" panose="020B0606020202030204" pitchFamily="34" charset="0"/>
                        </a:rPr>
                        <a:t>1,000,000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1,000,000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2411267"/>
                  </a:ext>
                </a:extLst>
              </a:tr>
              <a:tr h="272409">
                <a:tc>
                  <a:txBody>
                    <a:bodyPr/>
                    <a:lstStyle/>
                    <a:p>
                      <a:pPr algn="r"/>
                      <a:r>
                        <a:rPr lang="id-ID" sz="1300" b="1" dirty="0">
                          <a:solidFill>
                            <a:schemeClr val="tx1"/>
                          </a:solidFill>
                          <a:latin typeface="Arial Narrow" panose="020B0606020202030204" pitchFamily="34" charset="0"/>
                        </a:rPr>
                        <a:t>(300,000)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300,000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5483667"/>
                  </a:ext>
                </a:extLst>
              </a:tr>
              <a:tr h="272409">
                <a:tc>
                  <a:txBody>
                    <a:bodyPr/>
                    <a:lstStyle/>
                    <a:p>
                      <a:pPr algn="r"/>
                      <a:r>
                        <a:rPr lang="id-ID" sz="1300" b="1" dirty="0">
                          <a:solidFill>
                            <a:schemeClr val="tx1"/>
                          </a:solidFill>
                          <a:latin typeface="Arial Narrow" panose="020B0606020202030204" pitchFamily="34" charset="0"/>
                        </a:rPr>
                        <a:t>(100,000)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100.000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0264559"/>
                  </a:ext>
                </a:extLst>
              </a:tr>
              <a:tr h="272409">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500,000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200,000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700,000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1730992"/>
                  </a:ext>
                </a:extLst>
              </a:tr>
              <a:tr h="272409">
                <a:tc>
                  <a:txBody>
                    <a:bodyPr/>
                    <a:lstStyle/>
                    <a:p>
                      <a:pPr algn="r"/>
                      <a:r>
                        <a:rPr lang="id-ID" sz="1300" b="1" dirty="0">
                          <a:solidFill>
                            <a:schemeClr val="tx1"/>
                          </a:solidFill>
                          <a:latin typeface="Arial Narrow" panose="020B0606020202030204" pitchFamily="34" charset="0"/>
                        </a:rPr>
                        <a:t>750,000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750,000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654324"/>
                  </a:ext>
                </a:extLst>
              </a:tr>
              <a:tr h="272409">
                <a:tc>
                  <a:txBody>
                    <a:bodyPr/>
                    <a:lstStyle/>
                    <a:p>
                      <a:pPr algn="r"/>
                      <a:r>
                        <a:rPr lang="id-ID" sz="1300" b="1" dirty="0">
                          <a:solidFill>
                            <a:schemeClr val="tx1"/>
                          </a:solidFill>
                          <a:latin typeface="Arial Narrow" panose="020B0606020202030204" pitchFamily="34" charset="0"/>
                        </a:rPr>
                        <a:t>450,000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450.000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9767355"/>
                  </a:ext>
                </a:extLst>
              </a:tr>
              <a:tr h="272409">
                <a:tc>
                  <a:txBody>
                    <a:bodyPr/>
                    <a:lstStyle/>
                    <a:p>
                      <a:pPr algn="r"/>
                      <a:r>
                        <a:rPr lang="id-ID" sz="1300" b="1" dirty="0">
                          <a:solidFill>
                            <a:schemeClr val="tx1"/>
                          </a:solidFill>
                          <a:latin typeface="Arial Narrow" panose="020B0606020202030204" pitchFamily="34" charset="0"/>
                        </a:rPr>
                        <a:t>250,000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300,000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550.000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5486975"/>
                  </a:ext>
                </a:extLst>
              </a:tr>
              <a:tr h="272409">
                <a:tc>
                  <a:txBody>
                    <a:bodyPr/>
                    <a:lstStyle/>
                    <a:p>
                      <a:pPr algn="r"/>
                      <a:r>
                        <a:rPr lang="id-ID" sz="1300" b="1" dirty="0">
                          <a:solidFill>
                            <a:schemeClr val="tx1"/>
                          </a:solidFill>
                          <a:latin typeface="Arial Narrow" panose="020B0606020202030204" pitchFamily="34" charset="0"/>
                        </a:rPr>
                        <a:t>(200,000)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(200,000)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8664034"/>
                  </a:ext>
                </a:extLst>
              </a:tr>
              <a:tr h="272409">
                <a:tc>
                  <a:txBody>
                    <a:bodyPr/>
                    <a:lstStyle/>
                    <a:p>
                      <a:pPr algn="r"/>
                      <a:r>
                        <a:rPr lang="id-ID" sz="1300" b="1" dirty="0">
                          <a:solidFill>
                            <a:schemeClr val="tx1"/>
                          </a:solidFill>
                          <a:latin typeface="Arial Narrow" panose="020B0606020202030204" pitchFamily="34" charset="0"/>
                        </a:rPr>
                        <a:t>(75,000)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75.000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1876205"/>
                  </a:ext>
                </a:extLst>
              </a:tr>
              <a:tr h="272409">
                <a:tc>
                  <a:txBody>
                    <a:bodyPr/>
                    <a:lstStyle/>
                    <a:p>
                      <a:pPr algn="r"/>
                      <a:r>
                        <a:rPr lang="id-ID" sz="1300" b="1" dirty="0">
                          <a:solidFill>
                            <a:schemeClr val="tx1"/>
                          </a:solidFill>
                          <a:latin typeface="Arial Narrow" panose="020B0606020202030204" pitchFamily="34" charset="0"/>
                        </a:rPr>
                        <a:t>150.000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(150.000)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5114359"/>
                  </a:ext>
                </a:extLst>
              </a:tr>
              <a:tr h="272409">
                <a:tc>
                  <a:txBody>
                    <a:bodyPr/>
                    <a:lstStyle/>
                    <a:p>
                      <a:pPr algn="r"/>
                      <a:r>
                        <a:rPr lang="id-ID" sz="1300" b="1" dirty="0">
                          <a:solidFill>
                            <a:schemeClr val="tx1"/>
                          </a:solidFill>
                          <a:latin typeface="Arial Narrow" panose="020B0606020202030204" pitchFamily="34" charset="0"/>
                        </a:rPr>
                        <a:t>(100.000)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(100.000)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6890625"/>
                  </a:ext>
                </a:extLst>
              </a:tr>
              <a:tr h="272409">
                <a:tc>
                  <a:txBody>
                    <a:bodyPr/>
                    <a:lstStyle/>
                    <a:p>
                      <a:pPr algn="r"/>
                      <a:r>
                        <a:rPr lang="id-ID" sz="1300" b="1" dirty="0">
                          <a:solidFill>
                            <a:schemeClr val="tx1"/>
                          </a:solidFill>
                          <a:latin typeface="Arial Narrow" panose="020B0606020202030204" pitchFamily="34" charset="0"/>
                        </a:rPr>
                        <a:t>(7,500)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7,500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5876265"/>
                  </a:ext>
                </a:extLst>
              </a:tr>
              <a:tr h="272409">
                <a:tc>
                  <a:txBody>
                    <a:bodyPr/>
                    <a:lstStyle/>
                    <a:p>
                      <a:pPr algn="r"/>
                      <a:r>
                        <a:rPr lang="id-ID" sz="1300" b="1" dirty="0">
                          <a:solidFill>
                            <a:schemeClr val="tx1"/>
                          </a:solidFill>
                          <a:latin typeface="Arial Narrow" panose="020B0606020202030204" pitchFamily="34" charset="0"/>
                        </a:rPr>
                        <a:t>1.817.500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r"/>
                      <a:r>
                        <a:rPr lang="id-ID" sz="1300" b="1" dirty="0">
                          <a:solidFill>
                            <a:schemeClr val="tx1"/>
                          </a:solidFill>
                          <a:latin typeface="Arial Narrow" panose="020B0606020202030204" pitchFamily="34" charset="0"/>
                        </a:rPr>
                        <a:t>150.000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r"/>
                      <a:r>
                        <a:rPr lang="id-ID" sz="1300" b="1" dirty="0">
                          <a:solidFill>
                            <a:schemeClr val="tx1"/>
                          </a:solidFill>
                          <a:latin typeface="Arial Narrow" panose="020B0606020202030204" pitchFamily="34" charset="0"/>
                        </a:rPr>
                        <a:t>800.000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r"/>
                      <a:r>
                        <a:rPr lang="id-ID" sz="1300" b="1" dirty="0">
                          <a:solidFill>
                            <a:schemeClr val="tx1"/>
                          </a:solidFill>
                          <a:latin typeface="Arial Narrow" panose="020B0606020202030204" pitchFamily="34" charset="0"/>
                        </a:rPr>
                        <a:t>200.000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r"/>
                      <a:r>
                        <a:rPr lang="id-ID" sz="1300" b="1" dirty="0">
                          <a:solidFill>
                            <a:schemeClr val="tx1"/>
                          </a:solidFill>
                          <a:latin typeface="Arial Narrow" panose="020B0606020202030204" pitchFamily="34" charset="0"/>
                        </a:rPr>
                        <a:t>182.500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r"/>
                      <a:r>
                        <a:rPr lang="id-ID" sz="1300" b="1" dirty="0">
                          <a:solidFill>
                            <a:schemeClr val="tx1"/>
                          </a:solidFill>
                          <a:latin typeface="Arial Narrow" panose="020B0606020202030204" pitchFamily="34" charset="0"/>
                        </a:rPr>
                        <a:t>500.000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r"/>
                      <a:r>
                        <a:rPr lang="id-ID" sz="1300" b="1" dirty="0">
                          <a:solidFill>
                            <a:schemeClr val="tx1"/>
                          </a:solidFill>
                          <a:latin typeface="Arial Narrow" panose="020B0606020202030204" pitchFamily="34" charset="0"/>
                        </a:rPr>
                        <a:t>750.000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id-ID" sz="1300" b="1" dirty="0">
                          <a:solidFill>
                            <a:schemeClr val="tx1"/>
                          </a:solidFill>
                          <a:latin typeface="Arial Narrow" panose="020B0606020202030204" pitchFamily="34" charset="0"/>
                        </a:rPr>
                        <a:t>+</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r"/>
                      <a:r>
                        <a:rPr lang="id-ID" sz="1300" b="1" dirty="0">
                          <a:solidFill>
                            <a:schemeClr val="tx1"/>
                          </a:solidFill>
                          <a:latin typeface="Arial Narrow" panose="020B0606020202030204" pitchFamily="34" charset="0"/>
                        </a:rPr>
                        <a:t>900.000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r"/>
                      <a:r>
                        <a:rPr lang="id-ID" sz="1300" b="1" dirty="0">
                          <a:solidFill>
                            <a:schemeClr val="tx1"/>
                          </a:solidFill>
                          <a:latin typeface="Arial Narrow" panose="020B0606020202030204" pitchFamily="34" charset="0"/>
                        </a:rPr>
                        <a:t>1.000.000</a:t>
                      </a:r>
                      <a:endParaRPr lang="en-ID" sz="13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2963432404"/>
                  </a:ext>
                </a:extLst>
              </a:tr>
            </a:tbl>
          </a:graphicData>
        </a:graphic>
      </p:graphicFrame>
      <p:sp>
        <p:nvSpPr>
          <p:cNvPr id="5" name="Rectangle 4">
            <a:extLst>
              <a:ext uri="{FF2B5EF4-FFF2-40B4-BE49-F238E27FC236}">
                <a16:creationId xmlns:a16="http://schemas.microsoft.com/office/drawing/2014/main" id="{DE7E577A-A325-4F49-B16D-1A9E8814DA8F}"/>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CONTOH PERSAMAAN AKUNTANSI</a:t>
            </a:r>
            <a:endParaRPr lang="en-ID" sz="3200" dirty="0">
              <a:solidFill>
                <a:schemeClr val="tx1"/>
              </a:solidFill>
              <a:latin typeface="Arial Narrow" panose="020B0606020202030204" pitchFamily="34" charset="0"/>
            </a:endParaRPr>
          </a:p>
        </p:txBody>
      </p:sp>
      <p:graphicFrame>
        <p:nvGraphicFramePr>
          <p:cNvPr id="6" name="Table 5">
            <a:extLst>
              <a:ext uri="{FF2B5EF4-FFF2-40B4-BE49-F238E27FC236}">
                <a16:creationId xmlns:a16="http://schemas.microsoft.com/office/drawing/2014/main" id="{772F2B3E-8D5A-4BDC-858F-42B313625E3B}"/>
              </a:ext>
            </a:extLst>
          </p:cNvPr>
          <p:cNvGraphicFramePr>
            <a:graphicFrameLocks noGrp="1"/>
          </p:cNvGraphicFramePr>
          <p:nvPr>
            <p:extLst>
              <p:ext uri="{D42A27DB-BD31-4B8C-83A1-F6EECF244321}">
                <p14:modId xmlns:p14="http://schemas.microsoft.com/office/powerpoint/2010/main" val="1429051953"/>
              </p:ext>
            </p:extLst>
          </p:nvPr>
        </p:nvGraphicFramePr>
        <p:xfrm>
          <a:off x="1187115" y="6310838"/>
          <a:ext cx="10523620" cy="370840"/>
        </p:xfrm>
        <a:graphic>
          <a:graphicData uri="http://schemas.openxmlformats.org/drawingml/2006/table">
            <a:tbl>
              <a:tblPr firstRow="1" bandRow="1">
                <a:tableStyleId>{5C22544A-7EE6-4342-B048-85BDC9FD1C3A}</a:tableStyleId>
              </a:tblPr>
              <a:tblGrid>
                <a:gridCol w="10523620">
                  <a:extLst>
                    <a:ext uri="{9D8B030D-6E8A-4147-A177-3AD203B41FA5}">
                      <a16:colId xmlns:a16="http://schemas.microsoft.com/office/drawing/2014/main" val="2369646136"/>
                    </a:ext>
                  </a:extLst>
                </a:gridCol>
              </a:tblGrid>
              <a:tr h="370840">
                <a:tc>
                  <a:txBody>
                    <a:bodyPr/>
                    <a:lstStyle/>
                    <a:p>
                      <a:pPr algn="ctr"/>
                      <a:r>
                        <a:rPr lang="id-ID" dirty="0"/>
                        <a:t>AKTIVA = LIABILITAS + EKUITAS + (PENDAPATAN – BIAYA- PRIVE)</a:t>
                      </a:r>
                      <a:endParaRPr lang="en-ID" dirty="0"/>
                    </a:p>
                  </a:txBody>
                  <a:tcPr/>
                </a:tc>
                <a:extLst>
                  <a:ext uri="{0D108BD9-81ED-4DB2-BD59-A6C34878D82A}">
                    <a16:rowId xmlns:a16="http://schemas.microsoft.com/office/drawing/2014/main" val="765673216"/>
                  </a:ext>
                </a:extLst>
              </a:tr>
            </a:tbl>
          </a:graphicData>
        </a:graphic>
      </p:graphicFrame>
    </p:spTree>
    <p:extLst>
      <p:ext uri="{BB962C8B-B14F-4D97-AF65-F5344CB8AC3E}">
        <p14:creationId xmlns:p14="http://schemas.microsoft.com/office/powerpoint/2010/main" val="180049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a:extLst>
              <a:ext uri="{FF2B5EF4-FFF2-40B4-BE49-F238E27FC236}">
                <a16:creationId xmlns:a16="http://schemas.microsoft.com/office/drawing/2014/main" id="{D98F9CFF-D1CD-43DA-8C4F-67F3A3F86A92}"/>
              </a:ext>
            </a:extLst>
          </p:cNvPr>
          <p:cNvGraphicFramePr>
            <a:graphicFrameLocks noChangeAspect="1"/>
          </p:cNvGraphicFramePr>
          <p:nvPr>
            <p:extLst>
              <p:ext uri="{D42A27DB-BD31-4B8C-83A1-F6EECF244321}">
                <p14:modId xmlns:p14="http://schemas.microsoft.com/office/powerpoint/2010/main" val="2036327763"/>
              </p:ext>
            </p:extLst>
          </p:nvPr>
        </p:nvGraphicFramePr>
        <p:xfrm>
          <a:off x="1059391" y="1337734"/>
          <a:ext cx="4869014" cy="3996266"/>
        </p:xfrm>
        <a:graphic>
          <a:graphicData uri="http://schemas.openxmlformats.org/presentationml/2006/ole">
            <mc:AlternateContent xmlns:mc="http://schemas.openxmlformats.org/markup-compatibility/2006">
              <mc:Choice xmlns:v="urn:schemas-microsoft-com:vml" Requires="v">
                <p:oleObj spid="_x0000_s1039" name="Worksheet" r:id="rId3" imgW="3029059" imgH="2485896" progId="Excel.Sheet.12">
                  <p:embed/>
                </p:oleObj>
              </mc:Choice>
              <mc:Fallback>
                <p:oleObj name="Worksheet" r:id="rId3" imgW="3029059" imgH="2485896" progId="Excel.Sheet.12">
                  <p:embed/>
                  <p:pic>
                    <p:nvPicPr>
                      <p:cNvPr id="0" name=""/>
                      <p:cNvPicPr/>
                      <p:nvPr/>
                    </p:nvPicPr>
                    <p:blipFill>
                      <a:blip r:embed="rId4"/>
                      <a:stretch>
                        <a:fillRect/>
                      </a:stretch>
                    </p:blipFill>
                    <p:spPr>
                      <a:xfrm>
                        <a:off x="1059391" y="1337734"/>
                        <a:ext cx="4869014" cy="3996266"/>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17C8FE5B-A13E-41DE-A4FB-22C3CC1E7F9C}"/>
              </a:ext>
            </a:extLst>
          </p:cNvPr>
          <p:cNvGraphicFramePr>
            <a:graphicFrameLocks noChangeAspect="1"/>
          </p:cNvGraphicFramePr>
          <p:nvPr>
            <p:extLst>
              <p:ext uri="{D42A27DB-BD31-4B8C-83A1-F6EECF244321}">
                <p14:modId xmlns:p14="http://schemas.microsoft.com/office/powerpoint/2010/main" val="4064156471"/>
              </p:ext>
            </p:extLst>
          </p:nvPr>
        </p:nvGraphicFramePr>
        <p:xfrm>
          <a:off x="5928405" y="1337734"/>
          <a:ext cx="4869014" cy="4302493"/>
        </p:xfrm>
        <a:graphic>
          <a:graphicData uri="http://schemas.openxmlformats.org/presentationml/2006/ole">
            <mc:AlternateContent xmlns:mc="http://schemas.openxmlformats.org/markup-compatibility/2006">
              <mc:Choice xmlns:v="urn:schemas-microsoft-com:vml" Requires="v">
                <p:oleObj spid="_x0000_s1040" name="Worksheet" r:id="rId5" imgW="3029059" imgH="2676409" progId="Excel.Sheet.12">
                  <p:embed/>
                </p:oleObj>
              </mc:Choice>
              <mc:Fallback>
                <p:oleObj name="Worksheet" r:id="rId5" imgW="3029059" imgH="2676409" progId="Excel.Sheet.12">
                  <p:embed/>
                  <p:pic>
                    <p:nvPicPr>
                      <p:cNvPr id="0" name=""/>
                      <p:cNvPicPr/>
                      <p:nvPr/>
                    </p:nvPicPr>
                    <p:blipFill>
                      <a:blip r:embed="rId6"/>
                      <a:stretch>
                        <a:fillRect/>
                      </a:stretch>
                    </p:blipFill>
                    <p:spPr>
                      <a:xfrm>
                        <a:off x="5928405" y="1337734"/>
                        <a:ext cx="4869014" cy="4302493"/>
                      </a:xfrm>
                      <a:prstGeom prst="rect">
                        <a:avLst/>
                      </a:prstGeom>
                    </p:spPr>
                  </p:pic>
                </p:oleObj>
              </mc:Fallback>
            </mc:AlternateContent>
          </a:graphicData>
        </a:graphic>
      </p:graphicFrame>
    </p:spTree>
    <p:extLst>
      <p:ext uri="{BB962C8B-B14F-4D97-AF65-F5344CB8AC3E}">
        <p14:creationId xmlns:p14="http://schemas.microsoft.com/office/powerpoint/2010/main" val="1515107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F748B35-75AB-4F2E-87B6-9D8B21C05457}"/>
              </a:ext>
            </a:extLst>
          </p:cNvPr>
          <p:cNvSpPr/>
          <p:nvPr/>
        </p:nvSpPr>
        <p:spPr>
          <a:xfrm>
            <a:off x="1604530" y="1463386"/>
            <a:ext cx="9357014" cy="17129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b="1" dirty="0" err="1">
                <a:solidFill>
                  <a:schemeClr val="tx1"/>
                </a:solidFill>
                <a:latin typeface="Arial Narrow" panose="020B0606020202030204" pitchFamily="34" charset="0"/>
              </a:rPr>
              <a:t>Neraca</a:t>
            </a:r>
            <a:endParaRPr lang="en-ID" sz="2600" dirty="0">
              <a:solidFill>
                <a:schemeClr val="tx1"/>
              </a:solidFill>
              <a:latin typeface="Arial Narrow" panose="020B0606020202030204" pitchFamily="34" charset="0"/>
            </a:endParaRPr>
          </a:p>
          <a:p>
            <a:pPr algn="just"/>
            <a:r>
              <a:rPr lang="en-US" sz="2600" dirty="0" err="1">
                <a:solidFill>
                  <a:schemeClr val="tx1"/>
                </a:solidFill>
                <a:latin typeface="Arial Narrow" panose="020B0606020202030204" pitchFamily="34" charset="0"/>
              </a:rPr>
              <a:t>Neraca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atau</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sering</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disebut</a:t>
            </a:r>
            <a:r>
              <a:rPr lang="en-US" sz="2600" dirty="0">
                <a:solidFill>
                  <a:schemeClr val="tx1"/>
                </a:solidFill>
                <a:latin typeface="Arial Narrow" panose="020B0606020202030204" pitchFamily="34" charset="0"/>
              </a:rPr>
              <a:t> juga </a:t>
            </a:r>
            <a:r>
              <a:rPr lang="en-US" sz="2600" dirty="0" err="1">
                <a:solidFill>
                  <a:schemeClr val="tx1"/>
                </a:solidFill>
                <a:latin typeface="Arial Narrow" panose="020B0606020202030204" pitchFamily="34" charset="0"/>
              </a:rPr>
              <a:t>laporan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posisi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keuangan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adalah</a:t>
            </a:r>
            <a:r>
              <a:rPr lang="en-US" sz="2600"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suatu</a:t>
            </a:r>
            <a:r>
              <a:rPr lang="en-US" sz="2600" i="1" dirty="0">
                <a:solidFill>
                  <a:schemeClr val="tx1"/>
                </a:solidFill>
                <a:latin typeface="Arial Narrow" panose="020B0606020202030204" pitchFamily="34" charset="0"/>
              </a:rPr>
              <a:t> daftar yang </a:t>
            </a:r>
            <a:r>
              <a:rPr lang="en-US" sz="2600" i="1" dirty="0" err="1">
                <a:solidFill>
                  <a:schemeClr val="tx1"/>
                </a:solidFill>
                <a:latin typeface="Arial Narrow" panose="020B0606020202030204" pitchFamily="34" charset="0"/>
              </a:rPr>
              <a:t>menggambarkan</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aktiva</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harta</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kekayaan</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kewajiban</a:t>
            </a:r>
            <a:r>
              <a:rPr lang="en-US" sz="2600" i="1" dirty="0">
                <a:solidFill>
                  <a:schemeClr val="tx1"/>
                </a:solidFill>
                <a:latin typeface="Arial Narrow" panose="020B0606020202030204" pitchFamily="34" charset="0"/>
              </a:rPr>
              <a:t> dan modal</a:t>
            </a:r>
            <a:r>
              <a:rPr lang="id-ID" sz="2600" i="1" dirty="0">
                <a:solidFill>
                  <a:schemeClr val="tx1"/>
                </a:solidFill>
                <a:latin typeface="Arial Narrow" panose="020B0606020202030204" pitchFamily="34" charset="0"/>
              </a:rPr>
              <a:t>/ekuitas</a:t>
            </a:r>
            <a:r>
              <a:rPr lang="en-US" sz="2600" i="1" dirty="0">
                <a:solidFill>
                  <a:schemeClr val="tx1"/>
                </a:solidFill>
                <a:latin typeface="Arial Narrow" panose="020B0606020202030204" pitchFamily="34" charset="0"/>
              </a:rPr>
              <a:t> yang </a:t>
            </a:r>
            <a:r>
              <a:rPr lang="en-US" sz="2600" i="1" dirty="0" err="1">
                <a:solidFill>
                  <a:schemeClr val="tx1"/>
                </a:solidFill>
                <a:latin typeface="Arial Narrow" panose="020B0606020202030204" pitchFamily="34" charset="0"/>
              </a:rPr>
              <a:t>dimiliki</a:t>
            </a:r>
            <a:r>
              <a:rPr lang="en-US" sz="2600" i="1" dirty="0">
                <a:solidFill>
                  <a:schemeClr val="tx1"/>
                </a:solidFill>
                <a:latin typeface="Arial Narrow" panose="020B0606020202030204" pitchFamily="34" charset="0"/>
              </a:rPr>
              <a:t> oleh </a:t>
            </a:r>
            <a:r>
              <a:rPr lang="en-US" sz="2600" i="1" dirty="0" err="1">
                <a:solidFill>
                  <a:schemeClr val="tx1"/>
                </a:solidFill>
                <a:latin typeface="Arial Narrow" panose="020B0606020202030204" pitchFamily="34" charset="0"/>
              </a:rPr>
              <a:t>perusahaan</a:t>
            </a:r>
            <a:r>
              <a:rPr lang="en-US" sz="2600" i="1" dirty="0">
                <a:solidFill>
                  <a:schemeClr val="tx1"/>
                </a:solidFill>
                <a:latin typeface="Arial Narrow" panose="020B0606020202030204" pitchFamily="34" charset="0"/>
              </a:rPr>
              <a:t> pada </a:t>
            </a:r>
            <a:r>
              <a:rPr lang="en-US" sz="2600" i="1" dirty="0" err="1">
                <a:solidFill>
                  <a:schemeClr val="tx1"/>
                </a:solidFill>
                <a:latin typeface="Arial Narrow" panose="020B0606020202030204" pitchFamily="34" charset="0"/>
              </a:rPr>
              <a:t>saat</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tertentu</a:t>
            </a:r>
            <a:r>
              <a:rPr lang="en-US" sz="2600" i="1" dirty="0">
                <a:solidFill>
                  <a:schemeClr val="tx1"/>
                </a:solidFill>
                <a:latin typeface="Arial Narrow" panose="020B0606020202030204" pitchFamily="34" charset="0"/>
              </a:rPr>
              <a:t>.</a:t>
            </a:r>
            <a:endParaRPr lang="en-ID" sz="2600" dirty="0">
              <a:solidFill>
                <a:schemeClr val="tx1"/>
              </a:solidFill>
              <a:latin typeface="Arial Narrow" panose="020B0606020202030204" pitchFamily="34" charset="0"/>
            </a:endParaRPr>
          </a:p>
        </p:txBody>
      </p:sp>
      <p:sp>
        <p:nvSpPr>
          <p:cNvPr id="10" name="Rectangle 9">
            <a:extLst>
              <a:ext uri="{FF2B5EF4-FFF2-40B4-BE49-F238E27FC236}">
                <a16:creationId xmlns:a16="http://schemas.microsoft.com/office/drawing/2014/main" id="{BA1E406A-17AE-4DD3-A6C3-E63B4E90B776}"/>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NERACA</a:t>
            </a:r>
            <a:endParaRPr lang="en-ID" sz="3200" dirty="0">
              <a:solidFill>
                <a:schemeClr val="tx1"/>
              </a:solidFill>
              <a:latin typeface="Arial Narrow" panose="020B0606020202030204" pitchFamily="34" charset="0"/>
            </a:endParaRPr>
          </a:p>
        </p:txBody>
      </p:sp>
      <p:graphicFrame>
        <p:nvGraphicFramePr>
          <p:cNvPr id="15" name="Table 14">
            <a:extLst>
              <a:ext uri="{FF2B5EF4-FFF2-40B4-BE49-F238E27FC236}">
                <a16:creationId xmlns:a16="http://schemas.microsoft.com/office/drawing/2014/main" id="{5CBCFBCA-5077-4B92-B343-C4D6A35B30F2}"/>
              </a:ext>
            </a:extLst>
          </p:cNvPr>
          <p:cNvGraphicFramePr>
            <a:graphicFrameLocks noGrp="1"/>
          </p:cNvGraphicFramePr>
          <p:nvPr>
            <p:extLst>
              <p:ext uri="{D42A27DB-BD31-4B8C-83A1-F6EECF244321}">
                <p14:modId xmlns:p14="http://schemas.microsoft.com/office/powerpoint/2010/main" val="518618176"/>
              </p:ext>
            </p:extLst>
          </p:nvPr>
        </p:nvGraphicFramePr>
        <p:xfrm>
          <a:off x="1604530" y="3672642"/>
          <a:ext cx="5979522" cy="2560320"/>
        </p:xfrm>
        <a:graphic>
          <a:graphicData uri="http://schemas.openxmlformats.org/drawingml/2006/table">
            <a:tbl>
              <a:tblPr firstRow="1" firstCol="1" lastRow="1" lastCol="1" bandRow="1" bandCol="1"/>
              <a:tblGrid>
                <a:gridCol w="1397362">
                  <a:extLst>
                    <a:ext uri="{9D8B030D-6E8A-4147-A177-3AD203B41FA5}">
                      <a16:colId xmlns:a16="http://schemas.microsoft.com/office/drawing/2014/main" val="3478981778"/>
                    </a:ext>
                  </a:extLst>
                </a:gridCol>
                <a:gridCol w="1527175">
                  <a:extLst>
                    <a:ext uri="{9D8B030D-6E8A-4147-A177-3AD203B41FA5}">
                      <a16:colId xmlns:a16="http://schemas.microsoft.com/office/drawing/2014/main" val="1789385912"/>
                    </a:ext>
                  </a:extLst>
                </a:gridCol>
                <a:gridCol w="1527175">
                  <a:extLst>
                    <a:ext uri="{9D8B030D-6E8A-4147-A177-3AD203B41FA5}">
                      <a16:colId xmlns:a16="http://schemas.microsoft.com/office/drawing/2014/main" val="1360454871"/>
                    </a:ext>
                  </a:extLst>
                </a:gridCol>
                <a:gridCol w="1527810">
                  <a:extLst>
                    <a:ext uri="{9D8B030D-6E8A-4147-A177-3AD203B41FA5}">
                      <a16:colId xmlns:a16="http://schemas.microsoft.com/office/drawing/2014/main" val="364012624"/>
                    </a:ext>
                  </a:extLst>
                </a:gridCol>
              </a:tblGrid>
              <a:tr h="0">
                <a:tc gridSpan="4">
                  <a:txBody>
                    <a:bodyPr/>
                    <a:lstStyle/>
                    <a:p>
                      <a:pPr algn="ctr">
                        <a:spcAft>
                          <a:spcPts val="0"/>
                        </a:spcAft>
                      </a:pPr>
                      <a:r>
                        <a:rPr lang="en-US" sz="1200" dirty="0">
                          <a:effectLst/>
                          <a:latin typeface="Times New Roman" panose="02020603050405020304" pitchFamily="18" charset="0"/>
                          <a:ea typeface="Times New Roman" panose="02020603050405020304" pitchFamily="18" charset="0"/>
                        </a:rPr>
                        <a:t>Perusahaan </a:t>
                      </a:r>
                      <a:r>
                        <a:rPr lang="en-US" sz="1200" dirty="0" err="1">
                          <a:effectLst/>
                          <a:latin typeface="Times New Roman" panose="02020603050405020304" pitchFamily="18" charset="0"/>
                          <a:ea typeface="Times New Roman" panose="02020603050405020304" pitchFamily="18" charset="0"/>
                        </a:rPr>
                        <a:t>Angkutan</a:t>
                      </a:r>
                      <a:r>
                        <a:rPr lang="en-US" sz="1200" dirty="0">
                          <a:effectLst/>
                          <a:latin typeface="Times New Roman" panose="02020603050405020304" pitchFamily="18" charset="0"/>
                          <a:ea typeface="Times New Roman" panose="02020603050405020304" pitchFamily="18" charset="0"/>
                        </a:rPr>
                        <a:t> Aman</a:t>
                      </a:r>
                      <a:endParaRPr lang="en-ID"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err="1">
                          <a:effectLst/>
                          <a:latin typeface="Times New Roman" panose="02020603050405020304" pitchFamily="18" charset="0"/>
                          <a:ea typeface="Times New Roman" panose="02020603050405020304" pitchFamily="18" charset="0"/>
                        </a:rPr>
                        <a:t>Neraca</a:t>
                      </a:r>
                      <a:endParaRPr lang="en-ID" sz="1200" dirty="0">
                        <a:effectLst/>
                        <a:latin typeface="Times New Roman" panose="02020603050405020304" pitchFamily="18" charset="0"/>
                        <a:ea typeface="Times New Roman" panose="02020603050405020304" pitchFamily="18" charset="0"/>
                      </a:endParaRPr>
                    </a:p>
                    <a:p>
                      <a:pPr algn="ctr">
                        <a:spcAft>
                          <a:spcPts val="0"/>
                        </a:spcAft>
                      </a:pPr>
                      <a:r>
                        <a:rPr lang="id-ID" sz="1200">
                          <a:effectLst/>
                          <a:latin typeface="Times New Roman" panose="02020603050405020304" pitchFamily="18" charset="0"/>
                          <a:ea typeface="Times New Roman" panose="02020603050405020304" pitchFamily="18" charset="0"/>
                        </a:rPr>
                        <a:t>Per </a:t>
                      </a:r>
                      <a:r>
                        <a:rPr lang="en-US" sz="1200">
                          <a:effectLst/>
                          <a:latin typeface="Times New Roman" panose="02020603050405020304" pitchFamily="18" charset="0"/>
                          <a:ea typeface="Times New Roman" panose="02020603050405020304" pitchFamily="18" charset="0"/>
                        </a:rPr>
                        <a:t>31 </a:t>
                      </a:r>
                      <a:r>
                        <a:rPr lang="en-US" sz="1200" dirty="0" err="1">
                          <a:effectLst/>
                          <a:latin typeface="Times New Roman" panose="02020603050405020304" pitchFamily="18" charset="0"/>
                          <a:ea typeface="Times New Roman" panose="02020603050405020304" pitchFamily="18" charset="0"/>
                        </a:rPr>
                        <a:t>Desember</a:t>
                      </a:r>
                      <a:r>
                        <a:rPr lang="en-US" sz="1200" dirty="0">
                          <a:effectLst/>
                          <a:latin typeface="Times New Roman" panose="02020603050405020304" pitchFamily="18" charset="0"/>
                          <a:ea typeface="Times New Roman" panose="02020603050405020304" pitchFamily="18" charset="0"/>
                        </a:rPr>
                        <a:t> 20</a:t>
                      </a:r>
                      <a:r>
                        <a:rPr lang="id-ID" sz="1200" dirty="0">
                          <a:effectLst/>
                          <a:latin typeface="Times New Roman" panose="02020603050405020304" pitchFamily="18" charset="0"/>
                          <a:ea typeface="Times New Roman" panose="02020603050405020304" pitchFamily="18" charset="0"/>
                        </a:rPr>
                        <a:t>18</a:t>
                      </a:r>
                      <a:endParaRPr lang="en-ID" sz="1200" dirty="0">
                        <a:effectLst/>
                        <a:latin typeface="Times New Roman" panose="02020603050405020304" pitchFamily="18" charset="0"/>
                        <a:ea typeface="Times New Roman" panose="02020603050405020304" pitchFamily="18" charset="0"/>
                      </a:endParaRPr>
                    </a:p>
                    <a:p>
                      <a:pPr algn="ctr">
                        <a:spcAft>
                          <a:spcPts val="0"/>
                        </a:spcAft>
                      </a:pPr>
                      <a:r>
                        <a:rPr lang="en-US" sz="1200" dirty="0">
                          <a:effectLst/>
                          <a:latin typeface="Times New Roman" panose="02020603050405020304" pitchFamily="18" charset="0"/>
                          <a:ea typeface="Times New Roman" panose="02020603050405020304" pitchFamily="18" charset="0"/>
                        </a:rPr>
                        <a:t>(</a:t>
                      </a:r>
                      <a:r>
                        <a:rPr lang="en-US" sz="1200" dirty="0" err="1">
                          <a:effectLst/>
                          <a:latin typeface="Times New Roman" panose="02020603050405020304" pitchFamily="18" charset="0"/>
                          <a:ea typeface="Times New Roman" panose="02020603050405020304" pitchFamily="18" charset="0"/>
                        </a:rPr>
                        <a:t>dalam</a:t>
                      </a:r>
                      <a:r>
                        <a:rPr lang="en-US" sz="1200" dirty="0">
                          <a:effectLst/>
                          <a:latin typeface="Times New Roman" panose="02020603050405020304" pitchFamily="18" charset="0"/>
                          <a:ea typeface="Times New Roman" panose="02020603050405020304" pitchFamily="18" charset="0"/>
                        </a:rPr>
                        <a:t> rupiah)</a:t>
                      </a:r>
                      <a:endParaRPr lang="en-ID"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D"/>
                    </a:p>
                  </a:txBody>
                  <a:tcPr/>
                </a:tc>
                <a:tc hMerge="1">
                  <a:txBody>
                    <a:bodyPr/>
                    <a:lstStyle/>
                    <a:p>
                      <a:endParaRPr lang="en-ID"/>
                    </a:p>
                  </a:txBody>
                  <a:tcPr/>
                </a:tc>
                <a:tc hMerge="1">
                  <a:txBody>
                    <a:bodyPr/>
                    <a:lstStyle/>
                    <a:p>
                      <a:endParaRPr lang="en-ID"/>
                    </a:p>
                  </a:txBody>
                  <a:tcPr/>
                </a:tc>
                <a:extLst>
                  <a:ext uri="{0D108BD9-81ED-4DB2-BD59-A6C34878D82A}">
                    <a16:rowId xmlns:a16="http://schemas.microsoft.com/office/drawing/2014/main" val="3463157425"/>
                  </a:ext>
                </a:extLst>
              </a:tr>
              <a:tr h="0">
                <a:tc>
                  <a:txBody>
                    <a:bodyPr/>
                    <a:lstStyle/>
                    <a:p>
                      <a:pPr algn="just">
                        <a:spcAft>
                          <a:spcPts val="0"/>
                        </a:spcAft>
                      </a:pPr>
                      <a:r>
                        <a:rPr lang="en-US" sz="1200" dirty="0">
                          <a:effectLst/>
                          <a:latin typeface="Times New Roman" panose="02020603050405020304" pitchFamily="18" charset="0"/>
                          <a:ea typeface="Times New Roman" panose="02020603050405020304" pitchFamily="18" charset="0"/>
                        </a:rPr>
                        <a:t>AKTIVA</a:t>
                      </a:r>
                      <a:endParaRPr lang="en-ID"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a:effectLst/>
                          <a:latin typeface="Times New Roman" panose="02020603050405020304" pitchFamily="18" charset="0"/>
                          <a:ea typeface="Times New Roman" panose="02020603050405020304" pitchFamily="18" charset="0"/>
                        </a:rPr>
                        <a:t>Kas</a:t>
                      </a:r>
                      <a:endParaRPr lang="en-ID"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err="1">
                          <a:effectLst/>
                          <a:latin typeface="Times New Roman" panose="02020603050405020304" pitchFamily="18" charset="0"/>
                          <a:ea typeface="Times New Roman" panose="02020603050405020304" pitchFamily="18" charset="0"/>
                        </a:rPr>
                        <a:t>Piutang</a:t>
                      </a:r>
                      <a:r>
                        <a:rPr lang="en-US" sz="1200" dirty="0">
                          <a:effectLst/>
                          <a:latin typeface="Times New Roman" panose="02020603050405020304" pitchFamily="18" charset="0"/>
                          <a:ea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rPr>
                        <a:t>Dagang</a:t>
                      </a:r>
                      <a:endParaRPr lang="en-ID"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err="1">
                          <a:effectLst/>
                          <a:latin typeface="Times New Roman" panose="02020603050405020304" pitchFamily="18" charset="0"/>
                          <a:ea typeface="Times New Roman" panose="02020603050405020304" pitchFamily="18" charset="0"/>
                        </a:rPr>
                        <a:t>Perlengkapan</a:t>
                      </a:r>
                      <a:endParaRPr lang="en-ID"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a:effectLst/>
                          <a:latin typeface="Times New Roman" panose="02020603050405020304" pitchFamily="18" charset="0"/>
                          <a:ea typeface="Times New Roman" panose="02020603050405020304" pitchFamily="18" charset="0"/>
                        </a:rPr>
                        <a:t>Tanah</a:t>
                      </a:r>
                      <a:endParaRPr lang="en-ID"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a:effectLst/>
                          <a:latin typeface="Times New Roman" panose="02020603050405020304" pitchFamily="18" charset="0"/>
                          <a:ea typeface="Times New Roman" panose="02020603050405020304" pitchFamily="18" charset="0"/>
                        </a:rPr>
                        <a:t>Gedung</a:t>
                      </a:r>
                      <a:endParaRPr lang="en-ID"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err="1">
                          <a:effectLst/>
                          <a:latin typeface="Times New Roman" panose="02020603050405020304" pitchFamily="18" charset="0"/>
                          <a:ea typeface="Times New Roman" panose="02020603050405020304" pitchFamily="18" charset="0"/>
                        </a:rPr>
                        <a:t>Kendaraan</a:t>
                      </a:r>
                      <a:endParaRPr lang="en-ID"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a:effectLst/>
                          <a:latin typeface="Times New Roman" panose="02020603050405020304" pitchFamily="18" charset="0"/>
                          <a:ea typeface="Times New Roman" panose="02020603050405020304" pitchFamily="18" charset="0"/>
                        </a:rPr>
                        <a:t> </a:t>
                      </a:r>
                      <a:endParaRPr lang="en-ID" sz="1200" dirty="0">
                        <a:effectLst/>
                        <a:latin typeface="Times New Roman" panose="02020603050405020304" pitchFamily="18" charset="0"/>
                        <a:ea typeface="Times New Roman" panose="02020603050405020304" pitchFamily="18" charset="0"/>
                      </a:endParaRPr>
                    </a:p>
                    <a:p>
                      <a:pPr algn="just">
                        <a:spcAft>
                          <a:spcPts val="0"/>
                        </a:spcAft>
                      </a:pPr>
                      <a:endParaRPr lang="id-ID"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a:effectLst/>
                          <a:latin typeface="Times New Roman" panose="02020603050405020304" pitchFamily="18" charset="0"/>
                          <a:ea typeface="Times New Roman" panose="02020603050405020304" pitchFamily="18" charset="0"/>
                        </a:rPr>
                        <a:t>TOTAL AKTIVA</a:t>
                      </a:r>
                      <a:endParaRPr lang="en-ID"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dirty="0">
                          <a:effectLst/>
                          <a:latin typeface="Times New Roman" panose="02020603050405020304" pitchFamily="18" charset="0"/>
                          <a:ea typeface="Times New Roman" panose="02020603050405020304" pitchFamily="18" charset="0"/>
                        </a:rPr>
                        <a:t> </a:t>
                      </a:r>
                      <a:endParaRPr lang="en-ID" sz="1200" dirty="0">
                        <a:effectLst/>
                        <a:latin typeface="Times New Roman" panose="02020603050405020304" pitchFamily="18" charset="0"/>
                        <a:ea typeface="Times New Roman" panose="02020603050405020304" pitchFamily="18" charset="0"/>
                      </a:endParaRPr>
                    </a:p>
                    <a:p>
                      <a:pPr algn="r">
                        <a:spcAft>
                          <a:spcPts val="0"/>
                        </a:spcAft>
                      </a:pPr>
                      <a:r>
                        <a:rPr lang="en-US" sz="1200" dirty="0">
                          <a:effectLst/>
                          <a:latin typeface="Times New Roman" panose="02020603050405020304" pitchFamily="18" charset="0"/>
                          <a:ea typeface="Times New Roman" panose="02020603050405020304" pitchFamily="18" charset="0"/>
                        </a:rPr>
                        <a:t>4.000.000</a:t>
                      </a:r>
                      <a:endParaRPr lang="en-ID" sz="1200" dirty="0">
                        <a:effectLst/>
                        <a:latin typeface="Times New Roman" panose="02020603050405020304" pitchFamily="18" charset="0"/>
                        <a:ea typeface="Times New Roman" panose="02020603050405020304" pitchFamily="18" charset="0"/>
                      </a:endParaRPr>
                    </a:p>
                    <a:p>
                      <a:pPr algn="r">
                        <a:spcAft>
                          <a:spcPts val="0"/>
                        </a:spcAft>
                      </a:pPr>
                      <a:r>
                        <a:rPr lang="en-US" sz="1200" dirty="0">
                          <a:effectLst/>
                          <a:latin typeface="Times New Roman" panose="02020603050405020304" pitchFamily="18" charset="0"/>
                          <a:ea typeface="Times New Roman" panose="02020603050405020304" pitchFamily="18" charset="0"/>
                        </a:rPr>
                        <a:t>3.000.000</a:t>
                      </a:r>
                      <a:endParaRPr lang="en-ID" sz="1200" dirty="0">
                        <a:effectLst/>
                        <a:latin typeface="Times New Roman" panose="02020603050405020304" pitchFamily="18" charset="0"/>
                        <a:ea typeface="Times New Roman" panose="02020603050405020304" pitchFamily="18" charset="0"/>
                      </a:endParaRPr>
                    </a:p>
                    <a:p>
                      <a:pPr algn="r">
                        <a:spcAft>
                          <a:spcPts val="0"/>
                        </a:spcAft>
                      </a:pPr>
                      <a:r>
                        <a:rPr lang="en-US" sz="1200" dirty="0">
                          <a:effectLst/>
                          <a:latin typeface="Times New Roman" panose="02020603050405020304" pitchFamily="18" charset="0"/>
                          <a:ea typeface="Times New Roman" panose="02020603050405020304" pitchFamily="18" charset="0"/>
                        </a:rPr>
                        <a:t>1.000.000</a:t>
                      </a:r>
                      <a:endParaRPr lang="en-ID" sz="1200" dirty="0">
                        <a:effectLst/>
                        <a:latin typeface="Times New Roman" panose="02020603050405020304" pitchFamily="18" charset="0"/>
                        <a:ea typeface="Times New Roman" panose="02020603050405020304" pitchFamily="18" charset="0"/>
                      </a:endParaRPr>
                    </a:p>
                    <a:p>
                      <a:pPr algn="r">
                        <a:spcAft>
                          <a:spcPts val="0"/>
                        </a:spcAft>
                      </a:pPr>
                      <a:r>
                        <a:rPr lang="en-US" sz="1200" dirty="0">
                          <a:effectLst/>
                          <a:latin typeface="Times New Roman" panose="02020603050405020304" pitchFamily="18" charset="0"/>
                          <a:ea typeface="Times New Roman" panose="02020603050405020304" pitchFamily="18" charset="0"/>
                        </a:rPr>
                        <a:t>8.000.000</a:t>
                      </a:r>
                      <a:endParaRPr lang="en-ID" sz="1200" dirty="0">
                        <a:effectLst/>
                        <a:latin typeface="Times New Roman" panose="02020603050405020304" pitchFamily="18" charset="0"/>
                        <a:ea typeface="Times New Roman" panose="02020603050405020304" pitchFamily="18" charset="0"/>
                      </a:endParaRPr>
                    </a:p>
                    <a:p>
                      <a:pPr algn="r">
                        <a:spcAft>
                          <a:spcPts val="0"/>
                        </a:spcAft>
                      </a:pPr>
                      <a:r>
                        <a:rPr lang="en-US" sz="1200" dirty="0">
                          <a:effectLst/>
                          <a:latin typeface="Times New Roman" panose="02020603050405020304" pitchFamily="18" charset="0"/>
                          <a:ea typeface="Times New Roman" panose="02020603050405020304" pitchFamily="18" charset="0"/>
                        </a:rPr>
                        <a:t>40.000.000</a:t>
                      </a:r>
                      <a:endParaRPr lang="en-ID" sz="1200" dirty="0">
                        <a:effectLst/>
                        <a:latin typeface="Times New Roman" panose="02020603050405020304" pitchFamily="18" charset="0"/>
                        <a:ea typeface="Times New Roman" panose="02020603050405020304" pitchFamily="18" charset="0"/>
                      </a:endParaRPr>
                    </a:p>
                    <a:p>
                      <a:pPr algn="r">
                        <a:spcAft>
                          <a:spcPts val="0"/>
                        </a:spcAft>
                      </a:pPr>
                      <a:r>
                        <a:rPr lang="en-US" sz="1200" u="sng" dirty="0">
                          <a:effectLst/>
                          <a:latin typeface="Times New Roman" panose="02020603050405020304" pitchFamily="18" charset="0"/>
                          <a:ea typeface="Times New Roman" panose="02020603050405020304" pitchFamily="18" charset="0"/>
                        </a:rPr>
                        <a:t>20.000.000</a:t>
                      </a:r>
                      <a:endParaRPr lang="en-ID" sz="1200" u="sng" dirty="0">
                        <a:effectLst/>
                        <a:latin typeface="Times New Roman" panose="02020603050405020304" pitchFamily="18" charset="0"/>
                        <a:ea typeface="Times New Roman" panose="02020603050405020304" pitchFamily="18" charset="0"/>
                      </a:endParaRPr>
                    </a:p>
                    <a:p>
                      <a:pPr algn="r">
                        <a:spcAft>
                          <a:spcPts val="0"/>
                        </a:spcAft>
                      </a:pPr>
                      <a:r>
                        <a:rPr lang="en-US" sz="1200" dirty="0">
                          <a:effectLst/>
                          <a:latin typeface="Times New Roman" panose="02020603050405020304" pitchFamily="18" charset="0"/>
                          <a:ea typeface="Times New Roman" panose="02020603050405020304" pitchFamily="18" charset="0"/>
                        </a:rPr>
                        <a:t> </a:t>
                      </a:r>
                      <a:endParaRPr lang="en-ID" sz="1200" dirty="0">
                        <a:effectLst/>
                        <a:latin typeface="Times New Roman" panose="02020603050405020304" pitchFamily="18" charset="0"/>
                        <a:ea typeface="Times New Roman" panose="02020603050405020304" pitchFamily="18" charset="0"/>
                      </a:endParaRPr>
                    </a:p>
                    <a:p>
                      <a:pPr algn="r">
                        <a:spcAft>
                          <a:spcPts val="0"/>
                        </a:spcAft>
                      </a:pPr>
                      <a:br>
                        <a:rPr lang="en-ID" sz="1000" dirty="0">
                          <a:effectLst/>
                          <a:latin typeface="Times New Roman" panose="02020603050405020304" pitchFamily="18" charset="0"/>
                        </a:rPr>
                      </a:br>
                      <a:r>
                        <a:rPr lang="en-US" sz="1200" dirty="0">
                          <a:effectLst/>
                          <a:latin typeface="Times New Roman" panose="02020603050405020304" pitchFamily="18" charset="0"/>
                          <a:ea typeface="Times New Roman" panose="02020603050405020304" pitchFamily="18" charset="0"/>
                        </a:rPr>
                        <a:t>76.000.000</a:t>
                      </a:r>
                      <a:endParaRPr lang="en-ID" sz="1200" dirty="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dirty="0">
                          <a:effectLst/>
                          <a:latin typeface="Times New Roman" panose="02020603050405020304" pitchFamily="18" charset="0"/>
                          <a:ea typeface="Times New Roman" panose="02020603050405020304" pitchFamily="18" charset="0"/>
                        </a:rPr>
                        <a:t>KEWAJIBAN</a:t>
                      </a:r>
                      <a:endParaRPr lang="en-ID"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a:effectLst/>
                          <a:latin typeface="Times New Roman" panose="02020603050405020304" pitchFamily="18" charset="0"/>
                          <a:ea typeface="Times New Roman" panose="02020603050405020304" pitchFamily="18" charset="0"/>
                        </a:rPr>
                        <a:t>Utang </a:t>
                      </a:r>
                      <a:r>
                        <a:rPr lang="en-US" sz="1200" dirty="0" err="1">
                          <a:effectLst/>
                          <a:latin typeface="Times New Roman" panose="02020603050405020304" pitchFamily="18" charset="0"/>
                          <a:ea typeface="Times New Roman" panose="02020603050405020304" pitchFamily="18" charset="0"/>
                        </a:rPr>
                        <a:t>Dagang</a:t>
                      </a:r>
                      <a:endParaRPr lang="en-ID"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a:effectLst/>
                          <a:latin typeface="Times New Roman" panose="02020603050405020304" pitchFamily="18" charset="0"/>
                          <a:ea typeface="Times New Roman" panose="02020603050405020304" pitchFamily="18" charset="0"/>
                        </a:rPr>
                        <a:t>Utang </a:t>
                      </a:r>
                      <a:r>
                        <a:rPr lang="en-US" sz="1200" dirty="0" err="1">
                          <a:effectLst/>
                          <a:latin typeface="Times New Roman" panose="02020603050405020304" pitchFamily="18" charset="0"/>
                          <a:ea typeface="Times New Roman" panose="02020603050405020304" pitchFamily="18" charset="0"/>
                        </a:rPr>
                        <a:t>Hipotik</a:t>
                      </a:r>
                      <a:endParaRPr lang="en-ID"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a:effectLst/>
                          <a:latin typeface="Times New Roman" panose="02020603050405020304" pitchFamily="18" charset="0"/>
                          <a:ea typeface="Times New Roman" panose="02020603050405020304" pitchFamily="18" charset="0"/>
                        </a:rPr>
                        <a:t> </a:t>
                      </a:r>
                      <a:endParaRPr lang="en-ID"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a:effectLst/>
                          <a:latin typeface="Times New Roman" panose="02020603050405020304" pitchFamily="18" charset="0"/>
                          <a:ea typeface="Times New Roman" panose="02020603050405020304" pitchFamily="18" charset="0"/>
                        </a:rPr>
                        <a:t> </a:t>
                      </a:r>
                      <a:endParaRPr lang="en-ID"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a:effectLst/>
                          <a:latin typeface="Times New Roman" panose="02020603050405020304" pitchFamily="18" charset="0"/>
                          <a:ea typeface="Times New Roman" panose="02020603050405020304" pitchFamily="18" charset="0"/>
                        </a:rPr>
                        <a:t>MODAL</a:t>
                      </a:r>
                      <a:r>
                        <a:rPr lang="id-ID" sz="1200" dirty="0">
                          <a:effectLst/>
                          <a:latin typeface="Times New Roman" panose="02020603050405020304" pitchFamily="18" charset="0"/>
                          <a:ea typeface="Times New Roman" panose="02020603050405020304" pitchFamily="18" charset="0"/>
                        </a:rPr>
                        <a:t>/EKUITAS</a:t>
                      </a:r>
                      <a:endParaRPr lang="en-ID"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a:effectLst/>
                          <a:latin typeface="Times New Roman" panose="02020603050405020304" pitchFamily="18" charset="0"/>
                          <a:ea typeface="Times New Roman" panose="02020603050405020304" pitchFamily="18" charset="0"/>
                        </a:rPr>
                        <a:t>Modal, Bambang</a:t>
                      </a:r>
                      <a:endParaRPr lang="en-ID"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a:effectLst/>
                          <a:latin typeface="Times New Roman" panose="02020603050405020304" pitchFamily="18" charset="0"/>
                          <a:ea typeface="Times New Roman" panose="02020603050405020304" pitchFamily="18" charset="0"/>
                        </a:rPr>
                        <a:t> </a:t>
                      </a:r>
                      <a:endParaRPr lang="en-ID" sz="1200" dirty="0">
                        <a:effectLst/>
                        <a:latin typeface="Times New Roman" panose="02020603050405020304" pitchFamily="18" charset="0"/>
                        <a:ea typeface="Times New Roman" panose="02020603050405020304" pitchFamily="18" charset="0"/>
                      </a:endParaRPr>
                    </a:p>
                    <a:p>
                      <a:pPr algn="just">
                        <a:spcAft>
                          <a:spcPts val="0"/>
                        </a:spcAft>
                      </a:pPr>
                      <a:endParaRPr lang="id-ID" sz="1200" dirty="0">
                        <a:effectLst/>
                        <a:latin typeface="Times New Roman" panose="02020603050405020304" pitchFamily="18" charset="0"/>
                        <a:ea typeface="Times New Roman" panose="02020603050405020304" pitchFamily="18" charset="0"/>
                      </a:endParaRPr>
                    </a:p>
                    <a:p>
                      <a:pPr algn="just">
                        <a:spcAft>
                          <a:spcPts val="0"/>
                        </a:spcAft>
                      </a:pPr>
                      <a:r>
                        <a:rPr lang="en-US" sz="1200" dirty="0">
                          <a:effectLst/>
                          <a:latin typeface="Times New Roman" panose="02020603050405020304" pitchFamily="18" charset="0"/>
                          <a:ea typeface="Times New Roman" panose="02020603050405020304" pitchFamily="18" charset="0"/>
                        </a:rPr>
                        <a:t>TOTAL PASIVA</a:t>
                      </a:r>
                      <a:endParaRPr lang="en-ID"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dirty="0">
                          <a:effectLst/>
                          <a:latin typeface="Times New Roman" panose="02020603050405020304" pitchFamily="18" charset="0"/>
                          <a:ea typeface="Times New Roman" panose="02020603050405020304" pitchFamily="18" charset="0"/>
                        </a:rPr>
                        <a:t> </a:t>
                      </a:r>
                      <a:endParaRPr lang="en-ID" sz="1200" dirty="0">
                        <a:effectLst/>
                        <a:latin typeface="Times New Roman" panose="02020603050405020304" pitchFamily="18" charset="0"/>
                        <a:ea typeface="Times New Roman" panose="02020603050405020304" pitchFamily="18" charset="0"/>
                      </a:endParaRPr>
                    </a:p>
                    <a:p>
                      <a:pPr algn="r">
                        <a:spcAft>
                          <a:spcPts val="0"/>
                        </a:spcAft>
                      </a:pPr>
                      <a:r>
                        <a:rPr lang="en-US" sz="1200" dirty="0">
                          <a:effectLst/>
                          <a:latin typeface="Times New Roman" panose="02020603050405020304" pitchFamily="18" charset="0"/>
                          <a:ea typeface="Times New Roman" panose="02020603050405020304" pitchFamily="18" charset="0"/>
                        </a:rPr>
                        <a:t>2.000.000</a:t>
                      </a:r>
                      <a:endParaRPr lang="en-ID" sz="1200" dirty="0">
                        <a:effectLst/>
                        <a:latin typeface="Times New Roman" panose="02020603050405020304" pitchFamily="18" charset="0"/>
                        <a:ea typeface="Times New Roman" panose="02020603050405020304" pitchFamily="18" charset="0"/>
                      </a:endParaRPr>
                    </a:p>
                    <a:p>
                      <a:pPr algn="r">
                        <a:spcAft>
                          <a:spcPts val="0"/>
                        </a:spcAft>
                      </a:pPr>
                      <a:r>
                        <a:rPr lang="en-US" sz="1200" u="sng" dirty="0">
                          <a:effectLst/>
                          <a:latin typeface="Times New Roman" panose="02020603050405020304" pitchFamily="18" charset="0"/>
                          <a:ea typeface="Times New Roman" panose="02020603050405020304" pitchFamily="18" charset="0"/>
                        </a:rPr>
                        <a:t>22.000.000</a:t>
                      </a:r>
                      <a:endParaRPr lang="en-ID" sz="1200" u="sng" dirty="0">
                        <a:effectLst/>
                        <a:latin typeface="Times New Roman" panose="02020603050405020304" pitchFamily="18" charset="0"/>
                        <a:ea typeface="Times New Roman" panose="02020603050405020304" pitchFamily="18" charset="0"/>
                      </a:endParaRPr>
                    </a:p>
                    <a:p>
                      <a:pPr algn="r">
                        <a:spcAft>
                          <a:spcPts val="0"/>
                        </a:spcAft>
                      </a:pPr>
                      <a:r>
                        <a:rPr lang="en-US" sz="1200" dirty="0">
                          <a:effectLst/>
                          <a:latin typeface="Times New Roman" panose="02020603050405020304" pitchFamily="18" charset="0"/>
                          <a:ea typeface="Times New Roman" panose="02020603050405020304" pitchFamily="18" charset="0"/>
                        </a:rPr>
                        <a:t>24.000.000</a:t>
                      </a:r>
                      <a:endParaRPr lang="en-ID" sz="1200" dirty="0">
                        <a:effectLst/>
                        <a:latin typeface="Times New Roman" panose="02020603050405020304" pitchFamily="18" charset="0"/>
                        <a:ea typeface="Times New Roman" panose="02020603050405020304" pitchFamily="18" charset="0"/>
                      </a:endParaRPr>
                    </a:p>
                    <a:p>
                      <a:pPr algn="r">
                        <a:spcAft>
                          <a:spcPts val="0"/>
                        </a:spcAft>
                      </a:pPr>
                      <a:endParaRPr lang="id-ID" sz="1200" u="sng" dirty="0">
                        <a:effectLst/>
                        <a:latin typeface="Times New Roman" panose="02020603050405020304" pitchFamily="18" charset="0"/>
                        <a:ea typeface="Times New Roman" panose="02020603050405020304" pitchFamily="18" charset="0"/>
                      </a:endParaRPr>
                    </a:p>
                    <a:p>
                      <a:pPr algn="r">
                        <a:spcAft>
                          <a:spcPts val="0"/>
                        </a:spcAft>
                      </a:pPr>
                      <a:endParaRPr lang="id-ID" sz="1200" u="sng" dirty="0">
                        <a:effectLst/>
                        <a:latin typeface="Times New Roman" panose="02020603050405020304" pitchFamily="18" charset="0"/>
                        <a:ea typeface="Times New Roman" panose="02020603050405020304" pitchFamily="18" charset="0"/>
                      </a:endParaRPr>
                    </a:p>
                    <a:p>
                      <a:pPr algn="r">
                        <a:spcAft>
                          <a:spcPts val="0"/>
                        </a:spcAft>
                      </a:pPr>
                      <a:r>
                        <a:rPr lang="en-US" sz="1200" u="sng" dirty="0">
                          <a:effectLst/>
                          <a:latin typeface="Times New Roman" panose="02020603050405020304" pitchFamily="18" charset="0"/>
                          <a:ea typeface="Times New Roman" panose="02020603050405020304" pitchFamily="18" charset="0"/>
                        </a:rPr>
                        <a:t>52.000.000</a:t>
                      </a:r>
                      <a:endParaRPr lang="en-ID" sz="1200" u="sng" dirty="0">
                        <a:effectLst/>
                        <a:latin typeface="Times New Roman" panose="02020603050405020304" pitchFamily="18" charset="0"/>
                        <a:ea typeface="Times New Roman" panose="02020603050405020304" pitchFamily="18" charset="0"/>
                      </a:endParaRPr>
                    </a:p>
                    <a:p>
                      <a:pPr algn="r">
                        <a:spcAft>
                          <a:spcPts val="0"/>
                        </a:spcAft>
                      </a:pPr>
                      <a:r>
                        <a:rPr lang="en-US" sz="1200" dirty="0">
                          <a:effectLst/>
                          <a:latin typeface="Times New Roman" panose="02020603050405020304" pitchFamily="18" charset="0"/>
                          <a:ea typeface="Times New Roman" panose="02020603050405020304" pitchFamily="18" charset="0"/>
                        </a:rPr>
                        <a:t> </a:t>
                      </a:r>
                      <a:endParaRPr lang="en-ID" sz="1200" dirty="0">
                        <a:effectLst/>
                        <a:latin typeface="Times New Roman" panose="02020603050405020304" pitchFamily="18" charset="0"/>
                        <a:ea typeface="Times New Roman" panose="02020603050405020304" pitchFamily="18" charset="0"/>
                      </a:endParaRPr>
                    </a:p>
                    <a:p>
                      <a:pPr algn="r">
                        <a:spcAft>
                          <a:spcPts val="0"/>
                        </a:spcAft>
                      </a:pPr>
                      <a:br>
                        <a:rPr lang="en-ID" sz="1000" dirty="0">
                          <a:effectLst/>
                          <a:latin typeface="Times New Roman" panose="02020603050405020304" pitchFamily="18" charset="0"/>
                        </a:rPr>
                      </a:br>
                      <a:r>
                        <a:rPr lang="en-US" sz="1200" dirty="0">
                          <a:effectLst/>
                          <a:latin typeface="Times New Roman" panose="02020603050405020304" pitchFamily="18" charset="0"/>
                          <a:ea typeface="Times New Roman" panose="02020603050405020304" pitchFamily="18" charset="0"/>
                        </a:rPr>
                        <a:t>76.000.000</a:t>
                      </a:r>
                      <a:endParaRPr lang="en-ID" sz="1200" dirty="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5678159"/>
                  </a:ext>
                </a:extLst>
              </a:tr>
            </a:tbl>
          </a:graphicData>
        </a:graphic>
      </p:graphicFrame>
      <p:sp>
        <p:nvSpPr>
          <p:cNvPr id="19" name="Rectangle 18">
            <a:extLst>
              <a:ext uri="{FF2B5EF4-FFF2-40B4-BE49-F238E27FC236}">
                <a16:creationId xmlns:a16="http://schemas.microsoft.com/office/drawing/2014/main" id="{0A86B2D4-7709-4DAB-8412-FA7E53C80872}"/>
              </a:ext>
            </a:extLst>
          </p:cNvPr>
          <p:cNvSpPr/>
          <p:nvPr/>
        </p:nvSpPr>
        <p:spPr>
          <a:xfrm>
            <a:off x="7796463" y="3380691"/>
            <a:ext cx="3165081" cy="307725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dirty="0" err="1">
                <a:solidFill>
                  <a:schemeClr val="tx1"/>
                </a:solidFill>
                <a:latin typeface="Arial Narrow" panose="020B0606020202030204" pitchFamily="34" charset="0"/>
              </a:rPr>
              <a:t>Judul</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suatu</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neraca</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terdiri</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atas</a:t>
            </a:r>
            <a:r>
              <a:rPr lang="en-US" sz="2200" dirty="0">
                <a:solidFill>
                  <a:schemeClr val="tx1"/>
                </a:solidFill>
                <a:latin typeface="Arial Narrow" panose="020B0606020202030204" pitchFamily="34" charset="0"/>
              </a:rPr>
              <a:t> : (1) </a:t>
            </a:r>
            <a:r>
              <a:rPr lang="en-US" sz="2200" dirty="0" err="1">
                <a:solidFill>
                  <a:schemeClr val="tx1"/>
                </a:solidFill>
                <a:latin typeface="Arial Narrow" panose="020B0606020202030204" pitchFamily="34" charset="0"/>
              </a:rPr>
              <a:t>nama</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organisasi</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atau</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perusahaan</a:t>
            </a:r>
            <a:r>
              <a:rPr lang="en-US" sz="2200" dirty="0">
                <a:solidFill>
                  <a:schemeClr val="tx1"/>
                </a:solidFill>
                <a:latin typeface="Arial Narrow" panose="020B0606020202030204" pitchFamily="34" charset="0"/>
              </a:rPr>
              <a:t> (2) </a:t>
            </a:r>
            <a:r>
              <a:rPr lang="en-US" sz="2200" dirty="0" err="1">
                <a:solidFill>
                  <a:schemeClr val="tx1"/>
                </a:solidFill>
                <a:latin typeface="Arial Narrow" panose="020B0606020202030204" pitchFamily="34" charset="0"/>
              </a:rPr>
              <a:t>nama</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laporan</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dalam</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hal</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ini</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neraca</a:t>
            </a:r>
            <a:r>
              <a:rPr lang="en-US" sz="2200" dirty="0">
                <a:solidFill>
                  <a:schemeClr val="tx1"/>
                </a:solidFill>
                <a:latin typeface="Arial Narrow" panose="020B0606020202030204" pitchFamily="34" charset="0"/>
              </a:rPr>
              <a:t>) (3) </a:t>
            </a:r>
            <a:r>
              <a:rPr lang="en-US" sz="2200" dirty="0" err="1">
                <a:solidFill>
                  <a:schemeClr val="tx1"/>
                </a:solidFill>
                <a:latin typeface="Arial Narrow" panose="020B0606020202030204" pitchFamily="34" charset="0"/>
              </a:rPr>
              <a:t>tanggal</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neraca</a:t>
            </a:r>
            <a:r>
              <a:rPr lang="en-US" sz="2200" dirty="0">
                <a:solidFill>
                  <a:schemeClr val="tx1"/>
                </a:solidFill>
                <a:latin typeface="Arial Narrow" panose="020B0606020202030204" pitchFamily="34" charset="0"/>
              </a:rPr>
              <a:t>. Badan </a:t>
            </a:r>
            <a:r>
              <a:rPr lang="en-US" sz="2200" dirty="0" err="1">
                <a:solidFill>
                  <a:schemeClr val="tx1"/>
                </a:solidFill>
                <a:latin typeface="Arial Narrow" panose="020B0606020202030204" pitchFamily="34" charset="0"/>
              </a:rPr>
              <a:t>atau</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isi</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laporan</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terdiri</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dari</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tiga</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bagian</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yaitu</a:t>
            </a:r>
            <a:r>
              <a:rPr lang="en-US" sz="2200" dirty="0">
                <a:solidFill>
                  <a:schemeClr val="tx1"/>
                </a:solidFill>
                <a:latin typeface="Arial Narrow" panose="020B0606020202030204" pitchFamily="34" charset="0"/>
              </a:rPr>
              <a:t> : </a:t>
            </a:r>
            <a:r>
              <a:rPr lang="en-US" sz="2200" dirty="0" err="1">
                <a:solidFill>
                  <a:schemeClr val="tx1"/>
                </a:solidFill>
                <a:latin typeface="Arial Narrow" panose="020B0606020202030204" pitchFamily="34" charset="0"/>
              </a:rPr>
              <a:t>Aktiva</a:t>
            </a:r>
            <a:r>
              <a:rPr lang="en-US" sz="2200" dirty="0">
                <a:solidFill>
                  <a:schemeClr val="tx1"/>
                </a:solidFill>
                <a:latin typeface="Arial Narrow" panose="020B0606020202030204" pitchFamily="34" charset="0"/>
              </a:rPr>
              <a:t>; </a:t>
            </a:r>
            <a:r>
              <a:rPr lang="en-US" sz="2200" dirty="0" err="1">
                <a:solidFill>
                  <a:schemeClr val="tx1"/>
                </a:solidFill>
                <a:latin typeface="Arial Narrow" panose="020B0606020202030204" pitchFamily="34" charset="0"/>
              </a:rPr>
              <a:t>Kewajiban</a:t>
            </a:r>
            <a:r>
              <a:rPr lang="en-US" sz="2200" dirty="0">
                <a:solidFill>
                  <a:schemeClr val="tx1"/>
                </a:solidFill>
                <a:latin typeface="Arial Narrow" panose="020B0606020202030204" pitchFamily="34" charset="0"/>
              </a:rPr>
              <a:t>; dan Modal</a:t>
            </a:r>
            <a:r>
              <a:rPr lang="id-ID" sz="2200" dirty="0">
                <a:solidFill>
                  <a:schemeClr val="tx1"/>
                </a:solidFill>
                <a:latin typeface="Arial Narrow" panose="020B0606020202030204" pitchFamily="34" charset="0"/>
              </a:rPr>
              <a:t>/ EKUITAS</a:t>
            </a:r>
            <a:r>
              <a:rPr lang="en-US" sz="2200" dirty="0">
                <a:solidFill>
                  <a:schemeClr val="tx1"/>
                </a:solidFill>
                <a:latin typeface="Arial Narrow" panose="020B0606020202030204" pitchFamily="34" charset="0"/>
              </a:rPr>
              <a:t>.</a:t>
            </a:r>
            <a:endParaRPr lang="en-ID" sz="22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316187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arn(inVertical)">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down)">
                                      <p:cBhvr>
                                        <p:cTn id="2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a:extLst>
              <a:ext uri="{FF2B5EF4-FFF2-40B4-BE49-F238E27FC236}">
                <a16:creationId xmlns:a16="http://schemas.microsoft.com/office/drawing/2014/main" id="{BE3E7696-70A7-4E00-A62F-5742F8812AC0}"/>
              </a:ext>
            </a:extLst>
          </p:cNvPr>
          <p:cNvGraphicFramePr>
            <a:graphicFrameLocks noChangeAspect="1"/>
          </p:cNvGraphicFramePr>
          <p:nvPr>
            <p:extLst>
              <p:ext uri="{D42A27DB-BD31-4B8C-83A1-F6EECF244321}">
                <p14:modId xmlns:p14="http://schemas.microsoft.com/office/powerpoint/2010/main" val="2547689659"/>
              </p:ext>
            </p:extLst>
          </p:nvPr>
        </p:nvGraphicFramePr>
        <p:xfrm>
          <a:off x="981074" y="1187450"/>
          <a:ext cx="10374160" cy="5060950"/>
        </p:xfrm>
        <a:graphic>
          <a:graphicData uri="http://schemas.openxmlformats.org/presentationml/2006/ole">
            <mc:AlternateContent xmlns:mc="http://schemas.openxmlformats.org/markup-compatibility/2006">
              <mc:Choice xmlns:v="urn:schemas-microsoft-com:vml" Requires="v">
                <p:oleObj spid="_x0000_s2057" name="Worksheet" r:id="rId3" imgW="6267566" imgH="3057436" progId="Excel.Sheet.12">
                  <p:embed/>
                </p:oleObj>
              </mc:Choice>
              <mc:Fallback>
                <p:oleObj name="Worksheet" r:id="rId3" imgW="6267566" imgH="3057436" progId="Excel.Sheet.12">
                  <p:embed/>
                  <p:pic>
                    <p:nvPicPr>
                      <p:cNvPr id="0" name=""/>
                      <p:cNvPicPr/>
                      <p:nvPr/>
                    </p:nvPicPr>
                    <p:blipFill>
                      <a:blip r:embed="rId4"/>
                      <a:stretch>
                        <a:fillRect/>
                      </a:stretch>
                    </p:blipFill>
                    <p:spPr>
                      <a:xfrm>
                        <a:off x="981074" y="1187450"/>
                        <a:ext cx="10374160" cy="5060950"/>
                      </a:xfrm>
                      <a:prstGeom prst="rect">
                        <a:avLst/>
                      </a:prstGeom>
                    </p:spPr>
                  </p:pic>
                </p:oleObj>
              </mc:Fallback>
            </mc:AlternateContent>
          </a:graphicData>
        </a:graphic>
      </p:graphicFrame>
    </p:spTree>
    <p:extLst>
      <p:ext uri="{BB962C8B-B14F-4D97-AF65-F5344CB8AC3E}">
        <p14:creationId xmlns:p14="http://schemas.microsoft.com/office/powerpoint/2010/main" val="419909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E8324D0-3A5C-4B52-AA3D-F0BAAF478474}"/>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NERACA</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4175E743-7F23-4203-97C5-80DDCAAC4F7E}"/>
              </a:ext>
            </a:extLst>
          </p:cNvPr>
          <p:cNvSpPr/>
          <p:nvPr/>
        </p:nvSpPr>
        <p:spPr>
          <a:xfrm>
            <a:off x="1417493" y="1719694"/>
            <a:ext cx="9357014" cy="47382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dirty="0">
                <a:solidFill>
                  <a:schemeClr val="tx1"/>
                </a:solidFill>
                <a:latin typeface="Arial Narrow" panose="020B0606020202030204" pitchFamily="34" charset="0"/>
              </a:rPr>
              <a:t>Dari </a:t>
            </a:r>
            <a:r>
              <a:rPr lang="en-US" sz="2600" dirty="0" err="1">
                <a:solidFill>
                  <a:schemeClr val="tx1"/>
                </a:solidFill>
                <a:latin typeface="Arial Narrow" panose="020B0606020202030204" pitchFamily="34" charset="0"/>
              </a:rPr>
              <a:t>laporan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diatas</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pembaca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laporan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secara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sepintas</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dapat</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memperoleh</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informasi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bahwa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sumber-sumber</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atau</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kekayaan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perusahaan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berjumlah</a:t>
            </a:r>
            <a:r>
              <a:rPr lang="en-US" sz="2600" dirty="0">
                <a:solidFill>
                  <a:schemeClr val="tx1"/>
                </a:solidFill>
                <a:latin typeface="Arial Narrow" panose="020B0606020202030204" pitchFamily="34" charset="0"/>
              </a:rPr>
              <a:t> Rp76.000.000,00 dan </a:t>
            </a:r>
            <a:r>
              <a:rPr lang="en-US" sz="2600" dirty="0" err="1">
                <a:solidFill>
                  <a:schemeClr val="tx1"/>
                </a:solidFill>
                <a:latin typeface="Arial Narrow" panose="020B0606020202030204" pitchFamily="34" charset="0"/>
              </a:rPr>
              <a:t>bahwa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kekayaan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ini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dibelanjai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atau</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berasal</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dari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dua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sumber</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yaitu</a:t>
            </a:r>
            <a:r>
              <a:rPr lang="en-US" sz="2600" dirty="0">
                <a:solidFill>
                  <a:schemeClr val="tx1"/>
                </a:solidFill>
                <a:latin typeface="Arial Narrow" panose="020B0606020202030204" pitchFamily="34" charset="0"/>
              </a:rPr>
              <a:t> Rp24.000.000,00 </a:t>
            </a:r>
            <a:r>
              <a:rPr lang="en-US" sz="2600" dirty="0" err="1">
                <a:solidFill>
                  <a:schemeClr val="tx1"/>
                </a:solidFill>
                <a:latin typeface="Arial Narrow" panose="020B0606020202030204" pitchFamily="34" charset="0"/>
              </a:rPr>
              <a:t>dari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kreditur</a:t>
            </a:r>
            <a:r>
              <a:rPr lang="en-US" sz="2600" dirty="0">
                <a:solidFill>
                  <a:schemeClr val="tx1"/>
                </a:solidFill>
                <a:latin typeface="Arial Narrow" panose="020B0606020202030204" pitchFamily="34" charset="0"/>
              </a:rPr>
              <a:t> (utang</a:t>
            </a:r>
            <a:r>
              <a:rPr lang="id-ID" sz="2600" dirty="0">
                <a:solidFill>
                  <a:schemeClr val="tx1"/>
                </a:solidFill>
                <a:latin typeface="Arial Narrow" panose="020B0606020202030204" pitchFamily="34" charset="0"/>
              </a:rPr>
              <a:t>/kewajiban</a:t>
            </a:r>
            <a:r>
              <a:rPr lang="en-US" sz="2600" dirty="0">
                <a:solidFill>
                  <a:schemeClr val="tx1"/>
                </a:solidFill>
                <a:latin typeface="Arial Narrow" panose="020B0606020202030204" pitchFamily="34" charset="0"/>
              </a:rPr>
              <a:t>) dan Rp52.000.000,00 </a:t>
            </a:r>
            <a:r>
              <a:rPr lang="en-US" sz="2600" dirty="0" err="1">
                <a:solidFill>
                  <a:schemeClr val="tx1"/>
                </a:solidFill>
                <a:latin typeface="Arial Narrow" panose="020B0606020202030204" pitchFamily="34" charset="0"/>
              </a:rPr>
              <a:t>dari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pemilik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perusahaan</a:t>
            </a:r>
            <a:r>
              <a:rPr lang="en-US" sz="2600" dirty="0">
                <a:solidFill>
                  <a:schemeClr val="tx1"/>
                </a:solidFill>
                <a:latin typeface="Arial Narrow" panose="020B0606020202030204" pitchFamily="34" charset="0"/>
              </a:rPr>
              <a:t> (modal). Hal yang paling </a:t>
            </a:r>
            <a:r>
              <a:rPr lang="en-US" sz="2600" dirty="0" err="1">
                <a:solidFill>
                  <a:schemeClr val="tx1"/>
                </a:solidFill>
                <a:latin typeface="Arial Narrow" panose="020B0606020202030204" pitchFamily="34" charset="0"/>
              </a:rPr>
              <a:t>penting</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untuk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diperhatikan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dalam</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laporan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ini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adalah</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bahwa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aktiva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selalu</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sama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dengan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pasiva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Keseimbangan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ini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biasanya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digambarkan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sebagai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suatu</a:t>
            </a:r>
            <a:r>
              <a:rPr lang="en-US" sz="2600" dirty="0">
                <a:solidFill>
                  <a:schemeClr val="tx1"/>
                </a:solidFill>
                <a:latin typeface="Arial Narrow" panose="020B0606020202030204" pitchFamily="34" charset="0"/>
              </a:rPr>
              <a:t> </a:t>
            </a:r>
            <a:r>
              <a:rPr lang="en-US" sz="2600" b="1" dirty="0" err="1">
                <a:solidFill>
                  <a:schemeClr val="tx1"/>
                </a:solidFill>
                <a:latin typeface="Arial Narrow" panose="020B0606020202030204" pitchFamily="34" charset="0"/>
              </a:rPr>
              <a:t>persamaan</a:t>
            </a:r>
            <a:r>
              <a:rPr lang="en-US" sz="2600" b="1" dirty="0">
                <a:solidFill>
                  <a:schemeClr val="tx1"/>
                </a:solidFill>
                <a:latin typeface="Arial Narrow" panose="020B0606020202030204" pitchFamily="34" charset="0"/>
              </a:rPr>
              <a:t> </a:t>
            </a:r>
            <a:r>
              <a:rPr lang="en-US" sz="2600" b="1" dirty="0" err="1">
                <a:solidFill>
                  <a:schemeClr val="tx1"/>
                </a:solidFill>
                <a:latin typeface="Arial Narrow" panose="020B0606020202030204" pitchFamily="34" charset="0"/>
              </a:rPr>
              <a:t>akuntansi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yaitu</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suatu</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persamaan</a:t>
            </a:r>
            <a:r>
              <a:rPr lang="en-US" sz="2600" dirty="0">
                <a:solidFill>
                  <a:schemeClr val="tx1"/>
                </a:solidFill>
                <a:latin typeface="Arial Narrow" panose="020B0606020202030204" pitchFamily="34" charset="0"/>
              </a:rPr>
              <a:t> yang </a:t>
            </a:r>
            <a:r>
              <a:rPr lang="en-US" sz="2600" dirty="0" err="1">
                <a:solidFill>
                  <a:schemeClr val="tx1"/>
                </a:solidFill>
                <a:latin typeface="Arial Narrow" panose="020B0606020202030204" pitchFamily="34" charset="0"/>
              </a:rPr>
              <a:t>menunjukkan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bahwa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jumlah</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semua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harta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atau</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sumber-sumber</a:t>
            </a:r>
            <a:r>
              <a:rPr lang="en-US" sz="2600" dirty="0">
                <a:solidFill>
                  <a:schemeClr val="tx1"/>
                </a:solidFill>
                <a:latin typeface="Arial Narrow" panose="020B0606020202030204" pitchFamily="34" charset="0"/>
              </a:rPr>
              <a:t> yang </a:t>
            </a:r>
            <a:r>
              <a:rPr lang="en-US" sz="2600" dirty="0" err="1">
                <a:solidFill>
                  <a:schemeClr val="tx1"/>
                </a:solidFill>
                <a:latin typeface="Arial Narrow" panose="020B0606020202030204" pitchFamily="34" charset="0"/>
              </a:rPr>
              <a:t>tercantum</a:t>
            </a:r>
            <a:r>
              <a:rPr lang="en-US" sz="2600" dirty="0">
                <a:solidFill>
                  <a:schemeClr val="tx1"/>
                </a:solidFill>
                <a:latin typeface="Arial Narrow" panose="020B0606020202030204" pitchFamily="34" charset="0"/>
              </a:rPr>
              <a:t> pada </a:t>
            </a:r>
            <a:r>
              <a:rPr lang="en-US" sz="2600" dirty="0" err="1">
                <a:solidFill>
                  <a:schemeClr val="tx1"/>
                </a:solidFill>
                <a:latin typeface="Arial Narrow" panose="020B0606020202030204" pitchFamily="34" charset="0"/>
              </a:rPr>
              <a:t>sisi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kiri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adalah</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berasal</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dari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kreditur</a:t>
            </a:r>
            <a:r>
              <a:rPr lang="en-US" sz="2600" dirty="0">
                <a:solidFill>
                  <a:schemeClr val="tx1"/>
                </a:solidFill>
                <a:latin typeface="Arial Narrow" panose="020B0606020202030204" pitchFamily="34" charset="0"/>
              </a:rPr>
              <a:t> dan </a:t>
            </a:r>
            <a:r>
              <a:rPr lang="en-US" sz="2600" dirty="0" err="1">
                <a:solidFill>
                  <a:schemeClr val="tx1"/>
                </a:solidFill>
                <a:latin typeface="Arial Narrow" panose="020B0606020202030204" pitchFamily="34" charset="0"/>
              </a:rPr>
              <a:t>pemilik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Sebaliknya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jumlah</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kontribusi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kreditur</a:t>
            </a:r>
            <a:r>
              <a:rPr lang="en-US" sz="2600" dirty="0">
                <a:solidFill>
                  <a:schemeClr val="tx1"/>
                </a:solidFill>
                <a:latin typeface="Arial Narrow" panose="020B0606020202030204" pitchFamily="34" charset="0"/>
              </a:rPr>
              <a:t> dan </a:t>
            </a:r>
            <a:r>
              <a:rPr lang="en-US" sz="2600" dirty="0" err="1">
                <a:solidFill>
                  <a:schemeClr val="tx1"/>
                </a:solidFill>
                <a:latin typeface="Arial Narrow" panose="020B0606020202030204" pitchFamily="34" charset="0"/>
              </a:rPr>
              <a:t>pemilik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harus</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sama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dengan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jumlah</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harta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perusahaan</a:t>
            </a:r>
            <a:r>
              <a:rPr lang="en-US" sz="2600" dirty="0">
                <a:solidFill>
                  <a:schemeClr val="tx1"/>
                </a:solidFill>
                <a:latin typeface="Arial Narrow" panose="020B0606020202030204" pitchFamily="34" charset="0"/>
              </a:rPr>
              <a:t>.</a:t>
            </a:r>
            <a:endParaRPr lang="en-ID" sz="26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68038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29EBED-1307-4ADE-A4F1-6C198A7B917D}"/>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NERACA</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DEAF2549-6F30-4FD3-9169-284D9F67CFA8}"/>
              </a:ext>
            </a:extLst>
          </p:cNvPr>
          <p:cNvSpPr/>
          <p:nvPr/>
        </p:nvSpPr>
        <p:spPr>
          <a:xfrm>
            <a:off x="1417493" y="1719694"/>
            <a:ext cx="9357014" cy="47382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en-US" sz="2600" b="1" dirty="0" err="1">
                <a:solidFill>
                  <a:srgbClr val="C00000"/>
                </a:solidFill>
                <a:latin typeface="Arial Narrow" panose="020B0606020202030204" pitchFamily="34" charset="0"/>
                <a:ea typeface="Times New Roman" panose="02020603050405020304" pitchFamily="18" charset="0"/>
              </a:rPr>
              <a:t>Aktiva</a:t>
            </a:r>
            <a:endParaRPr lang="id-ID" sz="2600" b="1" dirty="0">
              <a:solidFill>
                <a:srgbClr val="C00000"/>
              </a:solidFill>
              <a:latin typeface="Arial Narrow" panose="020B0606020202030204" pitchFamily="34" charset="0"/>
              <a:ea typeface="Times New Roman" panose="02020603050405020304" pitchFamily="18" charset="0"/>
            </a:endParaRPr>
          </a:p>
          <a:p>
            <a:pPr algn="just">
              <a:spcAft>
                <a:spcPts val="0"/>
              </a:spcAft>
            </a:pPr>
            <a:endParaRPr lang="en-ID" sz="2600" dirty="0">
              <a:solidFill>
                <a:srgbClr val="C00000"/>
              </a:solidFill>
              <a:latin typeface="Arial Narrow" panose="020B0606020202030204" pitchFamily="34" charset="0"/>
              <a:ea typeface="Times New Roman" panose="02020603050405020304" pitchFamily="18" charset="0"/>
            </a:endParaRPr>
          </a:p>
          <a:p>
            <a:pPr algn="just">
              <a:spcAft>
                <a:spcPts val="0"/>
              </a:spcAft>
            </a:pPr>
            <a:r>
              <a:rPr lang="en-US" sz="2600" dirty="0" err="1">
                <a:solidFill>
                  <a:schemeClr val="tx1"/>
                </a:solidFill>
                <a:latin typeface="Arial Narrow" panose="020B0606020202030204" pitchFamily="34" charset="0"/>
                <a:ea typeface="Times New Roman" panose="02020603050405020304" pitchFamily="18" charset="0"/>
              </a:rPr>
              <a:t>Aktiva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adalah</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sumber-sumber</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ekonomi</a:t>
            </a:r>
            <a:r>
              <a:rPr lang="en-US" sz="2600" dirty="0">
                <a:solidFill>
                  <a:schemeClr val="tx1"/>
                </a:solidFill>
                <a:latin typeface="Arial Narrow" panose="020B0606020202030204" pitchFamily="34" charset="0"/>
                <a:ea typeface="Times New Roman" panose="02020603050405020304" pitchFamily="18" charset="0"/>
              </a:rPr>
              <a:t> yang </a:t>
            </a:r>
            <a:r>
              <a:rPr lang="en-US" sz="2600" dirty="0" err="1">
                <a:solidFill>
                  <a:schemeClr val="tx1"/>
                </a:solidFill>
                <a:latin typeface="Arial Narrow" panose="020B0606020202030204" pitchFamily="34" charset="0"/>
                <a:ea typeface="Times New Roman" panose="02020603050405020304" pitchFamily="18" charset="0"/>
              </a:rPr>
              <a:t>dimiliki</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perusahaan</a:t>
            </a:r>
            <a:r>
              <a:rPr lang="en-US" sz="2600" dirty="0">
                <a:solidFill>
                  <a:schemeClr val="tx1"/>
                </a:solidFill>
                <a:latin typeface="Arial Narrow" panose="020B0606020202030204" pitchFamily="34" charset="0"/>
                <a:ea typeface="Times New Roman" panose="02020603050405020304" pitchFamily="18" charset="0"/>
              </a:rPr>
              <a:t> yang </a:t>
            </a:r>
            <a:r>
              <a:rPr lang="en-US" sz="2600" dirty="0" err="1">
                <a:solidFill>
                  <a:schemeClr val="tx1"/>
                </a:solidFill>
                <a:latin typeface="Arial Narrow" panose="020B0606020202030204" pitchFamily="34" charset="0"/>
                <a:ea typeface="Times New Roman" panose="02020603050405020304" pitchFamily="18" charset="0"/>
              </a:rPr>
              <a:t>biasa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dinyatakan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dalam</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satuan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uang</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Jenis</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sumber-sumber</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ekonomi</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atau</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lazim</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disebut</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harta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perusahaan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bisa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bermacam-macam</a:t>
            </a:r>
            <a:r>
              <a:rPr lang="en-US" sz="2600" dirty="0">
                <a:solidFill>
                  <a:schemeClr val="tx1"/>
                </a:solidFill>
                <a:latin typeface="Arial Narrow" panose="020B0606020202030204" pitchFamily="34" charset="0"/>
                <a:ea typeface="Times New Roman" panose="02020603050405020304" pitchFamily="18" charset="0"/>
              </a:rPr>
              <a:t>. Ada </a:t>
            </a:r>
            <a:r>
              <a:rPr lang="en-US" sz="2600" dirty="0" err="1">
                <a:solidFill>
                  <a:schemeClr val="tx1"/>
                </a:solidFill>
                <a:latin typeface="Arial Narrow" panose="020B0606020202030204" pitchFamily="34" charset="0"/>
                <a:ea typeface="Times New Roman" panose="02020603050405020304" pitchFamily="18" charset="0"/>
              </a:rPr>
              <a:t>kekayaan</a:t>
            </a:r>
            <a:r>
              <a:rPr lang="en-US" sz="2600" dirty="0">
                <a:solidFill>
                  <a:schemeClr val="tx1"/>
                </a:solidFill>
                <a:latin typeface="Arial Narrow" panose="020B0606020202030204" pitchFamily="34" charset="0"/>
                <a:ea typeface="Times New Roman" panose="02020603050405020304" pitchFamily="18" charset="0"/>
              </a:rPr>
              <a:t> yang </a:t>
            </a:r>
            <a:r>
              <a:rPr lang="en-US" sz="2600" dirty="0" err="1">
                <a:solidFill>
                  <a:schemeClr val="tx1"/>
                </a:solidFill>
                <a:latin typeface="Arial Narrow" panose="020B0606020202030204" pitchFamily="34" charset="0"/>
                <a:ea typeface="Times New Roman" panose="02020603050405020304" pitchFamily="18" charset="0"/>
              </a:rPr>
              <a:t>berupa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barang</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berujud</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seperti</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tanah</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gedung</a:t>
            </a:r>
            <a:r>
              <a:rPr lang="en-US" sz="2600" dirty="0">
                <a:solidFill>
                  <a:schemeClr val="tx1"/>
                </a:solidFill>
                <a:latin typeface="Arial Narrow" panose="020B0606020202030204" pitchFamily="34" charset="0"/>
                <a:ea typeface="Times New Roman" panose="02020603050405020304" pitchFamily="18" charset="0"/>
              </a:rPr>
              <a:t> dan </a:t>
            </a:r>
            <a:r>
              <a:rPr lang="en-US" sz="2600" dirty="0" err="1">
                <a:solidFill>
                  <a:schemeClr val="tx1"/>
                </a:solidFill>
                <a:latin typeface="Arial Narrow" panose="020B0606020202030204" pitchFamily="34" charset="0"/>
                <a:ea typeface="Times New Roman" panose="02020603050405020304" pitchFamily="18" charset="0"/>
              </a:rPr>
              <a:t>mesin</a:t>
            </a:r>
            <a:r>
              <a:rPr lang="en-US" sz="2600" dirty="0">
                <a:solidFill>
                  <a:schemeClr val="tx1"/>
                </a:solidFill>
                <a:latin typeface="Arial Narrow" panose="020B0606020202030204" pitchFamily="34" charset="0"/>
                <a:ea typeface="Times New Roman" panose="02020603050405020304" pitchFamily="18" charset="0"/>
              </a:rPr>
              <a:t>. Ada pula yang </a:t>
            </a:r>
            <a:r>
              <a:rPr lang="en-US" sz="2600" dirty="0" err="1">
                <a:solidFill>
                  <a:schemeClr val="tx1"/>
                </a:solidFill>
                <a:latin typeface="Arial Narrow" panose="020B0606020202030204" pitchFamily="34" charset="0"/>
                <a:ea typeface="Times New Roman" panose="02020603050405020304" pitchFamily="18" charset="0"/>
              </a:rPr>
              <a:t>berupa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tagihan</a:t>
            </a:r>
            <a:r>
              <a:rPr lang="en-US" sz="2600" dirty="0">
                <a:solidFill>
                  <a:schemeClr val="tx1"/>
                </a:solidFill>
                <a:latin typeface="Arial Narrow" panose="020B0606020202030204" pitchFamily="34" charset="0"/>
                <a:ea typeface="Times New Roman" panose="02020603050405020304" pitchFamily="18" charset="0"/>
              </a:rPr>
              <a:t> yang </a:t>
            </a:r>
            <a:r>
              <a:rPr lang="en-US" sz="2600" dirty="0" err="1">
                <a:solidFill>
                  <a:schemeClr val="tx1"/>
                </a:solidFill>
                <a:latin typeface="Arial Narrow" panose="020B0606020202030204" pitchFamily="34" charset="0"/>
                <a:ea typeface="Times New Roman" panose="02020603050405020304" pitchFamily="18" charset="0"/>
              </a:rPr>
              <a:t>dalam</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akuntansi</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disebut</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piutang</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dagang</a:t>
            </a:r>
            <a:r>
              <a:rPr lang="en-US" sz="2600" dirty="0">
                <a:solidFill>
                  <a:schemeClr val="tx1"/>
                </a:solidFill>
                <a:latin typeface="Arial Narrow" panose="020B0606020202030204" pitchFamily="34" charset="0"/>
                <a:ea typeface="Times New Roman" panose="02020603050405020304" pitchFamily="18" charset="0"/>
              </a:rPr>
              <a:t>, dan </a:t>
            </a:r>
            <a:r>
              <a:rPr lang="en-US" sz="2600" dirty="0" err="1">
                <a:solidFill>
                  <a:schemeClr val="tx1"/>
                </a:solidFill>
                <a:latin typeface="Arial Narrow" panose="020B0606020202030204" pitchFamily="34" charset="0"/>
                <a:ea typeface="Times New Roman" panose="02020603050405020304" pitchFamily="18" charset="0"/>
              </a:rPr>
              <a:t>ada</a:t>
            </a:r>
            <a:r>
              <a:rPr lang="en-US" sz="2600" dirty="0">
                <a:solidFill>
                  <a:schemeClr val="tx1"/>
                </a:solidFill>
                <a:latin typeface="Arial Narrow" panose="020B0606020202030204" pitchFamily="34" charset="0"/>
                <a:ea typeface="Times New Roman" panose="02020603050405020304" pitchFamily="18" charset="0"/>
              </a:rPr>
              <a:t> pula yang </a:t>
            </a:r>
            <a:r>
              <a:rPr lang="en-US" sz="2600" dirty="0" err="1">
                <a:solidFill>
                  <a:schemeClr val="tx1"/>
                </a:solidFill>
                <a:latin typeface="Arial Narrow" panose="020B0606020202030204" pitchFamily="34" charset="0"/>
                <a:ea typeface="Times New Roman" panose="02020603050405020304" pitchFamily="18" charset="0"/>
              </a:rPr>
              <a:t>berbentuk</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pembayaran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dimuka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uang</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muka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atas</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jasa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tertentu</a:t>
            </a:r>
            <a:r>
              <a:rPr lang="en-US" sz="2600" dirty="0">
                <a:solidFill>
                  <a:schemeClr val="tx1"/>
                </a:solidFill>
                <a:latin typeface="Arial Narrow" panose="020B0606020202030204" pitchFamily="34" charset="0"/>
                <a:ea typeface="Times New Roman" panose="02020603050405020304" pitchFamily="18" charset="0"/>
              </a:rPr>
              <a:t> yang </a:t>
            </a:r>
            <a:r>
              <a:rPr lang="en-US" sz="2600" dirty="0" err="1">
                <a:solidFill>
                  <a:schemeClr val="tx1"/>
                </a:solidFill>
                <a:latin typeface="Arial Narrow" panose="020B0606020202030204" pitchFamily="34" charset="0"/>
                <a:ea typeface="Times New Roman" panose="02020603050405020304" pitchFamily="18" charset="0"/>
              </a:rPr>
              <a:t>baru</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akan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diterima</a:t>
            </a:r>
            <a:r>
              <a:rPr lang="en-US" sz="2600" dirty="0">
                <a:solidFill>
                  <a:schemeClr val="tx1"/>
                </a:solidFill>
                <a:latin typeface="Arial Narrow" panose="020B0606020202030204" pitchFamily="34" charset="0"/>
                <a:ea typeface="Times New Roman" panose="02020603050405020304" pitchFamily="18" charset="0"/>
              </a:rPr>
              <a:t> di masa yang </a:t>
            </a:r>
            <a:r>
              <a:rPr lang="en-US" sz="2600" dirty="0" err="1">
                <a:solidFill>
                  <a:schemeClr val="tx1"/>
                </a:solidFill>
                <a:latin typeface="Arial Narrow" panose="020B0606020202030204" pitchFamily="34" charset="0"/>
                <a:ea typeface="Times New Roman" panose="02020603050405020304" pitchFamily="18" charset="0"/>
              </a:rPr>
              <a:t>akan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dat</a:t>
            </a:r>
            <a:r>
              <a:rPr lang="id-ID" sz="2600" dirty="0">
                <a:solidFill>
                  <a:schemeClr val="tx1"/>
                </a:solidFill>
                <a:latin typeface="Arial Narrow" panose="020B0606020202030204" pitchFamily="34" charset="0"/>
                <a:ea typeface="Times New Roman" panose="02020603050405020304" pitchFamily="18" charset="0"/>
              </a:rPr>
              <a:t>a</a:t>
            </a:r>
            <a:r>
              <a:rPr lang="en-US" sz="2600" dirty="0">
                <a:solidFill>
                  <a:schemeClr val="tx1"/>
                </a:solidFill>
                <a:latin typeface="Arial Narrow" panose="020B0606020202030204" pitchFamily="34" charset="0"/>
                <a:ea typeface="Times New Roman" panose="02020603050405020304" pitchFamily="18" charset="0"/>
              </a:rPr>
              <a:t>ng </a:t>
            </a:r>
            <a:r>
              <a:rPr lang="en-US" sz="2600" dirty="0" err="1">
                <a:solidFill>
                  <a:schemeClr val="tx1"/>
                </a:solidFill>
                <a:latin typeface="Arial Narrow" panose="020B0606020202030204" pitchFamily="34" charset="0"/>
                <a:ea typeface="Times New Roman" panose="02020603050405020304" pitchFamily="18" charset="0"/>
              </a:rPr>
              <a:t>seperti</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premi</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asuransi</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dibayar</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dimuka</a:t>
            </a:r>
            <a:r>
              <a:rPr lang="en-US" sz="2600" dirty="0">
                <a:solidFill>
                  <a:schemeClr val="tx1"/>
                </a:solidFill>
                <a:latin typeface="Arial Narrow" panose="020B0606020202030204" pitchFamily="34" charset="0"/>
                <a:ea typeface="Times New Roman" panose="02020603050405020304" pitchFamily="18" charset="0"/>
              </a:rPr>
              <a:t>. </a:t>
            </a:r>
            <a:endParaRPr lang="id-ID" sz="2600" dirty="0">
              <a:solidFill>
                <a:schemeClr val="tx1"/>
              </a:solidFill>
              <a:latin typeface="Arial Narrow" panose="020B0606020202030204" pitchFamily="34" charset="0"/>
              <a:ea typeface="Times New Roman" panose="02020603050405020304" pitchFamily="18" charset="0"/>
            </a:endParaRPr>
          </a:p>
          <a:p>
            <a:pPr algn="just">
              <a:spcAft>
                <a:spcPts val="0"/>
              </a:spcAft>
            </a:pPr>
            <a:endParaRPr lang="en-ID" sz="26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35766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ACCB55-2447-4AE3-8DDE-DBF761816DA5}"/>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NERACA</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49BAB7EB-BFD5-4F0E-8E44-F13C93FE0B18}"/>
              </a:ext>
            </a:extLst>
          </p:cNvPr>
          <p:cNvSpPr/>
          <p:nvPr/>
        </p:nvSpPr>
        <p:spPr>
          <a:xfrm>
            <a:off x="1417493" y="1719694"/>
            <a:ext cx="9357014" cy="47382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endParaRPr lang="id-ID" sz="2600" b="1" dirty="0">
              <a:solidFill>
                <a:schemeClr val="tx1"/>
              </a:solidFill>
              <a:latin typeface="Arial Narrow" panose="020B0606020202030204" pitchFamily="34" charset="0"/>
              <a:ea typeface="Times New Roman" panose="02020603050405020304" pitchFamily="18" charset="0"/>
            </a:endParaRPr>
          </a:p>
          <a:p>
            <a:pPr algn="just">
              <a:spcAft>
                <a:spcPts val="0"/>
              </a:spcAft>
            </a:pPr>
            <a:r>
              <a:rPr lang="en-US" sz="2600" b="1" dirty="0" err="1">
                <a:solidFill>
                  <a:srgbClr val="C00000"/>
                </a:solidFill>
                <a:latin typeface="Arial Narrow" panose="020B0606020202030204" pitchFamily="34" charset="0"/>
                <a:ea typeface="Times New Roman" panose="02020603050405020304" pitchFamily="18" charset="0"/>
              </a:rPr>
              <a:t>Kewajiban</a:t>
            </a:r>
            <a:endParaRPr lang="id-ID" sz="2600" b="1" dirty="0">
              <a:solidFill>
                <a:srgbClr val="C00000"/>
              </a:solidFill>
              <a:latin typeface="Arial Narrow" panose="020B0606020202030204" pitchFamily="34" charset="0"/>
              <a:ea typeface="Times New Roman" panose="02020603050405020304" pitchFamily="18" charset="0"/>
            </a:endParaRPr>
          </a:p>
          <a:p>
            <a:pPr algn="just">
              <a:spcAft>
                <a:spcPts val="0"/>
              </a:spcAft>
            </a:pPr>
            <a:endParaRPr lang="en-ID" sz="2600" dirty="0">
              <a:solidFill>
                <a:schemeClr val="tx1"/>
              </a:solidFill>
              <a:latin typeface="Arial Narrow" panose="020B0606020202030204" pitchFamily="34" charset="0"/>
              <a:ea typeface="Times New Roman" panose="02020603050405020304" pitchFamily="18" charset="0"/>
            </a:endParaRPr>
          </a:p>
          <a:p>
            <a:pPr algn="just">
              <a:spcAft>
                <a:spcPts val="0"/>
              </a:spcAft>
            </a:pPr>
            <a:r>
              <a:rPr lang="en-US" sz="2600" dirty="0" err="1">
                <a:solidFill>
                  <a:schemeClr val="tx1"/>
                </a:solidFill>
                <a:latin typeface="Arial Narrow" panose="020B0606020202030204" pitchFamily="34" charset="0"/>
                <a:ea typeface="Times New Roman" panose="02020603050405020304" pitchFamily="18" charset="0"/>
              </a:rPr>
              <a:t>Kewajiban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adalah</a:t>
            </a:r>
            <a:r>
              <a:rPr lang="en-US" sz="2600" dirty="0">
                <a:solidFill>
                  <a:schemeClr val="tx1"/>
                </a:solidFill>
                <a:latin typeface="Arial Narrow" panose="020B0606020202030204" pitchFamily="34" charset="0"/>
                <a:ea typeface="Times New Roman" panose="02020603050405020304" pitchFamily="18" charset="0"/>
              </a:rPr>
              <a:t> utang yang </a:t>
            </a:r>
            <a:r>
              <a:rPr lang="en-US" sz="2600" dirty="0" err="1">
                <a:solidFill>
                  <a:schemeClr val="tx1"/>
                </a:solidFill>
                <a:latin typeface="Arial Narrow" panose="020B0606020202030204" pitchFamily="34" charset="0"/>
                <a:ea typeface="Times New Roman" panose="02020603050405020304" pitchFamily="18" charset="0"/>
              </a:rPr>
              <a:t>harus</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dibayar</a:t>
            </a:r>
            <a:r>
              <a:rPr lang="en-US" sz="2600" dirty="0">
                <a:solidFill>
                  <a:schemeClr val="tx1"/>
                </a:solidFill>
                <a:latin typeface="Arial Narrow" panose="020B0606020202030204" pitchFamily="34" charset="0"/>
                <a:ea typeface="Times New Roman" panose="02020603050405020304" pitchFamily="18" charset="0"/>
              </a:rPr>
              <a:t> oleh </a:t>
            </a:r>
            <a:r>
              <a:rPr lang="en-US" sz="2600" dirty="0" err="1">
                <a:solidFill>
                  <a:schemeClr val="tx1"/>
                </a:solidFill>
                <a:latin typeface="Arial Narrow" panose="020B0606020202030204" pitchFamily="34" charset="0"/>
                <a:ea typeface="Times New Roman" panose="02020603050405020304" pitchFamily="18" charset="0"/>
              </a:rPr>
              <a:t>perusahaan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dengan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uang</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atau</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jasa</a:t>
            </a:r>
            <a:r>
              <a:rPr lang="en-US" sz="2600" dirty="0">
                <a:solidFill>
                  <a:schemeClr val="tx1"/>
                </a:solidFill>
                <a:latin typeface="Arial Narrow" panose="020B0606020202030204" pitchFamily="34" charset="0"/>
                <a:ea typeface="Times New Roman" panose="02020603050405020304" pitchFamily="18" charset="0"/>
              </a:rPr>
              <a:t> pada </a:t>
            </a:r>
            <a:r>
              <a:rPr lang="en-US" sz="2600" dirty="0" err="1">
                <a:solidFill>
                  <a:schemeClr val="tx1"/>
                </a:solidFill>
                <a:latin typeface="Arial Narrow" panose="020B0606020202030204" pitchFamily="34" charset="0"/>
                <a:ea typeface="Times New Roman" panose="02020603050405020304" pitchFamily="18" charset="0"/>
              </a:rPr>
              <a:t>suatu</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saat</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tertentu</a:t>
            </a:r>
            <a:r>
              <a:rPr lang="en-US" sz="2600" dirty="0">
                <a:solidFill>
                  <a:schemeClr val="tx1"/>
                </a:solidFill>
                <a:latin typeface="Arial Narrow" panose="020B0606020202030204" pitchFamily="34" charset="0"/>
                <a:ea typeface="Times New Roman" panose="02020603050405020304" pitchFamily="18" charset="0"/>
              </a:rPr>
              <a:t> di masa yang </a:t>
            </a:r>
            <a:r>
              <a:rPr lang="en-US" sz="2600" dirty="0" err="1">
                <a:solidFill>
                  <a:schemeClr val="tx1"/>
                </a:solidFill>
                <a:latin typeface="Arial Narrow" panose="020B0606020202030204" pitchFamily="34" charset="0"/>
                <a:ea typeface="Times New Roman" panose="02020603050405020304" pitchFamily="18" charset="0"/>
              </a:rPr>
              <a:t>akan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datang</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Dengan</a:t>
            </a:r>
            <a:r>
              <a:rPr lang="en-US" sz="2600" dirty="0">
                <a:solidFill>
                  <a:schemeClr val="tx1"/>
                </a:solidFill>
                <a:latin typeface="Arial Narrow" panose="020B0606020202030204" pitchFamily="34" charset="0"/>
                <a:ea typeface="Times New Roman" panose="02020603050405020304" pitchFamily="18" charset="0"/>
              </a:rPr>
              <a:t> kata lain, </a:t>
            </a:r>
            <a:r>
              <a:rPr lang="en-US" sz="2600" dirty="0" err="1">
                <a:solidFill>
                  <a:schemeClr val="tx1"/>
                </a:solidFill>
                <a:latin typeface="Arial Narrow" panose="020B0606020202030204" pitchFamily="34" charset="0"/>
                <a:ea typeface="Times New Roman" panose="02020603050405020304" pitchFamily="18" charset="0"/>
              </a:rPr>
              <a:t>kewajiban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merupakan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tagihan</a:t>
            </a:r>
            <a:r>
              <a:rPr lang="en-US" sz="2600" dirty="0">
                <a:solidFill>
                  <a:schemeClr val="tx1"/>
                </a:solidFill>
                <a:latin typeface="Arial Narrow" panose="020B0606020202030204" pitchFamily="34" charset="0"/>
                <a:ea typeface="Times New Roman" panose="02020603050405020304" pitchFamily="18" charset="0"/>
              </a:rPr>
              <a:t> para </a:t>
            </a:r>
            <a:r>
              <a:rPr lang="en-US" sz="2600" dirty="0" err="1">
                <a:solidFill>
                  <a:schemeClr val="tx1"/>
                </a:solidFill>
                <a:latin typeface="Arial Narrow" panose="020B0606020202030204" pitchFamily="34" charset="0"/>
                <a:ea typeface="Times New Roman" panose="02020603050405020304" pitchFamily="18" charset="0"/>
              </a:rPr>
              <a:t>kreditur</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kepada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perusahaan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Kewajiban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dilaporkan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dalam</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neraca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menurut</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urutan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saat</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pelunasannya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Pertama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tama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dicantumkan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kewajiban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jangka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pendek</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seperti</a:t>
            </a:r>
            <a:r>
              <a:rPr lang="en-US" sz="2600" dirty="0">
                <a:solidFill>
                  <a:schemeClr val="tx1"/>
                </a:solidFill>
                <a:latin typeface="Arial Narrow" panose="020B0606020202030204" pitchFamily="34" charset="0"/>
                <a:ea typeface="Times New Roman" panose="02020603050405020304" pitchFamily="18" charset="0"/>
              </a:rPr>
              <a:t> utang </a:t>
            </a:r>
            <a:r>
              <a:rPr lang="en-US" sz="2600" dirty="0" err="1">
                <a:solidFill>
                  <a:schemeClr val="tx1"/>
                </a:solidFill>
                <a:latin typeface="Arial Narrow" panose="020B0606020202030204" pitchFamily="34" charset="0"/>
                <a:ea typeface="Times New Roman" panose="02020603050405020304" pitchFamily="18" charset="0"/>
              </a:rPr>
              <a:t>dagang</a:t>
            </a:r>
            <a:r>
              <a:rPr lang="en-US" sz="2600" dirty="0">
                <a:solidFill>
                  <a:schemeClr val="tx1"/>
                </a:solidFill>
                <a:latin typeface="Arial Narrow" panose="020B0606020202030204" pitchFamily="34" charset="0"/>
                <a:ea typeface="Times New Roman" panose="02020603050405020304" pitchFamily="18" charset="0"/>
              </a:rPr>
              <a:t>, utang </a:t>
            </a:r>
            <a:r>
              <a:rPr lang="en-US" sz="2600" dirty="0" err="1">
                <a:solidFill>
                  <a:schemeClr val="tx1"/>
                </a:solidFill>
                <a:latin typeface="Arial Narrow" panose="020B0606020202030204" pitchFamily="34" charset="0"/>
                <a:ea typeface="Times New Roman" panose="02020603050405020304" pitchFamily="18" charset="0"/>
              </a:rPr>
              <a:t>wesel</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jangka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pandek</a:t>
            </a:r>
            <a:r>
              <a:rPr lang="en-US" sz="2600" dirty="0">
                <a:solidFill>
                  <a:schemeClr val="tx1"/>
                </a:solidFill>
                <a:latin typeface="Arial Narrow" panose="020B0606020202030204" pitchFamily="34" charset="0"/>
                <a:ea typeface="Times New Roman" panose="02020603050405020304" pitchFamily="18" charset="0"/>
              </a:rPr>
              <a:t>, dan </a:t>
            </a:r>
            <a:r>
              <a:rPr lang="en-US" sz="2600" dirty="0" err="1">
                <a:solidFill>
                  <a:schemeClr val="tx1"/>
                </a:solidFill>
                <a:latin typeface="Arial Narrow" panose="020B0606020202030204" pitchFamily="34" charset="0"/>
                <a:ea typeface="Times New Roman" panose="02020603050405020304" pitchFamily="18" charset="0"/>
              </a:rPr>
              <a:t>kewajiban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jangka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pendek</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lainnya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Dibawaknya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dicantumkan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kewajiban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jangka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panjang</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misalnya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hutang</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hiotek</a:t>
            </a:r>
            <a:r>
              <a:rPr lang="en-US" sz="2600" dirty="0">
                <a:solidFill>
                  <a:schemeClr val="tx1"/>
                </a:solidFill>
                <a:latin typeface="Arial Narrow" panose="020B0606020202030204" pitchFamily="34" charset="0"/>
                <a:ea typeface="Times New Roman" panose="02020603050405020304" pitchFamily="18" charset="0"/>
              </a:rPr>
              <a:t>, dan </a:t>
            </a:r>
            <a:r>
              <a:rPr lang="en-US" sz="2600" dirty="0" err="1">
                <a:solidFill>
                  <a:schemeClr val="tx1"/>
                </a:solidFill>
                <a:latin typeface="Arial Narrow" panose="020B0606020202030204" pitchFamily="34" charset="0"/>
                <a:ea typeface="Times New Roman" panose="02020603050405020304" pitchFamily="18" charset="0"/>
              </a:rPr>
              <a:t>hutang</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obligasi</a:t>
            </a:r>
            <a:r>
              <a:rPr lang="en-US" sz="2600" dirty="0">
                <a:solidFill>
                  <a:schemeClr val="tx1"/>
                </a:solidFill>
                <a:latin typeface="Arial Narrow" panose="020B0606020202030204" pitchFamily="34" charset="0"/>
                <a:ea typeface="Times New Roman" panose="02020603050405020304" pitchFamily="18" charset="0"/>
              </a:rPr>
              <a:t> yang </a:t>
            </a:r>
            <a:r>
              <a:rPr lang="en-US" sz="2600" dirty="0" err="1">
                <a:solidFill>
                  <a:schemeClr val="tx1"/>
                </a:solidFill>
                <a:latin typeface="Arial Narrow" panose="020B0606020202030204" pitchFamily="34" charset="0"/>
                <a:ea typeface="Times New Roman" panose="02020603050405020304" pitchFamily="18" charset="0"/>
              </a:rPr>
              <a:t>biasanya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harus</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dibayar</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seluruhnya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dalam</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beberapa</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tahun</a:t>
            </a:r>
            <a:r>
              <a:rPr lang="en-US" sz="2600" dirty="0">
                <a:solidFill>
                  <a:schemeClr val="tx1"/>
                </a:solidFill>
                <a:latin typeface="Arial Narrow" panose="020B0606020202030204" pitchFamily="34" charset="0"/>
                <a:ea typeface="Times New Roman" panose="02020603050405020304" pitchFamily="18" charset="0"/>
              </a:rPr>
              <a:t> di masa yang </a:t>
            </a:r>
            <a:r>
              <a:rPr lang="en-US" sz="2600" dirty="0" err="1">
                <a:solidFill>
                  <a:schemeClr val="tx1"/>
                </a:solidFill>
                <a:latin typeface="Arial Narrow" panose="020B0606020202030204" pitchFamily="34" charset="0"/>
                <a:ea typeface="Times New Roman" panose="02020603050405020304" pitchFamily="18" charset="0"/>
              </a:rPr>
              <a:t>akan</a:t>
            </a:r>
            <a:r>
              <a:rPr lang="en-US" sz="2600" dirty="0">
                <a:solidFill>
                  <a:schemeClr val="tx1"/>
                </a:solidFill>
                <a:latin typeface="Arial Narrow" panose="020B0606020202030204" pitchFamily="34" charset="0"/>
                <a:ea typeface="Times New Roman" panose="02020603050405020304" pitchFamily="18" charset="0"/>
              </a:rPr>
              <a:t> </a:t>
            </a:r>
            <a:r>
              <a:rPr lang="en-US" sz="2600" dirty="0" err="1">
                <a:solidFill>
                  <a:schemeClr val="tx1"/>
                </a:solidFill>
                <a:latin typeface="Arial Narrow" panose="020B0606020202030204" pitchFamily="34" charset="0"/>
                <a:ea typeface="Times New Roman" panose="02020603050405020304" pitchFamily="18" charset="0"/>
              </a:rPr>
              <a:t>datang</a:t>
            </a:r>
            <a:r>
              <a:rPr lang="en-US" sz="2600" dirty="0">
                <a:solidFill>
                  <a:schemeClr val="tx1"/>
                </a:solidFill>
                <a:latin typeface="Arial Narrow" panose="020B0606020202030204" pitchFamily="34" charset="0"/>
                <a:ea typeface="Times New Roman" panose="02020603050405020304" pitchFamily="18" charset="0"/>
              </a:rPr>
              <a:t>.</a:t>
            </a:r>
            <a:endParaRPr lang="en-ID" sz="2600" dirty="0">
              <a:solidFill>
                <a:schemeClr val="tx1"/>
              </a:solidFill>
              <a:latin typeface="Arial Narrow" panose="020B0606020202030204" pitchFamily="34" charset="0"/>
              <a:ea typeface="Times New Roman" panose="02020603050405020304" pitchFamily="18" charset="0"/>
            </a:endParaRPr>
          </a:p>
          <a:p>
            <a:pPr algn="just">
              <a:spcAft>
                <a:spcPts val="0"/>
              </a:spcAft>
            </a:pPr>
            <a:endParaRPr lang="en-ID" sz="26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97447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3E5768-A2D2-4B12-870D-2A725323DD4F}"/>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NERACA</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FD550807-F470-4142-A519-DE9097F211E4}"/>
              </a:ext>
            </a:extLst>
          </p:cNvPr>
          <p:cNvSpPr/>
          <p:nvPr/>
        </p:nvSpPr>
        <p:spPr>
          <a:xfrm>
            <a:off x="1417493" y="1719694"/>
            <a:ext cx="9357014" cy="47382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b="1" dirty="0">
                <a:solidFill>
                  <a:srgbClr val="C00000"/>
                </a:solidFill>
                <a:latin typeface="Arial Narrow" panose="020B0606020202030204" pitchFamily="34" charset="0"/>
              </a:rPr>
              <a:t>Modal</a:t>
            </a:r>
            <a:r>
              <a:rPr lang="id-ID" sz="2600" b="1" dirty="0">
                <a:solidFill>
                  <a:srgbClr val="C00000"/>
                </a:solidFill>
                <a:latin typeface="Arial Narrow" panose="020B0606020202030204" pitchFamily="34" charset="0"/>
              </a:rPr>
              <a:t>/Ekuitas</a:t>
            </a:r>
          </a:p>
          <a:p>
            <a:pPr algn="just"/>
            <a:endParaRPr lang="en-ID" sz="2600" dirty="0">
              <a:solidFill>
                <a:schemeClr val="tx1"/>
              </a:solidFill>
              <a:latin typeface="Arial Narrow" panose="020B0606020202030204" pitchFamily="34" charset="0"/>
            </a:endParaRPr>
          </a:p>
          <a:p>
            <a:pPr algn="just"/>
            <a:r>
              <a:rPr lang="en-US" sz="2600" dirty="0">
                <a:solidFill>
                  <a:schemeClr val="tx1"/>
                </a:solidFill>
                <a:latin typeface="Arial Narrow" panose="020B0606020202030204" pitchFamily="34" charset="0"/>
              </a:rPr>
              <a:t>Modal </a:t>
            </a:r>
            <a:r>
              <a:rPr lang="en-US" sz="2600" dirty="0" err="1">
                <a:solidFill>
                  <a:schemeClr val="tx1"/>
                </a:solidFill>
                <a:latin typeface="Arial Narrow" panose="020B0606020202030204" pitchFamily="34" charset="0"/>
              </a:rPr>
              <a:t>dicantumkan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dalam</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neraca</a:t>
            </a:r>
            <a:r>
              <a:rPr lang="en-US" sz="2600" dirty="0">
                <a:solidFill>
                  <a:schemeClr val="tx1"/>
                </a:solidFill>
                <a:latin typeface="Arial Narrow" panose="020B0606020202030204" pitchFamily="34" charset="0"/>
              </a:rPr>
              <a:t> di </a:t>
            </a:r>
            <a:r>
              <a:rPr lang="en-US" sz="2600" dirty="0" err="1">
                <a:solidFill>
                  <a:schemeClr val="tx1"/>
                </a:solidFill>
                <a:latin typeface="Arial Narrow" panose="020B0606020202030204" pitchFamily="34" charset="0"/>
              </a:rPr>
              <a:t>bawah</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kewajiban</a:t>
            </a:r>
            <a:r>
              <a:rPr lang="en-US" sz="2600" dirty="0">
                <a:solidFill>
                  <a:schemeClr val="tx1"/>
                </a:solidFill>
                <a:latin typeface="Arial Narrow" panose="020B0606020202030204" pitchFamily="34" charset="0"/>
              </a:rPr>
              <a:t>. Modal pada </a:t>
            </a:r>
            <a:r>
              <a:rPr lang="en-US" sz="2600" dirty="0" err="1">
                <a:solidFill>
                  <a:schemeClr val="tx1"/>
                </a:solidFill>
                <a:latin typeface="Arial Narrow" panose="020B0606020202030204" pitchFamily="34" charset="0"/>
              </a:rPr>
              <a:t>hakikatnya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merupakan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hak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pemilik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perusahaan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atas</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kekayaan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aktiva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perusahaan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Besarnya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hak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pemilik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sama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dengan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aktiva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bersih</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perusahaan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yaitu</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selisih</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antara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aktiva</a:t>
            </a:r>
            <a:r>
              <a:rPr lang="en-US" sz="2600" dirty="0">
                <a:solidFill>
                  <a:schemeClr val="tx1"/>
                </a:solidFill>
                <a:latin typeface="Arial Narrow" panose="020B0606020202030204" pitchFamily="34" charset="0"/>
              </a:rPr>
              <a:t> dan </a:t>
            </a:r>
            <a:r>
              <a:rPr lang="en-US" sz="2600" dirty="0" err="1">
                <a:solidFill>
                  <a:schemeClr val="tx1"/>
                </a:solidFill>
                <a:latin typeface="Arial Narrow" panose="020B0606020202030204" pitchFamily="34" charset="0"/>
              </a:rPr>
              <a:t>kewajiban</a:t>
            </a:r>
            <a:r>
              <a:rPr lang="en-US" sz="2600" dirty="0">
                <a:solidFill>
                  <a:schemeClr val="tx1"/>
                </a:solidFill>
                <a:latin typeface="Arial Narrow" panose="020B0606020202030204" pitchFamily="34" charset="0"/>
              </a:rPr>
              <a:t>.</a:t>
            </a:r>
            <a:endParaRPr lang="id-ID" sz="2600" dirty="0">
              <a:solidFill>
                <a:schemeClr val="tx1"/>
              </a:solidFill>
              <a:latin typeface="Arial Narrow" panose="020B0606020202030204" pitchFamily="34" charset="0"/>
            </a:endParaRPr>
          </a:p>
          <a:p>
            <a:pPr algn="just"/>
            <a:endParaRPr lang="id-ID" sz="2600" dirty="0">
              <a:solidFill>
                <a:schemeClr val="tx1"/>
              </a:solidFill>
              <a:latin typeface="Arial Narrow" panose="020B0606020202030204" pitchFamily="34" charset="0"/>
            </a:endParaRPr>
          </a:p>
          <a:p>
            <a:pPr algn="just"/>
            <a:endParaRPr lang="id-ID" sz="2600" dirty="0">
              <a:solidFill>
                <a:schemeClr val="tx1"/>
              </a:solidFill>
              <a:latin typeface="Arial Narrow" panose="020B0606020202030204" pitchFamily="34" charset="0"/>
            </a:endParaRPr>
          </a:p>
          <a:p>
            <a:pPr algn="just"/>
            <a:endParaRPr lang="id-ID" sz="2600" dirty="0">
              <a:solidFill>
                <a:schemeClr val="tx1"/>
              </a:solidFill>
              <a:latin typeface="Arial Narrow" panose="020B0606020202030204" pitchFamily="34" charset="0"/>
            </a:endParaRPr>
          </a:p>
          <a:p>
            <a:pPr algn="just"/>
            <a:endParaRPr lang="id-ID" sz="2600" dirty="0">
              <a:solidFill>
                <a:schemeClr val="tx1"/>
              </a:solidFill>
              <a:latin typeface="Arial Narrow" panose="020B0606020202030204" pitchFamily="34" charset="0"/>
            </a:endParaRPr>
          </a:p>
          <a:p>
            <a:pPr algn="just"/>
            <a:endParaRPr lang="en-ID" sz="26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1669978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0EBC5A-4CFE-4E4F-B7D3-E228079F20DA}"/>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LABA RUGI</a:t>
            </a:r>
            <a:endParaRPr lang="en-ID" sz="3200" dirty="0">
              <a:solidFill>
                <a:schemeClr val="tx1"/>
              </a:solidFill>
              <a:latin typeface="Arial Narrow" panose="020B0606020202030204" pitchFamily="34" charset="0"/>
            </a:endParaRPr>
          </a:p>
        </p:txBody>
      </p:sp>
      <p:sp>
        <p:nvSpPr>
          <p:cNvPr id="5" name="Rectangle 4">
            <a:extLst>
              <a:ext uri="{FF2B5EF4-FFF2-40B4-BE49-F238E27FC236}">
                <a16:creationId xmlns:a16="http://schemas.microsoft.com/office/drawing/2014/main" id="{0837C828-F5AD-4CA3-81EC-0C836BBDEE96}"/>
              </a:ext>
            </a:extLst>
          </p:cNvPr>
          <p:cNvSpPr/>
          <p:nvPr/>
        </p:nvSpPr>
        <p:spPr>
          <a:xfrm>
            <a:off x="1417493" y="1719694"/>
            <a:ext cx="9357014" cy="47382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dirty="0" err="1">
                <a:solidFill>
                  <a:schemeClr val="tx1"/>
                </a:solidFill>
                <a:latin typeface="Arial Narrow" panose="020B0606020202030204" pitchFamily="34" charset="0"/>
              </a:rPr>
              <a:t>Tujuan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utama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perusahaan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adalah</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mendapatkan</a:t>
            </a:r>
            <a:r>
              <a:rPr lang="en-US" sz="2600" dirty="0">
                <a:solidFill>
                  <a:schemeClr val="tx1"/>
                </a:solidFill>
                <a:latin typeface="Arial Narrow" panose="020B0606020202030204" pitchFamily="34" charset="0"/>
              </a:rPr>
              <a:t> </a:t>
            </a:r>
            <a:r>
              <a:rPr lang="en-US" sz="2600" b="1" dirty="0" err="1">
                <a:solidFill>
                  <a:schemeClr val="tx1"/>
                </a:solidFill>
                <a:latin typeface="Arial Narrow" panose="020B0606020202030204" pitchFamily="34" charset="0"/>
              </a:rPr>
              <a:t>laba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Laporan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rugi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laba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disusun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dengan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maksud</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untuk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menggambarkan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hasil</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operasi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perusahaan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dalam</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satu</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periode</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waktu</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tertentu</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Dengan</a:t>
            </a:r>
            <a:r>
              <a:rPr lang="en-US" sz="2600" dirty="0">
                <a:solidFill>
                  <a:schemeClr val="tx1"/>
                </a:solidFill>
                <a:latin typeface="Arial Narrow" panose="020B0606020202030204" pitchFamily="34" charset="0"/>
              </a:rPr>
              <a:t> kata lain </a:t>
            </a:r>
            <a:r>
              <a:rPr lang="en-US" sz="2600" dirty="0" err="1">
                <a:solidFill>
                  <a:schemeClr val="tx1"/>
                </a:solidFill>
                <a:latin typeface="Arial Narrow" panose="020B0606020202030204" pitchFamily="34" charset="0"/>
              </a:rPr>
              <a:t>laporan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rugi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laba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menggambarkan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keberhasilan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atau</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kegagalan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operasi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perusahaan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dalam</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upaya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mencapai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tujuannya</a:t>
            </a:r>
            <a:r>
              <a:rPr lang="en-US" sz="2600" dirty="0">
                <a:solidFill>
                  <a:schemeClr val="tx1"/>
                </a:solidFill>
                <a:latin typeface="Arial Narrow" panose="020B0606020202030204" pitchFamily="34" charset="0"/>
              </a:rPr>
              <a:t>. Hasil </a:t>
            </a:r>
            <a:r>
              <a:rPr lang="en-US" sz="2600" dirty="0" err="1">
                <a:solidFill>
                  <a:schemeClr val="tx1"/>
                </a:solidFill>
                <a:latin typeface="Arial Narrow" panose="020B0606020202030204" pitchFamily="34" charset="0"/>
              </a:rPr>
              <a:t>operasi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perusahaan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diukur</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dengan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membandingkan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antara</a:t>
            </a:r>
            <a:r>
              <a:rPr lang="en-US" sz="2600"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pendapatan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perusahaan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dengan</a:t>
            </a:r>
            <a:r>
              <a:rPr lang="en-US" sz="2600" i="1" dirty="0">
                <a:solidFill>
                  <a:schemeClr val="tx1"/>
                </a:solidFill>
                <a:latin typeface="Arial Narrow" panose="020B0606020202030204" pitchFamily="34" charset="0"/>
              </a:rPr>
              <a:t> </a:t>
            </a:r>
            <a:r>
              <a:rPr lang="en-US" sz="2600" i="1" dirty="0" err="1">
                <a:solidFill>
                  <a:schemeClr val="tx1"/>
                </a:solidFill>
                <a:latin typeface="Arial Narrow" panose="020B0606020202030204" pitchFamily="34" charset="0"/>
              </a:rPr>
              <a:t>biaya</a:t>
            </a:r>
            <a:r>
              <a:rPr lang="en-US" sz="2600" dirty="0">
                <a:solidFill>
                  <a:schemeClr val="tx1"/>
                </a:solidFill>
                <a:latin typeface="Arial Narrow" panose="020B0606020202030204" pitchFamily="34" charset="0"/>
              </a:rPr>
              <a:t> yang </a:t>
            </a:r>
            <a:r>
              <a:rPr lang="en-US" sz="2600" dirty="0" err="1">
                <a:solidFill>
                  <a:schemeClr val="tx1"/>
                </a:solidFill>
                <a:latin typeface="Arial Narrow" panose="020B0606020202030204" pitchFamily="34" charset="0"/>
              </a:rPr>
              <a:t>dikeluarkan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untuk</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memperoleh</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pendapatan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tersebut</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Apabila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pendapatan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lebih</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besar</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dari</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biaya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maka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perusahaan</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dikatakan</a:t>
            </a:r>
            <a:r>
              <a:rPr lang="en-US" sz="2600" dirty="0">
                <a:solidFill>
                  <a:schemeClr val="tx1"/>
                </a:solidFill>
                <a:latin typeface="Arial Narrow" panose="020B0606020202030204" pitchFamily="34" charset="0"/>
              </a:rPr>
              <a:t> </a:t>
            </a:r>
            <a:r>
              <a:rPr lang="en-US" sz="2600" b="1" dirty="0" err="1">
                <a:solidFill>
                  <a:schemeClr val="tx1"/>
                </a:solidFill>
                <a:latin typeface="Arial Narrow" panose="020B0606020202030204" pitchFamily="34" charset="0"/>
              </a:rPr>
              <a:t>laba</a:t>
            </a:r>
            <a:r>
              <a:rPr lang="en-US" sz="2600" dirty="0">
                <a:solidFill>
                  <a:schemeClr val="tx1"/>
                </a:solidFill>
                <a:latin typeface="Arial Narrow" panose="020B0606020202030204" pitchFamily="34" charset="0"/>
              </a:rPr>
              <a:t>, dan </a:t>
            </a:r>
            <a:r>
              <a:rPr lang="en-US" sz="2600" dirty="0" err="1">
                <a:solidFill>
                  <a:schemeClr val="tx1"/>
                </a:solidFill>
                <a:latin typeface="Arial Narrow" panose="020B0606020202030204" pitchFamily="34" charset="0"/>
              </a:rPr>
              <a:t>bila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sebaliknya</a:t>
            </a:r>
            <a:r>
              <a:rPr lang="en-US" sz="2600" dirty="0">
                <a:solidFill>
                  <a:schemeClr val="tx1"/>
                </a:solidFill>
                <a:latin typeface="Arial Narrow" panose="020B0606020202030204" pitchFamily="34" charset="0"/>
              </a:rPr>
              <a:t> </a:t>
            </a:r>
            <a:r>
              <a:rPr lang="en-US" sz="2600" dirty="0" err="1">
                <a:solidFill>
                  <a:schemeClr val="tx1"/>
                </a:solidFill>
                <a:latin typeface="Arial Narrow" panose="020B0606020202030204" pitchFamily="34" charset="0"/>
              </a:rPr>
              <a:t>dikatakan</a:t>
            </a:r>
            <a:r>
              <a:rPr lang="en-US" sz="2600" dirty="0">
                <a:solidFill>
                  <a:schemeClr val="tx1"/>
                </a:solidFill>
                <a:latin typeface="Arial Narrow" panose="020B0606020202030204" pitchFamily="34" charset="0"/>
              </a:rPr>
              <a:t> </a:t>
            </a:r>
            <a:r>
              <a:rPr lang="en-US" sz="2600" b="1" dirty="0" err="1">
                <a:solidFill>
                  <a:schemeClr val="tx1"/>
                </a:solidFill>
                <a:latin typeface="Arial Narrow" panose="020B0606020202030204" pitchFamily="34" charset="0"/>
              </a:rPr>
              <a:t>rugi</a:t>
            </a:r>
            <a:r>
              <a:rPr lang="en-US" sz="2600" dirty="0">
                <a:solidFill>
                  <a:schemeClr val="tx1"/>
                </a:solidFill>
                <a:latin typeface="Arial Narrow" panose="020B0606020202030204" pitchFamily="34" charset="0"/>
              </a:rPr>
              <a:t>.</a:t>
            </a:r>
            <a:endParaRPr lang="en-ID" sz="26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98370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8490C4-5A79-479D-B53D-ED78674471B8}"/>
              </a:ext>
            </a:extLst>
          </p:cNvPr>
          <p:cNvSpPr/>
          <p:nvPr/>
        </p:nvSpPr>
        <p:spPr>
          <a:xfrm>
            <a:off x="2396837" y="400050"/>
            <a:ext cx="7772400" cy="858982"/>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chemeClr val="tx1"/>
                </a:solidFill>
                <a:latin typeface="Arial Narrow" panose="020B0606020202030204" pitchFamily="34" charset="0"/>
              </a:rPr>
              <a:t>LABA RUGI</a:t>
            </a:r>
            <a:endParaRPr lang="en-ID" sz="3200" dirty="0">
              <a:solidFill>
                <a:schemeClr val="tx1"/>
              </a:solidFill>
              <a:latin typeface="Arial Narrow" panose="020B0606020202030204" pitchFamily="34" charset="0"/>
            </a:endParaRPr>
          </a:p>
        </p:txBody>
      </p:sp>
      <p:sp>
        <p:nvSpPr>
          <p:cNvPr id="7" name="Rectangle 1">
            <a:extLst>
              <a:ext uri="{FF2B5EF4-FFF2-40B4-BE49-F238E27FC236}">
                <a16:creationId xmlns:a16="http://schemas.microsoft.com/office/drawing/2014/main" id="{6FAE58CE-E880-4B68-89ED-F44E832D153B}"/>
              </a:ext>
            </a:extLst>
          </p:cNvPr>
          <p:cNvSpPr>
            <a:spLocks noChangeArrowheads="1"/>
          </p:cNvSpPr>
          <p:nvPr/>
        </p:nvSpPr>
        <p:spPr bwMode="auto">
          <a:xfrm>
            <a:off x="4067175" y="26717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D"/>
          </a:p>
        </p:txBody>
      </p:sp>
      <p:pic>
        <p:nvPicPr>
          <p:cNvPr id="8" name="Picture 7">
            <a:extLst>
              <a:ext uri="{FF2B5EF4-FFF2-40B4-BE49-F238E27FC236}">
                <a16:creationId xmlns:a16="http://schemas.microsoft.com/office/drawing/2014/main" id="{AEFCE017-C6EE-4109-9B0D-A16B3AAD0143}"/>
              </a:ext>
            </a:extLst>
          </p:cNvPr>
          <p:cNvPicPr>
            <a:picLocks noChangeAspect="1"/>
          </p:cNvPicPr>
          <p:nvPr/>
        </p:nvPicPr>
        <p:blipFill>
          <a:blip r:embed="rId2"/>
          <a:stretch>
            <a:fillRect/>
          </a:stretch>
        </p:blipFill>
        <p:spPr>
          <a:xfrm>
            <a:off x="1536175" y="1491928"/>
            <a:ext cx="9119649" cy="4474219"/>
          </a:xfrm>
          <a:prstGeom prst="rect">
            <a:avLst/>
          </a:prstGeom>
        </p:spPr>
      </p:pic>
    </p:spTree>
    <p:extLst>
      <p:ext uri="{BB962C8B-B14F-4D97-AF65-F5344CB8AC3E}">
        <p14:creationId xmlns:p14="http://schemas.microsoft.com/office/powerpoint/2010/main" val="278991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338</TotalTime>
  <Words>1872</Words>
  <Application>Microsoft Office PowerPoint</Application>
  <PresentationFormat>Widescreen</PresentationFormat>
  <Paragraphs>711</Paragraphs>
  <Slides>30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Arial Narrow</vt:lpstr>
      <vt:lpstr>Century Gothic</vt:lpstr>
      <vt:lpstr>Times New Roman</vt:lpstr>
      <vt:lpstr>Wingdings 3</vt:lpstr>
      <vt:lpstr>Wisp</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Wisnu HP</dc:creator>
  <cp:lastModifiedBy>DellVostro</cp:lastModifiedBy>
  <cp:revision>80</cp:revision>
  <dcterms:created xsi:type="dcterms:W3CDTF">2019-08-10T01:31:05Z</dcterms:created>
  <dcterms:modified xsi:type="dcterms:W3CDTF">2019-08-29T02:39:33Z</dcterms:modified>
</cp:coreProperties>
</file>