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sldIdLst>
    <p:sldId id="259" r:id="rId2"/>
    <p:sldId id="256" r:id="rId3"/>
    <p:sldId id="257" r:id="rId4"/>
    <p:sldId id="258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50" d="100"/>
          <a:sy n="50" d="100"/>
        </p:scale>
        <p:origin x="1416" y="4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image" Target="../media/image21.e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image" Target="../media/image23.e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image" Target="../media/image25.e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image" Target="../media/image27.e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image" Target="../media/image29.e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32.emf"/><Relationship Id="rId1" Type="http://schemas.openxmlformats.org/officeDocument/2006/relationships/image" Target="../media/image31.e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34.emf"/><Relationship Id="rId1" Type="http://schemas.openxmlformats.org/officeDocument/2006/relationships/image" Target="../media/image33.e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36.emf"/><Relationship Id="rId1" Type="http://schemas.openxmlformats.org/officeDocument/2006/relationships/image" Target="../media/image35.e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emf"/><Relationship Id="rId2" Type="http://schemas.openxmlformats.org/officeDocument/2006/relationships/image" Target="../media/image38.emf"/><Relationship Id="rId1" Type="http://schemas.openxmlformats.org/officeDocument/2006/relationships/image" Target="../media/image37.e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1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image" Target="../media/image8.e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image" Target="../media/image10.e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image" Target="../media/image13.e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image" Target="../media/image15.e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image" Target="../media/image17.e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image" Target="../media/image19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BA934-51EA-4245-A54C-FA248342AA65}" type="datetimeFigureOut">
              <a:rPr lang="en-ID" smtClean="0"/>
              <a:t>15/08/2019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C7E47EED-155B-490C-AF7A-6EB2BABEFCF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990011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BA934-51EA-4245-A54C-FA248342AA65}" type="datetimeFigureOut">
              <a:rPr lang="en-ID" smtClean="0"/>
              <a:t>15/08/2019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7E47EED-155B-490C-AF7A-6EB2BABEFCF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082084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BA934-51EA-4245-A54C-FA248342AA65}" type="datetimeFigureOut">
              <a:rPr lang="en-ID" smtClean="0"/>
              <a:t>15/08/2019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7E47EED-155B-490C-AF7A-6EB2BABEFCF0}" type="slidenum">
              <a:rPr lang="en-ID" smtClean="0"/>
              <a:t>‹#›</a:t>
            </a:fld>
            <a:endParaRPr lang="en-ID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203535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BA934-51EA-4245-A54C-FA248342AA65}" type="datetimeFigureOut">
              <a:rPr lang="en-ID" smtClean="0"/>
              <a:t>15/08/2019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7E47EED-155B-490C-AF7A-6EB2BABEFCF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059786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BA934-51EA-4245-A54C-FA248342AA65}" type="datetimeFigureOut">
              <a:rPr lang="en-ID" smtClean="0"/>
              <a:t>15/08/2019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7E47EED-155B-490C-AF7A-6EB2BABEFCF0}" type="slidenum">
              <a:rPr lang="en-ID" smtClean="0"/>
              <a:t>‹#›</a:t>
            </a:fld>
            <a:endParaRPr lang="en-ID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82065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BA934-51EA-4245-A54C-FA248342AA65}" type="datetimeFigureOut">
              <a:rPr lang="en-ID" smtClean="0"/>
              <a:t>15/08/2019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7E47EED-155B-490C-AF7A-6EB2BABEFCF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7738479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BA934-51EA-4245-A54C-FA248342AA65}" type="datetimeFigureOut">
              <a:rPr lang="en-ID" smtClean="0"/>
              <a:t>15/08/2019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47EED-155B-490C-AF7A-6EB2BABEFCF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9241161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BA934-51EA-4245-A54C-FA248342AA65}" type="datetimeFigureOut">
              <a:rPr lang="en-ID" smtClean="0"/>
              <a:t>15/08/2019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47EED-155B-490C-AF7A-6EB2BABEFCF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069545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BA934-51EA-4245-A54C-FA248342AA65}" type="datetimeFigureOut">
              <a:rPr lang="en-ID" smtClean="0"/>
              <a:t>15/08/2019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47EED-155B-490C-AF7A-6EB2BABEFCF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412458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BA934-51EA-4245-A54C-FA248342AA65}" type="datetimeFigureOut">
              <a:rPr lang="en-ID" smtClean="0"/>
              <a:t>15/08/2019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7E47EED-155B-490C-AF7A-6EB2BABEFCF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138143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BA934-51EA-4245-A54C-FA248342AA65}" type="datetimeFigureOut">
              <a:rPr lang="en-ID" smtClean="0"/>
              <a:t>15/08/2019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7E47EED-155B-490C-AF7A-6EB2BABEFCF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005978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BA934-51EA-4245-A54C-FA248342AA65}" type="datetimeFigureOut">
              <a:rPr lang="en-ID" smtClean="0"/>
              <a:t>15/08/2019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7E47EED-155B-490C-AF7A-6EB2BABEFCF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82259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BA934-51EA-4245-A54C-FA248342AA65}" type="datetimeFigureOut">
              <a:rPr lang="en-ID" smtClean="0"/>
              <a:t>15/08/2019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47EED-155B-490C-AF7A-6EB2BABEFCF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745569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BA934-51EA-4245-A54C-FA248342AA65}" type="datetimeFigureOut">
              <a:rPr lang="en-ID" smtClean="0"/>
              <a:t>15/08/2019</a:t>
            </a:fld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47EED-155B-490C-AF7A-6EB2BABEFCF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782262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BA934-51EA-4245-A54C-FA248342AA65}" type="datetimeFigureOut">
              <a:rPr lang="en-ID" smtClean="0"/>
              <a:t>15/08/2019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47EED-155B-490C-AF7A-6EB2BABEFCF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490380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BA934-51EA-4245-A54C-FA248342AA65}" type="datetimeFigureOut">
              <a:rPr lang="en-ID" smtClean="0"/>
              <a:t>15/08/2019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7E47EED-155B-490C-AF7A-6EB2BABEFCF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944727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EBA934-51EA-4245-A54C-FA248342AA65}" type="datetimeFigureOut">
              <a:rPr lang="en-ID" smtClean="0"/>
              <a:t>15/08/2019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7E47EED-155B-490C-AF7A-6EB2BABEFCF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567591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726" r:id="rId13"/>
    <p:sldLayoutId id="2147483727" r:id="rId14"/>
    <p:sldLayoutId id="2147483728" r:id="rId15"/>
    <p:sldLayoutId id="214748372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3" Type="http://schemas.openxmlformats.org/officeDocument/2006/relationships/package" Target="../embeddings/Microsoft_Excel_Worksheet.xlsx"/><Relationship Id="rId7" Type="http://schemas.openxmlformats.org/officeDocument/2006/relationships/package" Target="../embeddings/Microsoft_Excel_Worksheet2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package" Target="../embeddings/Microsoft_Excel_Worksheet1.xlsx"/><Relationship Id="rId4" Type="http://schemas.openxmlformats.org/officeDocument/2006/relationships/image" Target="../media/image1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emf"/><Relationship Id="rId5" Type="http://schemas.openxmlformats.org/officeDocument/2006/relationships/package" Target="../embeddings/Microsoft_Excel_Worksheet4.xlsx"/><Relationship Id="rId4" Type="http://schemas.openxmlformats.org/officeDocument/2006/relationships/image" Target="../media/image4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emf"/><Relationship Id="rId5" Type="http://schemas.openxmlformats.org/officeDocument/2006/relationships/package" Target="../embeddings/Microsoft_Excel_Worksheet6.xlsx"/><Relationship Id="rId4" Type="http://schemas.openxmlformats.org/officeDocument/2006/relationships/image" Target="../media/image6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9.emf"/><Relationship Id="rId5" Type="http://schemas.openxmlformats.org/officeDocument/2006/relationships/package" Target="../embeddings/Microsoft_Excel_Worksheet8.xlsx"/><Relationship Id="rId4" Type="http://schemas.openxmlformats.org/officeDocument/2006/relationships/image" Target="../media/image8.e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3" Type="http://schemas.openxmlformats.org/officeDocument/2006/relationships/package" Target="../embeddings/Microsoft_Excel_Worksheet9.xlsx"/><Relationship Id="rId7" Type="http://schemas.openxmlformats.org/officeDocument/2006/relationships/package" Target="../embeddings/Microsoft_Excel_Worksheet11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1.emf"/><Relationship Id="rId5" Type="http://schemas.openxmlformats.org/officeDocument/2006/relationships/package" Target="../embeddings/Microsoft_Excel_Worksheet10.xlsx"/><Relationship Id="rId4" Type="http://schemas.openxmlformats.org/officeDocument/2006/relationships/image" Target="../media/image10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4.emf"/><Relationship Id="rId5" Type="http://schemas.openxmlformats.org/officeDocument/2006/relationships/package" Target="../embeddings/Microsoft_Excel_Worksheet13.xlsx"/><Relationship Id="rId4" Type="http://schemas.openxmlformats.org/officeDocument/2006/relationships/image" Target="../media/image13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4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6.emf"/><Relationship Id="rId5" Type="http://schemas.openxmlformats.org/officeDocument/2006/relationships/package" Target="../embeddings/Microsoft_Excel_Worksheet15.xlsx"/><Relationship Id="rId4" Type="http://schemas.openxmlformats.org/officeDocument/2006/relationships/image" Target="../media/image15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6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8.emf"/><Relationship Id="rId5" Type="http://schemas.openxmlformats.org/officeDocument/2006/relationships/package" Target="../embeddings/Microsoft_Excel_Worksheet17.xlsx"/><Relationship Id="rId4" Type="http://schemas.openxmlformats.org/officeDocument/2006/relationships/image" Target="../media/image17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8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0.emf"/><Relationship Id="rId5" Type="http://schemas.openxmlformats.org/officeDocument/2006/relationships/package" Target="../embeddings/Microsoft_Excel_Worksheet19.xlsx"/><Relationship Id="rId4" Type="http://schemas.openxmlformats.org/officeDocument/2006/relationships/image" Target="../media/image19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0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2.emf"/><Relationship Id="rId5" Type="http://schemas.openxmlformats.org/officeDocument/2006/relationships/package" Target="../embeddings/Microsoft_Excel_Worksheet21.xlsx"/><Relationship Id="rId4" Type="http://schemas.openxmlformats.org/officeDocument/2006/relationships/image" Target="../media/image21.e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2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4.emf"/><Relationship Id="rId5" Type="http://schemas.openxmlformats.org/officeDocument/2006/relationships/package" Target="../embeddings/Microsoft_Excel_Worksheet23.xlsx"/><Relationship Id="rId4" Type="http://schemas.openxmlformats.org/officeDocument/2006/relationships/image" Target="../media/image23.e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4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6.emf"/><Relationship Id="rId5" Type="http://schemas.openxmlformats.org/officeDocument/2006/relationships/package" Target="../embeddings/Microsoft_Excel_Worksheet25.xlsx"/><Relationship Id="rId4" Type="http://schemas.openxmlformats.org/officeDocument/2006/relationships/image" Target="../media/image25.e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6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28.emf"/><Relationship Id="rId5" Type="http://schemas.openxmlformats.org/officeDocument/2006/relationships/package" Target="../embeddings/Microsoft_Excel_Worksheet27.xlsx"/><Relationship Id="rId4" Type="http://schemas.openxmlformats.org/officeDocument/2006/relationships/image" Target="../media/image27.e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8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30.emf"/><Relationship Id="rId5" Type="http://schemas.openxmlformats.org/officeDocument/2006/relationships/package" Target="../embeddings/Microsoft_Excel_Worksheet29.xlsx"/><Relationship Id="rId4" Type="http://schemas.openxmlformats.org/officeDocument/2006/relationships/image" Target="../media/image29.e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0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32.emf"/><Relationship Id="rId5" Type="http://schemas.openxmlformats.org/officeDocument/2006/relationships/package" Target="../embeddings/Microsoft_Excel_Worksheet31.xlsx"/><Relationship Id="rId4" Type="http://schemas.openxmlformats.org/officeDocument/2006/relationships/image" Target="../media/image31.e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2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34.emf"/><Relationship Id="rId5" Type="http://schemas.openxmlformats.org/officeDocument/2006/relationships/package" Target="../embeddings/Microsoft_Excel_Worksheet33.xlsx"/><Relationship Id="rId4" Type="http://schemas.openxmlformats.org/officeDocument/2006/relationships/image" Target="../media/image33.e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4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36.emf"/><Relationship Id="rId5" Type="http://schemas.openxmlformats.org/officeDocument/2006/relationships/package" Target="../embeddings/Microsoft_Excel_Worksheet35.xlsx"/><Relationship Id="rId4" Type="http://schemas.openxmlformats.org/officeDocument/2006/relationships/image" Target="../media/image35.emf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emf"/><Relationship Id="rId3" Type="http://schemas.openxmlformats.org/officeDocument/2006/relationships/package" Target="../embeddings/Microsoft_Excel_Worksheet36.xlsx"/><Relationship Id="rId7" Type="http://schemas.openxmlformats.org/officeDocument/2006/relationships/package" Target="../embeddings/Microsoft_Excel_Worksheet38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38.emf"/><Relationship Id="rId5" Type="http://schemas.openxmlformats.org/officeDocument/2006/relationships/package" Target="../embeddings/Microsoft_Excel_Worksheet37.xlsx"/><Relationship Id="rId4" Type="http://schemas.openxmlformats.org/officeDocument/2006/relationships/image" Target="../media/image37.e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9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4" Type="http://schemas.openxmlformats.org/officeDocument/2006/relationships/image" Target="../media/image40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0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4" Type="http://schemas.openxmlformats.org/officeDocument/2006/relationships/image" Target="../media/image41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4D896B9-B103-4213-88D2-585B8CDB483E}"/>
              </a:ext>
            </a:extLst>
          </p:cNvPr>
          <p:cNvSpPr/>
          <p:nvPr/>
        </p:nvSpPr>
        <p:spPr>
          <a:xfrm>
            <a:off x="2937164" y="665018"/>
            <a:ext cx="7772400" cy="85898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200" dirty="0">
                <a:solidFill>
                  <a:schemeClr val="tx1"/>
                </a:solidFill>
                <a:latin typeface="Arial Narrow" panose="020B0606020202030204" pitchFamily="34" charset="0"/>
              </a:rPr>
              <a:t>DASAR-DASAR PEMBUKUAN BERPASANGAN</a:t>
            </a:r>
            <a:endParaRPr lang="en-ID" sz="32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301EA51-C40F-4747-9173-C39456626DEA}"/>
              </a:ext>
            </a:extLst>
          </p:cNvPr>
          <p:cNvSpPr/>
          <p:nvPr/>
        </p:nvSpPr>
        <p:spPr>
          <a:xfrm>
            <a:off x="2937164" y="5500245"/>
            <a:ext cx="7772400" cy="85898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200" dirty="0">
                <a:solidFill>
                  <a:schemeClr val="tx1"/>
                </a:solidFill>
                <a:latin typeface="Arial Narrow" panose="020B0606020202030204" pitchFamily="34" charset="0"/>
              </a:rPr>
              <a:t>Wisnu Haryo Pramudya, S.E., M.Si., Ak., CA</a:t>
            </a:r>
            <a:endParaRPr lang="en-ID" sz="32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2388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5D0771B7-7133-484B-9FA2-F1FEF312074B}"/>
              </a:ext>
            </a:extLst>
          </p:cNvPr>
          <p:cNvGraphicFramePr>
            <a:graphicFrameLocks noGrp="1"/>
          </p:cNvGraphicFramePr>
          <p:nvPr/>
        </p:nvGraphicFramePr>
        <p:xfrm>
          <a:off x="3429000" y="2362201"/>
          <a:ext cx="5657850" cy="3584577"/>
        </p:xfrm>
        <a:graphic>
          <a:graphicData uri="http://schemas.openxmlformats.org/drawingml/2006/table">
            <a:tbl>
              <a:tblPr/>
              <a:tblGrid>
                <a:gridCol w="17781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32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32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322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97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Arial"/>
                          <a:ea typeface="Times New Roman"/>
                        </a:rPr>
                        <a:t>Jenis</a:t>
                      </a:r>
                      <a:r>
                        <a:rPr lang="en-US" sz="2000" dirty="0"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latin typeface="Arial"/>
                          <a:ea typeface="Times New Roman"/>
                        </a:rPr>
                        <a:t>Rekening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/>
                          <a:ea typeface="Times New Roman"/>
                        </a:rPr>
                        <a:t>( + )</a:t>
                      </a:r>
                      <a:endParaRPr lang="en-US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/>
                          <a:ea typeface="Times New Roman"/>
                        </a:rPr>
                        <a:t>( - )</a:t>
                      </a:r>
                      <a:endParaRPr lang="en-US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/>
                          <a:ea typeface="Times New Roman"/>
                        </a:rPr>
                        <a:t>Saldo</a:t>
                      </a:r>
                      <a:endParaRPr lang="en-US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14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/>
                          <a:ea typeface="Times New Roman"/>
                        </a:rPr>
                        <a:t> 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/>
                          <a:ea typeface="Times New Roman"/>
                        </a:rPr>
                        <a:t> </a:t>
                      </a:r>
                      <a:endParaRPr lang="en-US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/>
                          <a:ea typeface="Times New Roman"/>
                        </a:rPr>
                        <a:t> 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/>
                          <a:ea typeface="Times New Roman"/>
                        </a:rPr>
                        <a:t> </a:t>
                      </a:r>
                      <a:endParaRPr lang="en-US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14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/>
                          <a:ea typeface="Times New Roman"/>
                        </a:rPr>
                        <a:t>Aktiva</a:t>
                      </a:r>
                      <a:endParaRPr lang="en-US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Arial"/>
                          <a:ea typeface="Times New Roman"/>
                        </a:rPr>
                        <a:t>Debet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/>
                          <a:ea typeface="Times New Roman"/>
                        </a:rPr>
                        <a:t>Kredit</a:t>
                      </a:r>
                      <a:endParaRPr lang="en-US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/>
                          <a:ea typeface="Times New Roman"/>
                        </a:rPr>
                        <a:t>Debet</a:t>
                      </a:r>
                      <a:endParaRPr lang="en-US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14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/>
                          <a:ea typeface="Times New Roman"/>
                        </a:rPr>
                        <a:t>Kewajiban</a:t>
                      </a:r>
                      <a:endParaRPr lang="en-US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/>
                          <a:ea typeface="Times New Roman"/>
                        </a:rPr>
                        <a:t>Kredit</a:t>
                      </a:r>
                      <a:endParaRPr lang="en-US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/>
                          <a:ea typeface="Times New Roman"/>
                        </a:rPr>
                        <a:t>Debet</a:t>
                      </a:r>
                      <a:endParaRPr lang="en-US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/>
                          <a:ea typeface="Times New Roman"/>
                        </a:rPr>
                        <a:t>Kredit</a:t>
                      </a:r>
                      <a:endParaRPr lang="en-US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14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/>
                          <a:ea typeface="Times New Roman"/>
                        </a:rPr>
                        <a:t>Modal</a:t>
                      </a:r>
                      <a:endParaRPr lang="en-US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/>
                          <a:ea typeface="Times New Roman"/>
                        </a:rPr>
                        <a:t>Kredit</a:t>
                      </a:r>
                      <a:endParaRPr lang="en-US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/>
                          <a:ea typeface="Times New Roman"/>
                        </a:rPr>
                        <a:t>Debet</a:t>
                      </a:r>
                      <a:endParaRPr lang="en-US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/>
                          <a:ea typeface="Times New Roman"/>
                        </a:rPr>
                        <a:t>Kredit</a:t>
                      </a:r>
                      <a:endParaRPr lang="en-US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14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/>
                          <a:ea typeface="Times New Roman"/>
                        </a:rPr>
                        <a:t>Pendapatan</a:t>
                      </a:r>
                      <a:endParaRPr lang="en-US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/>
                          <a:ea typeface="Times New Roman"/>
                        </a:rPr>
                        <a:t>Kredit</a:t>
                      </a:r>
                      <a:endParaRPr lang="en-US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/>
                          <a:ea typeface="Times New Roman"/>
                        </a:rPr>
                        <a:t>Debet</a:t>
                      </a:r>
                      <a:endParaRPr lang="en-US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/>
                          <a:ea typeface="Times New Roman"/>
                        </a:rPr>
                        <a:t>Kredit</a:t>
                      </a:r>
                      <a:endParaRPr lang="en-US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14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Arial"/>
                          <a:ea typeface="Times New Roman"/>
                        </a:rPr>
                        <a:t>Biaya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/>
                          <a:ea typeface="Times New Roman"/>
                        </a:rPr>
                        <a:t>Debet</a:t>
                      </a:r>
                      <a:endParaRPr lang="en-US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/>
                          <a:ea typeface="Times New Roman"/>
                        </a:rPr>
                        <a:t>Kredit</a:t>
                      </a:r>
                      <a:endParaRPr lang="en-US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/>
                          <a:ea typeface="Times New Roman"/>
                        </a:rPr>
                        <a:t>Debet</a:t>
                      </a:r>
                      <a:endParaRPr lang="en-US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622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/>
                          <a:ea typeface="Times New Roman"/>
                        </a:rPr>
                        <a:t> </a:t>
                      </a:r>
                      <a:endParaRPr lang="en-US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/>
                          <a:ea typeface="Times New Roman"/>
                        </a:rPr>
                        <a:t> </a:t>
                      </a:r>
                      <a:endParaRPr lang="en-US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/>
                          <a:ea typeface="Times New Roman"/>
                        </a:rPr>
                        <a:t> </a:t>
                      </a:r>
                      <a:endParaRPr lang="en-US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/>
                          <a:ea typeface="Times New Roman"/>
                        </a:rPr>
                        <a:t> 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Curved Down Ribbon 4">
            <a:extLst>
              <a:ext uri="{FF2B5EF4-FFF2-40B4-BE49-F238E27FC236}">
                <a16:creationId xmlns:a16="http://schemas.microsoft.com/office/drawing/2014/main" id="{207B28D0-5C19-42FE-B89D-503448301ECD}"/>
              </a:ext>
            </a:extLst>
          </p:cNvPr>
          <p:cNvSpPr/>
          <p:nvPr/>
        </p:nvSpPr>
        <p:spPr>
          <a:xfrm>
            <a:off x="3581400" y="381000"/>
            <a:ext cx="5334000" cy="1066800"/>
          </a:xfrm>
          <a:prstGeom prst="ellipseRibb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rgbClr val="FFFF00"/>
                </a:solidFill>
              </a:rPr>
              <a:t>SALDO NORMAL REKENING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31C2CBF9-8D06-40B4-B713-87C3EF8452DE}"/>
              </a:ext>
            </a:extLst>
          </p:cNvPr>
          <p:cNvSpPr/>
          <p:nvPr/>
        </p:nvSpPr>
        <p:spPr>
          <a:xfrm>
            <a:off x="2452254" y="374073"/>
            <a:ext cx="7716982" cy="63730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dirty="0">
                <a:latin typeface="Arial Narrow" panose="020B0606020202030204" pitchFamily="34" charset="0"/>
              </a:rPr>
              <a:t>CONTOH KASUS</a:t>
            </a:r>
            <a:endParaRPr lang="en-ID" sz="2800" dirty="0">
              <a:latin typeface="Arial Narrow" panose="020B0606020202030204" pitchFamily="34" charset="0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A72E40AF-927C-46F8-BE4A-DD9D41C0CA40}"/>
              </a:ext>
            </a:extLst>
          </p:cNvPr>
          <p:cNvSpPr/>
          <p:nvPr/>
        </p:nvSpPr>
        <p:spPr>
          <a:xfrm>
            <a:off x="360218" y="1274618"/>
            <a:ext cx="11610109" cy="1201882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id-ID" sz="2500" i="1" dirty="0">
                <a:solidFill>
                  <a:schemeClr val="tx1"/>
                </a:solidFill>
                <a:latin typeface="Arial Narrow" panose="020B0606020202030204" pitchFamily="34" charset="0"/>
              </a:rPr>
              <a:t>Kasis 1: </a:t>
            </a:r>
            <a:r>
              <a:rPr lang="en-US" sz="2500" i="1" dirty="0">
                <a:solidFill>
                  <a:schemeClr val="tx1"/>
                </a:solidFill>
                <a:latin typeface="Arial Narrow" panose="020B0606020202030204" pitchFamily="34" charset="0"/>
              </a:rPr>
              <a:t>Pada </a:t>
            </a:r>
            <a:r>
              <a:rPr lang="en-US" sz="2500" i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awal</a:t>
            </a:r>
            <a:r>
              <a:rPr lang="en-US" sz="2500" i="1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500" i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bulan</a:t>
            </a:r>
            <a:r>
              <a:rPr lang="en-US" sz="2500" i="1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500" i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Oktober</a:t>
            </a:r>
            <a:r>
              <a:rPr lang="en-US" sz="2500" i="1" dirty="0">
                <a:solidFill>
                  <a:schemeClr val="tx1"/>
                </a:solidFill>
                <a:latin typeface="Arial Narrow" panose="020B0606020202030204" pitchFamily="34" charset="0"/>
              </a:rPr>
              <a:t> 20</a:t>
            </a:r>
            <a:r>
              <a:rPr lang="id-ID" sz="2500" i="1" dirty="0">
                <a:solidFill>
                  <a:schemeClr val="tx1"/>
                </a:solidFill>
                <a:latin typeface="Arial Narrow" panose="020B0606020202030204" pitchFamily="34" charset="0"/>
              </a:rPr>
              <a:t>18</a:t>
            </a:r>
            <a:r>
              <a:rPr lang="en-US" sz="2500" i="1" dirty="0">
                <a:solidFill>
                  <a:schemeClr val="tx1"/>
                </a:solidFill>
                <a:latin typeface="Arial Narrow" panose="020B0606020202030204" pitchFamily="34" charset="0"/>
              </a:rPr>
              <a:t>, Budi </a:t>
            </a:r>
            <a:r>
              <a:rPr lang="en-US" sz="2500" i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mendirikan</a:t>
            </a:r>
            <a:r>
              <a:rPr lang="en-US" sz="2500" i="1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500" i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perusahaan</a:t>
            </a:r>
            <a:r>
              <a:rPr lang="en-US" sz="2500" i="1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500" i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angkutan</a:t>
            </a:r>
            <a:r>
              <a:rPr lang="en-US" sz="2500" i="1" dirty="0">
                <a:solidFill>
                  <a:schemeClr val="tx1"/>
                </a:solidFill>
                <a:latin typeface="Arial Narrow" panose="020B0606020202030204" pitchFamily="34" charset="0"/>
              </a:rPr>
              <a:t> yang d</a:t>
            </a:r>
            <a:r>
              <a:rPr lang="id-ID" sz="2500" i="1" dirty="0">
                <a:solidFill>
                  <a:schemeClr val="tx1"/>
                </a:solidFill>
                <a:latin typeface="Arial Narrow" panose="020B0606020202030204" pitchFamily="34" charset="0"/>
              </a:rPr>
              <a:t>i</a:t>
            </a:r>
            <a:r>
              <a:rPr lang="en-US" sz="2500" i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beri</a:t>
            </a:r>
            <a:r>
              <a:rPr lang="id-ID" sz="2500" i="1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500" i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nama</a:t>
            </a:r>
            <a:r>
              <a:rPr lang="en-US" sz="2500" i="1" dirty="0">
                <a:solidFill>
                  <a:schemeClr val="tx1"/>
                </a:solidFill>
                <a:latin typeface="Arial Narrow" panose="020B0606020202030204" pitchFamily="34" charset="0"/>
              </a:rPr>
              <a:t> Perusahaan </a:t>
            </a:r>
            <a:r>
              <a:rPr lang="en-US" sz="2500" i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Angkutan</a:t>
            </a:r>
            <a:r>
              <a:rPr lang="en-US" sz="2500" i="1" dirty="0">
                <a:solidFill>
                  <a:schemeClr val="tx1"/>
                </a:solidFill>
                <a:latin typeface="Arial Narrow" panose="020B0606020202030204" pitchFamily="34" charset="0"/>
              </a:rPr>
              <a:t> Aman dan </a:t>
            </a:r>
            <a:r>
              <a:rPr lang="en-US" sz="2500" i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menanamkan</a:t>
            </a:r>
            <a:r>
              <a:rPr lang="en-US" sz="2500" i="1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500" i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modalnya</a:t>
            </a:r>
            <a:r>
              <a:rPr lang="en-US" sz="2500" i="1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500" i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berupa</a:t>
            </a:r>
            <a:r>
              <a:rPr lang="en-US" sz="2500" i="1" dirty="0">
                <a:solidFill>
                  <a:schemeClr val="tx1"/>
                </a:solidFill>
                <a:latin typeface="Arial Narrow" panose="020B0606020202030204" pitchFamily="34" charset="0"/>
              </a:rPr>
              <a:t> ; </a:t>
            </a:r>
            <a:r>
              <a:rPr lang="en-US" sz="2500" i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uang</a:t>
            </a:r>
            <a:r>
              <a:rPr lang="en-US" sz="2500" i="1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500" i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tunai</a:t>
            </a:r>
            <a:r>
              <a:rPr lang="en-US" sz="2500" i="1" dirty="0">
                <a:solidFill>
                  <a:schemeClr val="tx1"/>
                </a:solidFill>
                <a:latin typeface="Arial Narrow" panose="020B0606020202030204" pitchFamily="34" charset="0"/>
              </a:rPr>
              <a:t> Rp7.400.000,00 dan </a:t>
            </a:r>
            <a:r>
              <a:rPr lang="en-US" sz="2500" i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peralatan</a:t>
            </a:r>
            <a:r>
              <a:rPr lang="en-US" sz="2500" i="1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500" i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kantor</a:t>
            </a:r>
            <a:r>
              <a:rPr lang="en-US" sz="2500" i="1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500" i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seharga</a:t>
            </a:r>
            <a:r>
              <a:rPr lang="en-US" sz="2500" i="1" dirty="0">
                <a:solidFill>
                  <a:schemeClr val="tx1"/>
                </a:solidFill>
                <a:latin typeface="Arial Narrow" panose="020B0606020202030204" pitchFamily="34" charset="0"/>
              </a:rPr>
              <a:t> Rp150.000,00</a:t>
            </a:r>
            <a:endParaRPr lang="en-ID" sz="25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F48106CA-165A-4F08-B8DC-BEA60ECBF13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5053714"/>
              </p:ext>
            </p:extLst>
          </p:nvPr>
        </p:nvGraphicFramePr>
        <p:xfrm>
          <a:off x="581024" y="2815936"/>
          <a:ext cx="3833577" cy="23466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9" name="Worksheet" r:id="rId3" imgW="3143303" imgH="1923898" progId="Excel.Sheet.12">
                  <p:embed/>
                </p:oleObj>
              </mc:Choice>
              <mc:Fallback>
                <p:oleObj name="Worksheet" r:id="rId3" imgW="3143303" imgH="1923898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81024" y="2815936"/>
                        <a:ext cx="3833577" cy="234661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B2B0A77D-404E-4309-AC38-E0652D8065D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6920189"/>
              </p:ext>
            </p:extLst>
          </p:nvPr>
        </p:nvGraphicFramePr>
        <p:xfrm>
          <a:off x="4475274" y="4137313"/>
          <a:ext cx="3670941" cy="23466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0" name="Worksheet" r:id="rId5" imgW="3010018" imgH="1923898" progId="Excel.Sheet.12">
                  <p:embed/>
                </p:oleObj>
              </mc:Choice>
              <mc:Fallback>
                <p:oleObj name="Worksheet" r:id="rId5" imgW="3010018" imgH="1923898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475274" y="4137313"/>
                        <a:ext cx="3670941" cy="234661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172387E6-48DF-412D-B330-081F9633798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0584612"/>
              </p:ext>
            </p:extLst>
          </p:nvPr>
        </p:nvGraphicFramePr>
        <p:xfrm>
          <a:off x="8183217" y="2739736"/>
          <a:ext cx="3787110" cy="23466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1" name="Worksheet" r:id="rId7" imgW="3105222" imgH="1923898" progId="Excel.Sheet.12">
                  <p:embed/>
                </p:oleObj>
              </mc:Choice>
              <mc:Fallback>
                <p:oleObj name="Worksheet" r:id="rId7" imgW="3105222" imgH="1923898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8183217" y="2739736"/>
                        <a:ext cx="3787110" cy="234661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399361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E66E5247-49DC-4B05-8A4D-EA774E045AEA}"/>
              </a:ext>
            </a:extLst>
          </p:cNvPr>
          <p:cNvSpPr/>
          <p:nvPr/>
        </p:nvSpPr>
        <p:spPr>
          <a:xfrm>
            <a:off x="2452254" y="374073"/>
            <a:ext cx="7716982" cy="63730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dirty="0">
                <a:latin typeface="Arial Narrow" panose="020B0606020202030204" pitchFamily="34" charset="0"/>
              </a:rPr>
              <a:t>CONTOH KASUS</a:t>
            </a:r>
            <a:endParaRPr lang="en-ID" sz="2800" dirty="0">
              <a:latin typeface="Arial Narrow" panose="020B0606020202030204" pitchFamily="34" charset="0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24FB6F73-E1C8-4170-B64C-C6566A98BAB8}"/>
              </a:ext>
            </a:extLst>
          </p:cNvPr>
          <p:cNvSpPr/>
          <p:nvPr/>
        </p:nvSpPr>
        <p:spPr>
          <a:xfrm>
            <a:off x="360218" y="1274618"/>
            <a:ext cx="11610109" cy="886691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lang="id-ID" sz="2500" i="1" dirty="0">
                <a:solidFill>
                  <a:schemeClr val="tx1"/>
                </a:solidFill>
                <a:latin typeface="Arial Narrow" panose="020B0606020202030204" pitchFamily="34" charset="0"/>
              </a:rPr>
              <a:t>Kasus 2: </a:t>
            </a:r>
            <a:r>
              <a:rPr lang="en-US" sz="2500" i="1" dirty="0">
                <a:solidFill>
                  <a:schemeClr val="tx1"/>
                </a:solidFill>
                <a:latin typeface="Arial Narrow" panose="020B0606020202030204" pitchFamily="34" charset="0"/>
              </a:rPr>
              <a:t>Perusahaan </a:t>
            </a:r>
            <a:r>
              <a:rPr lang="en-US" sz="2500" i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membeli</a:t>
            </a:r>
            <a:r>
              <a:rPr lang="en-US" sz="2500" i="1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500" i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dua</a:t>
            </a:r>
            <a:r>
              <a:rPr lang="en-US" sz="2500" i="1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500" i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buah</a:t>
            </a:r>
            <a:r>
              <a:rPr lang="en-US" sz="2500" i="1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500" i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truk</a:t>
            </a:r>
            <a:r>
              <a:rPr lang="en-US" sz="2500" i="1" dirty="0">
                <a:solidFill>
                  <a:schemeClr val="tx1"/>
                </a:solidFill>
                <a:latin typeface="Arial Narrow" panose="020B0606020202030204" pitchFamily="34" charset="0"/>
              </a:rPr>
              <a:t> yang </a:t>
            </a:r>
            <a:r>
              <a:rPr lang="en-US" sz="2500" i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harganya</a:t>
            </a:r>
            <a:r>
              <a:rPr lang="en-US" sz="2500" i="1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500" i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masing-masing</a:t>
            </a:r>
            <a:r>
              <a:rPr lang="en-US" sz="2500" i="1" dirty="0">
                <a:solidFill>
                  <a:schemeClr val="tx1"/>
                </a:solidFill>
                <a:latin typeface="Arial Narrow" panose="020B0606020202030204" pitchFamily="34" charset="0"/>
              </a:rPr>
              <a:t> Rp2.000.000,00 dan Rp2.500.000,00 </a:t>
            </a:r>
            <a:r>
              <a:rPr lang="en-US" sz="2500" i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secara</a:t>
            </a:r>
            <a:r>
              <a:rPr lang="en-US" sz="2500" i="1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500" i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tunai</a:t>
            </a:r>
            <a:r>
              <a:rPr lang="en-US" sz="2500" i="1" dirty="0">
                <a:solidFill>
                  <a:schemeClr val="tx1"/>
                </a:solidFill>
                <a:latin typeface="Arial Narrow" panose="020B0606020202030204" pitchFamily="34" charset="0"/>
              </a:rPr>
              <a:t>.</a:t>
            </a:r>
            <a:endParaRPr lang="en-ID" sz="25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CACFB5F8-D1C0-47C3-97BA-EBFA86789B0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1691726"/>
              </p:ext>
            </p:extLst>
          </p:nvPr>
        </p:nvGraphicFramePr>
        <p:xfrm>
          <a:off x="1285875" y="2466974"/>
          <a:ext cx="5091160" cy="31164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52" name="Worksheet" r:id="rId3" imgW="3143303" imgH="1923898" progId="Excel.Sheet.12">
                  <p:embed/>
                </p:oleObj>
              </mc:Choice>
              <mc:Fallback>
                <p:oleObj name="Worksheet" r:id="rId3" imgW="3143303" imgH="1923898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85875" y="2466974"/>
                        <a:ext cx="5091160" cy="311640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BF623D19-7BA4-4B64-801C-E3065FF8724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3583582"/>
              </p:ext>
            </p:extLst>
          </p:nvPr>
        </p:nvGraphicFramePr>
        <p:xfrm>
          <a:off x="6667499" y="2466974"/>
          <a:ext cx="4875171" cy="31164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53" name="Worksheet" r:id="rId5" imgW="3010018" imgH="1923898" progId="Excel.Sheet.12">
                  <p:embed/>
                </p:oleObj>
              </mc:Choice>
              <mc:Fallback>
                <p:oleObj name="Worksheet" r:id="rId5" imgW="3010018" imgH="1923898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667499" y="2466974"/>
                        <a:ext cx="4875171" cy="311640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524342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47C6D9F9-3A25-42A8-80E8-7C43017FBD9C}"/>
              </a:ext>
            </a:extLst>
          </p:cNvPr>
          <p:cNvSpPr/>
          <p:nvPr/>
        </p:nvSpPr>
        <p:spPr>
          <a:xfrm>
            <a:off x="2452254" y="374073"/>
            <a:ext cx="7716982" cy="63730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dirty="0">
                <a:latin typeface="Arial Narrow" panose="020B0606020202030204" pitchFamily="34" charset="0"/>
              </a:rPr>
              <a:t>CONTOH KASUS</a:t>
            </a:r>
            <a:endParaRPr lang="en-ID" sz="2800" dirty="0">
              <a:latin typeface="Arial Narrow" panose="020B0606020202030204" pitchFamily="34" charset="0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8BF49226-612A-4C92-8D0D-76F63612E188}"/>
              </a:ext>
            </a:extLst>
          </p:cNvPr>
          <p:cNvSpPr/>
          <p:nvPr/>
        </p:nvSpPr>
        <p:spPr>
          <a:xfrm>
            <a:off x="360218" y="1274618"/>
            <a:ext cx="11610109" cy="886691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lang="id-ID" sz="2500" i="1" dirty="0">
                <a:solidFill>
                  <a:schemeClr val="tx1"/>
                </a:solidFill>
                <a:latin typeface="Arial Narrow" panose="020B0606020202030204" pitchFamily="34" charset="0"/>
              </a:rPr>
              <a:t>Kasus 3: </a:t>
            </a:r>
            <a:r>
              <a:rPr lang="en-US" sz="2500" i="1" dirty="0">
                <a:solidFill>
                  <a:schemeClr val="tx1"/>
                </a:solidFill>
                <a:latin typeface="Arial Narrow" panose="020B0606020202030204" pitchFamily="34" charset="0"/>
              </a:rPr>
              <a:t>Perusahaan </a:t>
            </a:r>
            <a:r>
              <a:rPr lang="en-US" sz="2500" i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membayar</a:t>
            </a:r>
            <a:r>
              <a:rPr lang="en-US" sz="2500" i="1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500" i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sewa</a:t>
            </a:r>
            <a:r>
              <a:rPr lang="en-US" sz="2500" i="1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500" i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gedung</a:t>
            </a:r>
            <a:r>
              <a:rPr lang="en-US" sz="2500" i="1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500" i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bulan</a:t>
            </a:r>
            <a:r>
              <a:rPr lang="en-US" sz="2500" i="1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500" i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Oktober</a:t>
            </a:r>
            <a:r>
              <a:rPr lang="en-US" sz="2500" i="1" dirty="0">
                <a:solidFill>
                  <a:schemeClr val="tx1"/>
                </a:solidFill>
                <a:latin typeface="Arial Narrow" panose="020B0606020202030204" pitchFamily="34" charset="0"/>
              </a:rPr>
              <a:t> 20</a:t>
            </a:r>
            <a:r>
              <a:rPr lang="id-ID" sz="2500" i="1" dirty="0">
                <a:solidFill>
                  <a:schemeClr val="tx1"/>
                </a:solidFill>
                <a:latin typeface="Arial Narrow" panose="020B0606020202030204" pitchFamily="34" charset="0"/>
              </a:rPr>
              <a:t>18</a:t>
            </a:r>
            <a:r>
              <a:rPr lang="en-US" sz="2500" i="1" dirty="0">
                <a:solidFill>
                  <a:schemeClr val="tx1"/>
                </a:solidFill>
                <a:latin typeface="Arial Narrow" panose="020B0606020202030204" pitchFamily="34" charset="0"/>
              </a:rPr>
              <a:t>, </a:t>
            </a:r>
            <a:r>
              <a:rPr lang="en-US" sz="2500" i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sebesar</a:t>
            </a:r>
            <a:r>
              <a:rPr lang="en-US" sz="2500" i="1" dirty="0">
                <a:solidFill>
                  <a:schemeClr val="tx1"/>
                </a:solidFill>
                <a:latin typeface="Arial Narrow" panose="020B0606020202030204" pitchFamily="34" charset="0"/>
              </a:rPr>
              <a:t> Rp15.000,00</a:t>
            </a:r>
            <a:endParaRPr lang="en-ID" sz="25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9FA51B98-8A54-43CE-AAF7-2EB5D8E66C9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0014228"/>
              </p:ext>
            </p:extLst>
          </p:nvPr>
        </p:nvGraphicFramePr>
        <p:xfrm>
          <a:off x="504824" y="2466974"/>
          <a:ext cx="5430665" cy="3324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27" name="Worksheet" r:id="rId3" imgW="3143303" imgH="1923898" progId="Excel.Sheet.12">
                  <p:embed/>
                </p:oleObj>
              </mc:Choice>
              <mc:Fallback>
                <p:oleObj name="Worksheet" r:id="rId3" imgW="3143303" imgH="1923898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04824" y="2466974"/>
                        <a:ext cx="5430665" cy="3324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B8CA96B4-9B80-411D-90E8-E2B52EDF8A5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6005258"/>
              </p:ext>
            </p:extLst>
          </p:nvPr>
        </p:nvGraphicFramePr>
        <p:xfrm>
          <a:off x="6095999" y="2466975"/>
          <a:ext cx="5200271" cy="33242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28" name="Worksheet" r:id="rId5" imgW="3010018" imgH="1923898" progId="Excel.Sheet.12">
                  <p:embed/>
                </p:oleObj>
              </mc:Choice>
              <mc:Fallback>
                <p:oleObj name="Worksheet" r:id="rId5" imgW="3010018" imgH="1923898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095999" y="2466975"/>
                        <a:ext cx="5200271" cy="332422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072920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02706DBB-EE29-4CDF-B12A-472EC5859628}"/>
              </a:ext>
            </a:extLst>
          </p:cNvPr>
          <p:cNvSpPr/>
          <p:nvPr/>
        </p:nvSpPr>
        <p:spPr>
          <a:xfrm>
            <a:off x="2452254" y="374073"/>
            <a:ext cx="7716982" cy="63730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dirty="0">
                <a:latin typeface="Arial Narrow" panose="020B0606020202030204" pitchFamily="34" charset="0"/>
              </a:rPr>
              <a:t>CONTOH KASUS</a:t>
            </a:r>
            <a:endParaRPr lang="en-ID" sz="2800" dirty="0">
              <a:latin typeface="Arial Narrow" panose="020B0606020202030204" pitchFamily="34" charset="0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72CF9915-14E6-42EC-8040-EBF2C43B4269}"/>
              </a:ext>
            </a:extLst>
          </p:cNvPr>
          <p:cNvSpPr/>
          <p:nvPr/>
        </p:nvSpPr>
        <p:spPr>
          <a:xfrm>
            <a:off x="360218" y="1274618"/>
            <a:ext cx="11610109" cy="886691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lang="id-ID" sz="2500" i="1" dirty="0">
                <a:solidFill>
                  <a:schemeClr val="tx1"/>
                </a:solidFill>
                <a:latin typeface="Arial Narrow" panose="020B0606020202030204" pitchFamily="34" charset="0"/>
              </a:rPr>
              <a:t>Kasus 4: </a:t>
            </a:r>
            <a:r>
              <a:rPr lang="en-US" sz="2500" i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Dibeli</a:t>
            </a:r>
            <a:r>
              <a:rPr lang="en-US" sz="2500" i="1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500" i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barang-barang</a:t>
            </a:r>
            <a:r>
              <a:rPr lang="en-US" sz="2500" i="1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500" i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perlengkapan</a:t>
            </a:r>
            <a:r>
              <a:rPr lang="en-US" sz="2500" i="1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500" i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kantor</a:t>
            </a:r>
            <a:r>
              <a:rPr lang="en-US" sz="2500" i="1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500" i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tunai</a:t>
            </a:r>
            <a:r>
              <a:rPr lang="en-US" sz="2500" i="1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500" i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seharga</a:t>
            </a:r>
            <a:r>
              <a:rPr lang="en-US" sz="2500" i="1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500" i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Rp</a:t>
            </a:r>
            <a:r>
              <a:rPr lang="en-US" sz="2500" i="1" dirty="0">
                <a:solidFill>
                  <a:schemeClr val="tx1"/>
                </a:solidFill>
                <a:latin typeface="Arial Narrow" panose="020B0606020202030204" pitchFamily="34" charset="0"/>
              </a:rPr>
              <a:t> 4.000,00</a:t>
            </a:r>
            <a:endParaRPr lang="en-ID" sz="25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CF8E9EC7-C1AF-4381-87A6-3237C7F362D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382282"/>
              </p:ext>
            </p:extLst>
          </p:nvPr>
        </p:nvGraphicFramePr>
        <p:xfrm>
          <a:off x="360218" y="2371724"/>
          <a:ext cx="5592720" cy="3762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01" name="Worksheet" r:id="rId3" imgW="3143303" imgH="2114411" progId="Excel.Sheet.12">
                  <p:embed/>
                </p:oleObj>
              </mc:Choice>
              <mc:Fallback>
                <p:oleObj name="Worksheet" r:id="rId3" imgW="3143303" imgH="2114411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60218" y="2371724"/>
                        <a:ext cx="5592720" cy="3762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ECB40D38-2275-489D-AE74-E4878470BAE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9245480"/>
              </p:ext>
            </p:extLst>
          </p:nvPr>
        </p:nvGraphicFramePr>
        <p:xfrm>
          <a:off x="6028718" y="2371724"/>
          <a:ext cx="5803064" cy="37095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02" name="Worksheet" r:id="rId5" imgW="3010018" imgH="1923898" progId="Excel.Sheet.12">
                  <p:embed/>
                </p:oleObj>
              </mc:Choice>
              <mc:Fallback>
                <p:oleObj name="Worksheet" r:id="rId5" imgW="3010018" imgH="1923898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028718" y="2371724"/>
                        <a:ext cx="5803064" cy="370955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34776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65D087E7-9A2F-4ACC-8CC9-9D5406282A18}"/>
              </a:ext>
            </a:extLst>
          </p:cNvPr>
          <p:cNvSpPr/>
          <p:nvPr/>
        </p:nvSpPr>
        <p:spPr>
          <a:xfrm>
            <a:off x="2452254" y="374073"/>
            <a:ext cx="7716982" cy="63730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dirty="0">
                <a:latin typeface="Arial Narrow" panose="020B0606020202030204" pitchFamily="34" charset="0"/>
              </a:rPr>
              <a:t>CONTOH KASUS</a:t>
            </a:r>
            <a:endParaRPr lang="en-ID" sz="2800" dirty="0">
              <a:latin typeface="Arial Narrow" panose="020B0606020202030204" pitchFamily="34" charset="0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6AB63E3C-07AA-45FD-9D7C-137FC2F4D9D0}"/>
              </a:ext>
            </a:extLst>
          </p:cNvPr>
          <p:cNvSpPr/>
          <p:nvPr/>
        </p:nvSpPr>
        <p:spPr>
          <a:xfrm>
            <a:off x="360218" y="1274618"/>
            <a:ext cx="11610109" cy="1182832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lang="id-ID" sz="2500" i="1" dirty="0">
                <a:solidFill>
                  <a:schemeClr val="tx1"/>
                </a:solidFill>
                <a:latin typeface="Arial Narrow" panose="020B0606020202030204" pitchFamily="34" charset="0"/>
              </a:rPr>
              <a:t>Kasus 5: </a:t>
            </a:r>
            <a:r>
              <a:rPr lang="en-US" sz="2500" i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Dibeli</a:t>
            </a:r>
            <a:r>
              <a:rPr lang="en-US" sz="2500" i="1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500" i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sebidang</a:t>
            </a:r>
            <a:r>
              <a:rPr lang="en-US" sz="2500" i="1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500" i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tanah</a:t>
            </a:r>
            <a:r>
              <a:rPr lang="en-US" sz="2500" i="1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500" i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untuk</a:t>
            </a:r>
            <a:r>
              <a:rPr lang="en-US" sz="2500" i="1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500" i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tempat</a:t>
            </a:r>
            <a:r>
              <a:rPr lang="en-US" sz="2500" i="1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500" i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reparasi</a:t>
            </a:r>
            <a:r>
              <a:rPr lang="en-US" sz="2500" i="1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500" i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kendaraan</a:t>
            </a:r>
            <a:r>
              <a:rPr lang="en-US" sz="2500" i="1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500" i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kepada</a:t>
            </a:r>
            <a:r>
              <a:rPr lang="en-US" sz="2500" i="1" dirty="0">
                <a:solidFill>
                  <a:schemeClr val="tx1"/>
                </a:solidFill>
                <a:latin typeface="Arial Narrow" panose="020B0606020202030204" pitchFamily="34" charset="0"/>
              </a:rPr>
              <a:t> Joko </a:t>
            </a:r>
            <a:r>
              <a:rPr lang="en-US" sz="2500" i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seharga</a:t>
            </a:r>
            <a:r>
              <a:rPr lang="en-US" sz="2500" i="1" dirty="0">
                <a:solidFill>
                  <a:schemeClr val="tx1"/>
                </a:solidFill>
                <a:latin typeface="Arial Narrow" panose="020B0606020202030204" pitchFamily="34" charset="0"/>
              </a:rPr>
              <a:t> Rp1.000.000,00. </a:t>
            </a:r>
            <a:r>
              <a:rPr lang="en-US" sz="2500" i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dari</a:t>
            </a:r>
            <a:r>
              <a:rPr lang="en-US" sz="2500" i="1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500" i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harga</a:t>
            </a:r>
            <a:r>
              <a:rPr lang="en-US" sz="2500" i="1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500" i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tersebut</a:t>
            </a:r>
            <a:r>
              <a:rPr lang="en-US" sz="2500" i="1" dirty="0">
                <a:solidFill>
                  <a:schemeClr val="tx1"/>
                </a:solidFill>
                <a:latin typeface="Arial Narrow" panose="020B0606020202030204" pitchFamily="34" charset="0"/>
              </a:rPr>
              <a:t> Rp750.000,00 </a:t>
            </a:r>
            <a:r>
              <a:rPr lang="en-US" sz="2500" i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dibayar</a:t>
            </a:r>
            <a:r>
              <a:rPr lang="en-US" sz="2500" i="1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500" i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tunai</a:t>
            </a:r>
            <a:r>
              <a:rPr lang="en-US" sz="2500" i="1" dirty="0">
                <a:solidFill>
                  <a:schemeClr val="tx1"/>
                </a:solidFill>
                <a:latin typeface="Arial Narrow" panose="020B0606020202030204" pitchFamily="34" charset="0"/>
              </a:rPr>
              <a:t> dan </a:t>
            </a:r>
            <a:r>
              <a:rPr lang="en-US" sz="2500" i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sisanya</a:t>
            </a:r>
            <a:r>
              <a:rPr lang="en-US" sz="2500" i="1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500" i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akan</a:t>
            </a:r>
            <a:r>
              <a:rPr lang="en-US" sz="2500" i="1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500" i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dibayar</a:t>
            </a:r>
            <a:r>
              <a:rPr lang="en-US" sz="2500" i="1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500" i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bertahap</a:t>
            </a:r>
            <a:r>
              <a:rPr lang="en-US" sz="2500" i="1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500" i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dalam</a:t>
            </a:r>
            <a:r>
              <a:rPr lang="en-US" sz="2500" i="1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500" i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waktu</a:t>
            </a:r>
            <a:r>
              <a:rPr lang="en-US" sz="2500" i="1" dirty="0">
                <a:solidFill>
                  <a:schemeClr val="tx1"/>
                </a:solidFill>
                <a:latin typeface="Arial Narrow" panose="020B0606020202030204" pitchFamily="34" charset="0"/>
              </a:rPr>
              <a:t> 2 </a:t>
            </a:r>
            <a:r>
              <a:rPr lang="en-US" sz="2500" i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bulan</a:t>
            </a:r>
            <a:endParaRPr lang="en-ID" sz="25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BD83D712-57B3-43BD-A459-6174387F00C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1785312"/>
              </p:ext>
            </p:extLst>
          </p:nvPr>
        </p:nvGraphicFramePr>
        <p:xfrm>
          <a:off x="4228208" y="3429000"/>
          <a:ext cx="3605920" cy="2305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94" name="Worksheet" r:id="rId3" imgW="3010018" imgH="1923898" progId="Excel.Sheet.12">
                  <p:embed/>
                </p:oleObj>
              </mc:Choice>
              <mc:Fallback>
                <p:oleObj name="Worksheet" r:id="rId3" imgW="3010018" imgH="1923898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228208" y="3429000"/>
                        <a:ext cx="3605920" cy="2305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52498A91-1FA2-48A3-B4A6-81E7C2F532C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8103210"/>
              </p:ext>
            </p:extLst>
          </p:nvPr>
        </p:nvGraphicFramePr>
        <p:xfrm>
          <a:off x="7973601" y="2777835"/>
          <a:ext cx="3996726" cy="24764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95" name="Worksheet" r:id="rId5" imgW="3105222" imgH="1923898" progId="Excel.Sheet.12">
                  <p:embed/>
                </p:oleObj>
              </mc:Choice>
              <mc:Fallback>
                <p:oleObj name="Worksheet" r:id="rId5" imgW="3105222" imgH="1923898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973601" y="2777835"/>
                        <a:ext cx="3996726" cy="247649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C16B6E35-5209-4ED9-881E-EF8346A2358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2024897"/>
              </p:ext>
            </p:extLst>
          </p:nvPr>
        </p:nvGraphicFramePr>
        <p:xfrm>
          <a:off x="360218" y="2777835"/>
          <a:ext cx="3765676" cy="2305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96" name="Worksheet" r:id="rId7" imgW="3143303" imgH="1923898" progId="Excel.Sheet.12">
                  <p:embed/>
                </p:oleObj>
              </mc:Choice>
              <mc:Fallback>
                <p:oleObj name="Worksheet" r:id="rId7" imgW="3143303" imgH="1923898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60218" y="2777835"/>
                        <a:ext cx="3765676" cy="2305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850122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1CA6613C-3662-4515-A505-161AB231B353}"/>
              </a:ext>
            </a:extLst>
          </p:cNvPr>
          <p:cNvSpPr/>
          <p:nvPr/>
        </p:nvSpPr>
        <p:spPr>
          <a:xfrm>
            <a:off x="2452254" y="374073"/>
            <a:ext cx="7716982" cy="63730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dirty="0">
                <a:latin typeface="Arial Narrow" panose="020B0606020202030204" pitchFamily="34" charset="0"/>
              </a:rPr>
              <a:t>CONTOH KASUS</a:t>
            </a:r>
            <a:endParaRPr lang="en-ID" sz="2800" dirty="0">
              <a:latin typeface="Arial Narrow" panose="020B0606020202030204" pitchFamily="34" charset="0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E631B7CB-3ADB-4C61-B7AF-20668543699B}"/>
              </a:ext>
            </a:extLst>
          </p:cNvPr>
          <p:cNvSpPr/>
          <p:nvPr/>
        </p:nvSpPr>
        <p:spPr>
          <a:xfrm>
            <a:off x="360218" y="1274618"/>
            <a:ext cx="11610109" cy="1182832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lang="id-ID" altLang="en-US" sz="2500" i="1" dirty="0">
                <a:solidFill>
                  <a:schemeClr val="tx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Kasus 6: </a:t>
            </a:r>
            <a:r>
              <a:rPr lang="en-US" altLang="en-US" sz="2500" i="1" dirty="0" err="1">
                <a:solidFill>
                  <a:schemeClr val="tx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Diterima</a:t>
            </a:r>
            <a:r>
              <a:rPr lang="en-US" altLang="en-US" sz="2500" i="1" dirty="0">
                <a:solidFill>
                  <a:schemeClr val="tx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en-US" altLang="en-US" sz="2500" i="1" dirty="0" err="1">
                <a:solidFill>
                  <a:schemeClr val="tx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pembayarannya</a:t>
            </a:r>
            <a:r>
              <a:rPr lang="en-US" altLang="en-US" sz="2500" i="1" dirty="0">
                <a:solidFill>
                  <a:schemeClr val="tx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en-US" altLang="en-US" sz="2500" i="1" dirty="0" err="1">
                <a:solidFill>
                  <a:schemeClr val="tx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dari</a:t>
            </a:r>
            <a:r>
              <a:rPr lang="en-US" altLang="en-US" sz="2500" i="1" dirty="0">
                <a:solidFill>
                  <a:schemeClr val="tx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 Arifin </a:t>
            </a:r>
            <a:r>
              <a:rPr lang="en-US" altLang="en-US" sz="2500" i="1" dirty="0" err="1">
                <a:solidFill>
                  <a:schemeClr val="tx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sebesar</a:t>
            </a:r>
            <a:r>
              <a:rPr lang="en-US" altLang="en-US" sz="2500" i="1" dirty="0">
                <a:solidFill>
                  <a:schemeClr val="tx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 Rp25.000,00 </a:t>
            </a:r>
            <a:r>
              <a:rPr lang="en-US" altLang="en-US" sz="2500" i="1" dirty="0" err="1">
                <a:solidFill>
                  <a:schemeClr val="tx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untuk</a:t>
            </a:r>
            <a:r>
              <a:rPr lang="en-US" altLang="en-US" sz="2500" i="1" dirty="0">
                <a:solidFill>
                  <a:schemeClr val="tx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en-US" altLang="en-US" sz="2500" i="1" dirty="0" err="1">
                <a:solidFill>
                  <a:schemeClr val="tx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pengangkutan</a:t>
            </a:r>
            <a:r>
              <a:rPr lang="en-US" altLang="en-US" sz="2500" i="1" dirty="0">
                <a:solidFill>
                  <a:schemeClr val="tx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en-US" altLang="en-US" sz="2500" i="1" dirty="0" err="1">
                <a:solidFill>
                  <a:schemeClr val="tx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barang</a:t>
            </a:r>
            <a:r>
              <a:rPr lang="en-US" altLang="en-US" sz="2500" i="1" dirty="0">
                <a:solidFill>
                  <a:schemeClr val="tx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en-US" altLang="en-US" sz="2500" i="1" dirty="0" err="1">
                <a:solidFill>
                  <a:schemeClr val="tx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ke</a:t>
            </a:r>
            <a:r>
              <a:rPr lang="en-US" altLang="en-US" sz="2500" i="1" dirty="0">
                <a:solidFill>
                  <a:schemeClr val="tx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 Jakarta</a:t>
            </a:r>
            <a:endParaRPr lang="en-ID" sz="2500" i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471F30EC-CBA0-4E27-B6CA-92F232BDAAD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7014250"/>
              </p:ext>
            </p:extLst>
          </p:nvPr>
        </p:nvGraphicFramePr>
        <p:xfrm>
          <a:off x="676274" y="2720686"/>
          <a:ext cx="5078429" cy="31086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2" name="Worksheet" r:id="rId3" imgW="3143303" imgH="1923898" progId="Excel.Sheet.12">
                  <p:embed/>
                </p:oleObj>
              </mc:Choice>
              <mc:Fallback>
                <p:oleObj name="Worksheet" r:id="rId3" imgW="3143303" imgH="1923898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76274" y="2720686"/>
                        <a:ext cx="5078429" cy="310861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F0AC2C62-2B1F-4315-BAFB-A6FA915D45E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4649663"/>
              </p:ext>
            </p:extLst>
          </p:nvPr>
        </p:nvGraphicFramePr>
        <p:xfrm>
          <a:off x="6096000" y="2720686"/>
          <a:ext cx="4862980" cy="31086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3" name="Worksheet" r:id="rId5" imgW="3010018" imgH="1923898" progId="Excel.Sheet.12">
                  <p:embed/>
                </p:oleObj>
              </mc:Choice>
              <mc:Fallback>
                <p:oleObj name="Worksheet" r:id="rId5" imgW="3010018" imgH="1923898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096000" y="2720686"/>
                        <a:ext cx="4862980" cy="310861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566856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22390C20-479B-4DF2-B206-A5F79414BC9C}"/>
              </a:ext>
            </a:extLst>
          </p:cNvPr>
          <p:cNvSpPr/>
          <p:nvPr/>
        </p:nvSpPr>
        <p:spPr>
          <a:xfrm>
            <a:off x="2452254" y="374073"/>
            <a:ext cx="7716982" cy="63730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dirty="0">
                <a:latin typeface="Arial Narrow" panose="020B0606020202030204" pitchFamily="34" charset="0"/>
              </a:rPr>
              <a:t>CONTOH KASUS</a:t>
            </a:r>
            <a:endParaRPr lang="en-ID" sz="2800" dirty="0">
              <a:latin typeface="Arial Narrow" panose="020B0606020202030204" pitchFamily="34" charset="0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DA96E09F-0C08-4977-9365-46E0A40EEA54}"/>
              </a:ext>
            </a:extLst>
          </p:cNvPr>
          <p:cNvSpPr/>
          <p:nvPr/>
        </p:nvSpPr>
        <p:spPr>
          <a:xfrm>
            <a:off x="360218" y="1274618"/>
            <a:ext cx="11610109" cy="1182832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id-ID" sz="2500" i="1" dirty="0">
                <a:solidFill>
                  <a:schemeClr val="tx1"/>
                </a:solidFill>
                <a:latin typeface="Arial Narrow" panose="020B0606020202030204" pitchFamily="34" charset="0"/>
              </a:rPr>
              <a:t>Kasus 7: </a:t>
            </a:r>
            <a:r>
              <a:rPr lang="en-US" sz="2500" i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Dibeli</a:t>
            </a:r>
            <a:r>
              <a:rPr lang="en-US" sz="2500" i="1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500" i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secara</a:t>
            </a:r>
            <a:r>
              <a:rPr lang="en-US" sz="2500" i="1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500" i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tunai</a:t>
            </a:r>
            <a:r>
              <a:rPr lang="en-US" sz="2500" i="1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500" i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bensin</a:t>
            </a:r>
            <a:r>
              <a:rPr lang="en-US" sz="2500" i="1" dirty="0">
                <a:solidFill>
                  <a:schemeClr val="tx1"/>
                </a:solidFill>
                <a:latin typeface="Arial Narrow" panose="020B0606020202030204" pitchFamily="34" charset="0"/>
              </a:rPr>
              <a:t> dan </a:t>
            </a:r>
            <a:r>
              <a:rPr lang="en-US" sz="2500" i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oli</a:t>
            </a:r>
            <a:r>
              <a:rPr lang="en-US" sz="2500" i="1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500" i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seharga</a:t>
            </a:r>
            <a:r>
              <a:rPr lang="en-US" sz="2500" i="1" dirty="0">
                <a:solidFill>
                  <a:schemeClr val="tx1"/>
                </a:solidFill>
                <a:latin typeface="Arial Narrow" panose="020B0606020202030204" pitchFamily="34" charset="0"/>
              </a:rPr>
              <a:t> Rp50.000,00</a:t>
            </a:r>
            <a:endParaRPr lang="en-ID" sz="2500" i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5BD8CB39-F0C1-4FB9-BF3A-80205C3AD8A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8958588"/>
              </p:ext>
            </p:extLst>
          </p:nvPr>
        </p:nvGraphicFramePr>
        <p:xfrm>
          <a:off x="523875" y="2720686"/>
          <a:ext cx="5358520" cy="3280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6" name="Worksheet" r:id="rId3" imgW="3143303" imgH="1923898" progId="Excel.Sheet.12">
                  <p:embed/>
                </p:oleObj>
              </mc:Choice>
              <mc:Fallback>
                <p:oleObj name="Worksheet" r:id="rId3" imgW="3143303" imgH="1923898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23875" y="2720686"/>
                        <a:ext cx="5358520" cy="328006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7CB52981-8C3E-44F8-BEBF-BDB3280D2FF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3917593"/>
              </p:ext>
            </p:extLst>
          </p:nvPr>
        </p:nvGraphicFramePr>
        <p:xfrm>
          <a:off x="6096000" y="2720686"/>
          <a:ext cx="5131190" cy="3280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7" name="Worksheet" r:id="rId5" imgW="3010018" imgH="1923898" progId="Excel.Sheet.12">
                  <p:embed/>
                </p:oleObj>
              </mc:Choice>
              <mc:Fallback>
                <p:oleObj name="Worksheet" r:id="rId5" imgW="3010018" imgH="1923898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096000" y="2720686"/>
                        <a:ext cx="5131190" cy="328006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302134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F39FF534-EF41-401E-8803-F21C47FE04C4}"/>
              </a:ext>
            </a:extLst>
          </p:cNvPr>
          <p:cNvSpPr/>
          <p:nvPr/>
        </p:nvSpPr>
        <p:spPr>
          <a:xfrm>
            <a:off x="2452254" y="374073"/>
            <a:ext cx="7716982" cy="63730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dirty="0">
                <a:latin typeface="Arial Narrow" panose="020B0606020202030204" pitchFamily="34" charset="0"/>
              </a:rPr>
              <a:t>CONTOH KASUS</a:t>
            </a:r>
            <a:endParaRPr lang="en-ID" sz="2800" dirty="0">
              <a:latin typeface="Arial Narrow" panose="020B0606020202030204" pitchFamily="34" charset="0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F8EB076D-B331-42E5-8510-2945DE218C89}"/>
              </a:ext>
            </a:extLst>
          </p:cNvPr>
          <p:cNvSpPr/>
          <p:nvPr/>
        </p:nvSpPr>
        <p:spPr>
          <a:xfrm>
            <a:off x="360218" y="1274618"/>
            <a:ext cx="11610109" cy="1182832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id-ID" sz="2500" i="1" dirty="0">
                <a:solidFill>
                  <a:schemeClr val="tx1"/>
                </a:solidFill>
                <a:latin typeface="Arial Narrow" panose="020B0606020202030204" pitchFamily="34" charset="0"/>
              </a:rPr>
              <a:t>Kasus 8: </a:t>
            </a:r>
            <a:r>
              <a:rPr lang="en-US" sz="2500" i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Dibayar</a:t>
            </a:r>
            <a:r>
              <a:rPr lang="en-US" sz="2500" i="1" dirty="0">
                <a:solidFill>
                  <a:schemeClr val="tx1"/>
                </a:solidFill>
                <a:latin typeface="Arial Narrow" panose="020B0606020202030204" pitchFamily="34" charset="0"/>
              </a:rPr>
              <a:t> utang </a:t>
            </a:r>
            <a:r>
              <a:rPr lang="en-US" sz="2500" i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kepada</a:t>
            </a:r>
            <a:r>
              <a:rPr lang="en-US" sz="2500" i="1" dirty="0">
                <a:solidFill>
                  <a:schemeClr val="tx1"/>
                </a:solidFill>
                <a:latin typeface="Arial Narrow" panose="020B0606020202030204" pitchFamily="34" charset="0"/>
              </a:rPr>
              <a:t> Joko </a:t>
            </a:r>
            <a:r>
              <a:rPr lang="en-US" sz="2500" i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sebesar</a:t>
            </a:r>
            <a:r>
              <a:rPr lang="en-US" sz="2500" i="1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500" i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Rp</a:t>
            </a:r>
            <a:r>
              <a:rPr lang="id-ID" sz="2500" i="1" dirty="0">
                <a:solidFill>
                  <a:schemeClr val="tx1"/>
                </a:solidFill>
                <a:latin typeface="Arial Narrow" panose="020B0606020202030204" pitchFamily="34" charset="0"/>
              </a:rPr>
              <a:t>1</a:t>
            </a:r>
            <a:r>
              <a:rPr lang="en-US" sz="2500" i="1" dirty="0">
                <a:solidFill>
                  <a:schemeClr val="tx1"/>
                </a:solidFill>
                <a:latin typeface="Arial Narrow" panose="020B0606020202030204" pitchFamily="34" charset="0"/>
              </a:rPr>
              <a:t>00.000,00</a:t>
            </a:r>
            <a:endParaRPr lang="en-ID" sz="2500" i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8705A969-35A1-4BD0-A869-944E7D9E844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7967966"/>
              </p:ext>
            </p:extLst>
          </p:nvPr>
        </p:nvGraphicFramePr>
        <p:xfrm>
          <a:off x="360219" y="2581273"/>
          <a:ext cx="5399544" cy="3305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0" name="Worksheet" r:id="rId3" imgW="3143303" imgH="1923898" progId="Excel.Sheet.12">
                  <p:embed/>
                </p:oleObj>
              </mc:Choice>
              <mc:Fallback>
                <p:oleObj name="Worksheet" r:id="rId3" imgW="3143303" imgH="1923898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60219" y="2581273"/>
                        <a:ext cx="5399544" cy="33051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8CFBD432-1965-4903-83F9-75A7BE7C85A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8261617"/>
              </p:ext>
            </p:extLst>
          </p:nvPr>
        </p:nvGraphicFramePr>
        <p:xfrm>
          <a:off x="6310745" y="2581273"/>
          <a:ext cx="5170472" cy="3305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1" name="Worksheet" r:id="rId5" imgW="3010018" imgH="1923898" progId="Excel.Sheet.12">
                  <p:embed/>
                </p:oleObj>
              </mc:Choice>
              <mc:Fallback>
                <p:oleObj name="Worksheet" r:id="rId5" imgW="3010018" imgH="1923898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310745" y="2581273"/>
                        <a:ext cx="5170472" cy="33051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569346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9F872166-8B30-4EAD-82FC-F0CA15B6DD57}"/>
              </a:ext>
            </a:extLst>
          </p:cNvPr>
          <p:cNvSpPr/>
          <p:nvPr/>
        </p:nvSpPr>
        <p:spPr>
          <a:xfrm>
            <a:off x="2452254" y="374073"/>
            <a:ext cx="7716982" cy="63730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dirty="0">
                <a:latin typeface="Arial Narrow" panose="020B0606020202030204" pitchFamily="34" charset="0"/>
              </a:rPr>
              <a:t>CONTOH KASUS</a:t>
            </a:r>
            <a:endParaRPr lang="en-ID" sz="2800" dirty="0">
              <a:latin typeface="Arial Narrow" panose="020B0606020202030204" pitchFamily="34" charset="0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20CC8FA7-AE1B-48E8-884D-7F494D4E3D9F}"/>
              </a:ext>
            </a:extLst>
          </p:cNvPr>
          <p:cNvSpPr/>
          <p:nvPr/>
        </p:nvSpPr>
        <p:spPr>
          <a:xfrm>
            <a:off x="360218" y="1274618"/>
            <a:ext cx="11610109" cy="1182832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lang="id-ID" sz="2500" i="1" dirty="0">
                <a:solidFill>
                  <a:schemeClr val="tx1"/>
                </a:solidFill>
                <a:latin typeface="Arial Narrow" panose="020B0606020202030204" pitchFamily="34" charset="0"/>
              </a:rPr>
              <a:t>Kasus 9: </a:t>
            </a:r>
            <a:r>
              <a:rPr lang="en-US" sz="2500" i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Dibayar</a:t>
            </a:r>
            <a:r>
              <a:rPr lang="en-US" sz="2500" i="1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500" i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gaji</a:t>
            </a:r>
            <a:r>
              <a:rPr lang="en-US" sz="2500" i="1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500" i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pegawai</a:t>
            </a:r>
            <a:r>
              <a:rPr lang="en-US" sz="2500" i="1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500" i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untuk</a:t>
            </a:r>
            <a:r>
              <a:rPr lang="en-US" sz="2500" i="1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500" i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periode</a:t>
            </a:r>
            <a:r>
              <a:rPr lang="en-US" sz="2500" i="1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500" i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dua</a:t>
            </a:r>
            <a:r>
              <a:rPr lang="en-US" sz="2500" i="1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500" i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minggu</a:t>
            </a:r>
            <a:r>
              <a:rPr lang="en-US" sz="2500" i="1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500" i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pertama</a:t>
            </a:r>
            <a:r>
              <a:rPr lang="en-US" sz="2500" i="1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500" i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bulan</a:t>
            </a:r>
            <a:r>
              <a:rPr lang="en-US" sz="2500" i="1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500" i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Oktober</a:t>
            </a:r>
            <a:r>
              <a:rPr lang="en-US" sz="2500" i="1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500" i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sebesar</a:t>
            </a:r>
            <a:r>
              <a:rPr lang="en-US" sz="2500" i="1" dirty="0">
                <a:solidFill>
                  <a:schemeClr val="tx1"/>
                </a:solidFill>
                <a:latin typeface="Arial Narrow" panose="020B0606020202030204" pitchFamily="34" charset="0"/>
              </a:rPr>
              <a:t> Rp30.000,00.</a:t>
            </a:r>
            <a:endParaRPr lang="en-ID" sz="2500" i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999A6E17-DA95-4D3E-A296-140850DE68B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7956246"/>
              </p:ext>
            </p:extLst>
          </p:nvPr>
        </p:nvGraphicFramePr>
        <p:xfrm>
          <a:off x="619125" y="2701636"/>
          <a:ext cx="5140672" cy="31467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2" name="Worksheet" r:id="rId3" imgW="3143303" imgH="1923898" progId="Excel.Sheet.12">
                  <p:embed/>
                </p:oleObj>
              </mc:Choice>
              <mc:Fallback>
                <p:oleObj name="Worksheet" r:id="rId3" imgW="3143303" imgH="1923898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19125" y="2701636"/>
                        <a:ext cx="5140672" cy="314671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2C94EFEB-5720-405A-BB68-28EAED5463B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1116360"/>
              </p:ext>
            </p:extLst>
          </p:nvPr>
        </p:nvGraphicFramePr>
        <p:xfrm>
          <a:off x="6096000" y="2720686"/>
          <a:ext cx="4892781" cy="31276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3" name="Worksheet" r:id="rId5" imgW="3010018" imgH="1923898" progId="Excel.Sheet.12">
                  <p:embed/>
                </p:oleObj>
              </mc:Choice>
              <mc:Fallback>
                <p:oleObj name="Worksheet" r:id="rId5" imgW="3010018" imgH="1923898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096000" y="2720686"/>
                        <a:ext cx="4892781" cy="312766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44339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A54EDF9-9A7C-4BEE-9A87-FDFB69B34110}"/>
              </a:ext>
            </a:extLst>
          </p:cNvPr>
          <p:cNvSpPr/>
          <p:nvPr/>
        </p:nvSpPr>
        <p:spPr>
          <a:xfrm>
            <a:off x="2057400" y="2438400"/>
            <a:ext cx="2590800" cy="1371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rgbClr val="FF0000"/>
                </a:solidFill>
                <a:latin typeface="Arial" pitchFamily="34" charset="0"/>
                <a:ea typeface="Times New Roman" pitchFamily="18" charset="0"/>
              </a:rPr>
              <a:t>DASAR-DASAR PROSEDUR PEMBUKUAN</a:t>
            </a:r>
            <a:endParaRPr lang="en-US" sz="2800" dirty="0">
              <a:solidFill>
                <a:srgbClr val="FF0000"/>
              </a:solidFill>
              <a:latin typeface="Arial" pitchFamily="34" charset="0"/>
            </a:endParaRPr>
          </a:p>
          <a:p>
            <a:pPr algn="ctr">
              <a:defRPr/>
            </a:pP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BE15FD3-B69A-416A-9C23-381C41F6435E}"/>
              </a:ext>
            </a:extLst>
          </p:cNvPr>
          <p:cNvSpPr/>
          <p:nvPr/>
        </p:nvSpPr>
        <p:spPr>
          <a:xfrm>
            <a:off x="6019800" y="533400"/>
            <a:ext cx="2590800" cy="7620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 err="1">
                <a:solidFill>
                  <a:srgbClr val="FF0000"/>
                </a:solidFill>
                <a:latin typeface="Arial" pitchFamily="34" charset="0"/>
                <a:ea typeface="Times New Roman" pitchFamily="18" charset="0"/>
              </a:rPr>
              <a:t>Kategori</a:t>
            </a:r>
            <a:r>
              <a:rPr lang="en-US" b="1" dirty="0">
                <a:solidFill>
                  <a:srgbClr val="FF0000"/>
                </a:solidFill>
                <a:latin typeface="Arial" pitchFamily="34" charset="0"/>
                <a:ea typeface="Times New Roman" pitchFamily="18" charset="0"/>
              </a:rPr>
              <a:t> Data Yang </a:t>
            </a:r>
            <a:r>
              <a:rPr lang="en-US" b="1" dirty="0" err="1">
                <a:solidFill>
                  <a:srgbClr val="FF0000"/>
                </a:solidFill>
                <a:latin typeface="Arial" pitchFamily="34" charset="0"/>
                <a:ea typeface="Times New Roman" pitchFamily="18" charset="0"/>
              </a:rPr>
              <a:t>Dibutuhkan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41F1ACB-E4D3-48BE-8C65-29997AE94D04}"/>
              </a:ext>
            </a:extLst>
          </p:cNvPr>
          <p:cNvSpPr/>
          <p:nvPr/>
        </p:nvSpPr>
        <p:spPr>
          <a:xfrm>
            <a:off x="6019800" y="1447800"/>
            <a:ext cx="25908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 err="1">
                <a:solidFill>
                  <a:srgbClr val="FFFF00"/>
                </a:solidFill>
                <a:latin typeface="Arial" pitchFamily="34" charset="0"/>
                <a:ea typeface="Times New Roman" pitchFamily="18" charset="0"/>
              </a:rPr>
              <a:t>Rekening</a:t>
            </a:r>
            <a:r>
              <a:rPr lang="en-US" b="1" dirty="0">
                <a:solidFill>
                  <a:srgbClr val="FFFF00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lang="en-US" b="1" dirty="0" err="1">
                <a:solidFill>
                  <a:srgbClr val="FFFF00"/>
                </a:solidFill>
                <a:latin typeface="Arial" pitchFamily="34" charset="0"/>
                <a:ea typeface="Times New Roman" pitchFamily="18" charset="0"/>
              </a:rPr>
              <a:t>Sebagai</a:t>
            </a:r>
            <a:r>
              <a:rPr lang="en-US" b="1" dirty="0">
                <a:solidFill>
                  <a:srgbClr val="FFFF00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lang="en-US" b="1" dirty="0" err="1">
                <a:solidFill>
                  <a:srgbClr val="FFFF00"/>
                </a:solidFill>
                <a:latin typeface="Arial" pitchFamily="34" charset="0"/>
                <a:ea typeface="Times New Roman" pitchFamily="18" charset="0"/>
              </a:rPr>
              <a:t>Alat</a:t>
            </a:r>
            <a:r>
              <a:rPr lang="en-US" b="1" dirty="0">
                <a:solidFill>
                  <a:srgbClr val="FFFF00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lang="en-US" b="1" dirty="0" err="1">
                <a:solidFill>
                  <a:srgbClr val="FFFF00"/>
                </a:solidFill>
                <a:latin typeface="Arial" pitchFamily="34" charset="0"/>
                <a:ea typeface="Times New Roman" pitchFamily="18" charset="0"/>
              </a:rPr>
              <a:t>Pencatatan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5DEFDFA-5C46-4F8C-9410-68DE6F25A8EA}"/>
              </a:ext>
            </a:extLst>
          </p:cNvPr>
          <p:cNvSpPr/>
          <p:nvPr/>
        </p:nvSpPr>
        <p:spPr>
          <a:xfrm>
            <a:off x="6019800" y="2362200"/>
            <a:ext cx="2590800" cy="762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 err="1">
                <a:solidFill>
                  <a:srgbClr val="0070C0"/>
                </a:solidFill>
                <a:latin typeface="Arial" pitchFamily="34" charset="0"/>
                <a:ea typeface="Times New Roman" pitchFamily="18" charset="0"/>
              </a:rPr>
              <a:t>Penggolongan</a:t>
            </a:r>
            <a:r>
              <a:rPr lang="en-US" b="1" dirty="0">
                <a:solidFill>
                  <a:srgbClr val="0070C0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Arial" pitchFamily="34" charset="0"/>
                <a:ea typeface="Times New Roman" pitchFamily="18" charset="0"/>
              </a:rPr>
              <a:t>Rekening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C0BE6BA-FB38-4387-9DAF-216C426FE415}"/>
              </a:ext>
            </a:extLst>
          </p:cNvPr>
          <p:cNvSpPr/>
          <p:nvPr/>
        </p:nvSpPr>
        <p:spPr>
          <a:xfrm>
            <a:off x="6019800" y="3276600"/>
            <a:ext cx="2590800" cy="7620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 err="1">
                <a:solidFill>
                  <a:schemeClr val="bg1"/>
                </a:solidFill>
                <a:latin typeface="Arial" pitchFamily="34" charset="0"/>
                <a:ea typeface="Times New Roman" pitchFamily="18" charset="0"/>
              </a:rPr>
              <a:t>Bentuk</a:t>
            </a:r>
            <a:r>
              <a:rPr lang="en-US" b="1" dirty="0">
                <a:solidFill>
                  <a:schemeClr val="bg1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ial" pitchFamily="34" charset="0"/>
                <a:ea typeface="Times New Roman" pitchFamily="18" charset="0"/>
              </a:rPr>
              <a:t>dan</a:t>
            </a:r>
            <a:r>
              <a:rPr lang="en-US" b="1" dirty="0">
                <a:solidFill>
                  <a:schemeClr val="bg1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ial" pitchFamily="34" charset="0"/>
                <a:ea typeface="Times New Roman" pitchFamily="18" charset="0"/>
              </a:rPr>
              <a:t>Isi</a:t>
            </a:r>
            <a:r>
              <a:rPr lang="en-US" b="1" dirty="0">
                <a:solidFill>
                  <a:schemeClr val="bg1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ial" pitchFamily="34" charset="0"/>
                <a:ea typeface="Times New Roman" pitchFamily="18" charset="0"/>
              </a:rPr>
              <a:t>Rekening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489284-7B2E-461C-9D98-E3323F493865}"/>
              </a:ext>
            </a:extLst>
          </p:cNvPr>
          <p:cNvSpPr/>
          <p:nvPr/>
        </p:nvSpPr>
        <p:spPr>
          <a:xfrm>
            <a:off x="6019800" y="4191000"/>
            <a:ext cx="2590800" cy="762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 err="1">
                <a:solidFill>
                  <a:schemeClr val="tx1"/>
                </a:solidFill>
                <a:latin typeface="Arial" pitchFamily="34" charset="0"/>
                <a:ea typeface="Times New Roman" pitchFamily="18" charset="0"/>
              </a:rPr>
              <a:t>Sifat-Sifat</a:t>
            </a:r>
            <a:r>
              <a:rPr lang="en-US" b="1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Arial" pitchFamily="34" charset="0"/>
                <a:ea typeface="Times New Roman" pitchFamily="18" charset="0"/>
              </a:rPr>
              <a:t>Rekening</a:t>
            </a:r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D3C82E8-A66A-4C76-A836-38D525C60B0D}"/>
              </a:ext>
            </a:extLst>
          </p:cNvPr>
          <p:cNvSpPr/>
          <p:nvPr/>
        </p:nvSpPr>
        <p:spPr>
          <a:xfrm>
            <a:off x="6019800" y="5105400"/>
            <a:ext cx="2590800" cy="762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 err="1">
                <a:solidFill>
                  <a:schemeClr val="tx1"/>
                </a:solidFill>
                <a:latin typeface="Arial" pitchFamily="34" charset="0"/>
                <a:ea typeface="Times New Roman" pitchFamily="18" charset="0"/>
              </a:rPr>
              <a:t>Pembukuan</a:t>
            </a:r>
            <a:r>
              <a:rPr lang="en-US" b="1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Arial" pitchFamily="34" charset="0"/>
                <a:ea typeface="Times New Roman" pitchFamily="18" charset="0"/>
              </a:rPr>
              <a:t>Berpasangan</a:t>
            </a:r>
            <a:endParaRPr lang="en-US" dirty="0"/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8A2EE9D3-343B-44A5-94C5-5067E2B32BC2}"/>
              </a:ext>
            </a:extLst>
          </p:cNvPr>
          <p:cNvCxnSpPr/>
          <p:nvPr/>
        </p:nvCxnSpPr>
        <p:spPr>
          <a:xfrm rot="5400000" flipH="1" flipV="1">
            <a:off x="4191000" y="1524000"/>
            <a:ext cx="2133600" cy="1066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AA8598A3-90CB-429F-97E2-D6439A3F9C5B}"/>
              </a:ext>
            </a:extLst>
          </p:cNvPr>
          <p:cNvCxnSpPr/>
          <p:nvPr/>
        </p:nvCxnSpPr>
        <p:spPr>
          <a:xfrm rot="5400000" flipH="1" flipV="1">
            <a:off x="4686300" y="1943100"/>
            <a:ext cx="1219200" cy="1143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6C19511A-B58E-47A3-A46B-CB844DC615C1}"/>
              </a:ext>
            </a:extLst>
          </p:cNvPr>
          <p:cNvCxnSpPr/>
          <p:nvPr/>
        </p:nvCxnSpPr>
        <p:spPr>
          <a:xfrm flipV="1">
            <a:off x="4724400" y="2743200"/>
            <a:ext cx="10668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4F1C29DE-D82D-41E0-AB19-0A6141F627BB}"/>
              </a:ext>
            </a:extLst>
          </p:cNvPr>
          <p:cNvCxnSpPr/>
          <p:nvPr/>
        </p:nvCxnSpPr>
        <p:spPr>
          <a:xfrm>
            <a:off x="4724400" y="3124200"/>
            <a:ext cx="11430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84349058-0156-4AB5-8834-0B4C0B3D2602}"/>
              </a:ext>
            </a:extLst>
          </p:cNvPr>
          <p:cNvCxnSpPr/>
          <p:nvPr/>
        </p:nvCxnSpPr>
        <p:spPr>
          <a:xfrm rot="16200000" flipH="1">
            <a:off x="4572000" y="3276600"/>
            <a:ext cx="1447800" cy="1143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DEB50408-658B-4116-AA8A-932019CBA296}"/>
              </a:ext>
            </a:extLst>
          </p:cNvPr>
          <p:cNvCxnSpPr/>
          <p:nvPr/>
        </p:nvCxnSpPr>
        <p:spPr>
          <a:xfrm rot="16200000" flipH="1">
            <a:off x="4114800" y="3733800"/>
            <a:ext cx="2362200" cy="1143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60E34A80-FDAA-419F-A1C9-521799C38CA6}"/>
              </a:ext>
            </a:extLst>
          </p:cNvPr>
          <p:cNvSpPr/>
          <p:nvPr/>
        </p:nvSpPr>
        <p:spPr>
          <a:xfrm>
            <a:off x="2452254" y="374073"/>
            <a:ext cx="7716982" cy="63730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dirty="0">
                <a:latin typeface="Arial Narrow" panose="020B0606020202030204" pitchFamily="34" charset="0"/>
              </a:rPr>
              <a:t>CONTOH KASUS</a:t>
            </a:r>
            <a:endParaRPr lang="en-ID" sz="2800" dirty="0">
              <a:latin typeface="Arial Narrow" panose="020B0606020202030204" pitchFamily="34" charset="0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7899180-33CA-4C4E-8367-96D2AEC74368}"/>
              </a:ext>
            </a:extLst>
          </p:cNvPr>
          <p:cNvSpPr/>
          <p:nvPr/>
        </p:nvSpPr>
        <p:spPr>
          <a:xfrm>
            <a:off x="360218" y="1274618"/>
            <a:ext cx="11610109" cy="1182832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lang="id-ID" sz="2500" i="1" dirty="0">
                <a:solidFill>
                  <a:schemeClr val="tx1"/>
                </a:solidFill>
                <a:latin typeface="Arial Narrow" panose="020B0606020202030204" pitchFamily="34" charset="0"/>
              </a:rPr>
              <a:t>Kasus 10: </a:t>
            </a:r>
            <a:r>
              <a:rPr lang="en-US" sz="2500" i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Diterima</a:t>
            </a:r>
            <a:r>
              <a:rPr lang="en-US" sz="2500" i="1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500" i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pendapatan</a:t>
            </a:r>
            <a:r>
              <a:rPr lang="en-US" sz="2500" i="1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500" i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Angkutan</a:t>
            </a:r>
            <a:r>
              <a:rPr lang="en-US" sz="2500" i="1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500" i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Rp</a:t>
            </a:r>
            <a:r>
              <a:rPr lang="en-US" sz="2500" i="1" dirty="0">
                <a:solidFill>
                  <a:schemeClr val="tx1"/>
                </a:solidFill>
                <a:latin typeface="Arial Narrow" panose="020B0606020202030204" pitchFamily="34" charset="0"/>
              </a:rPr>
              <a:t> 40.000,00</a:t>
            </a:r>
            <a:endParaRPr lang="en-ID" sz="2500" i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51C3363F-B917-4E50-BEC2-AD2B607DE69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6891542"/>
              </p:ext>
            </p:extLst>
          </p:nvPr>
        </p:nvGraphicFramePr>
        <p:xfrm>
          <a:off x="741218" y="2720686"/>
          <a:ext cx="5109550" cy="31276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34" name="Worksheet" r:id="rId3" imgW="3143303" imgH="1923898" progId="Excel.Sheet.12">
                  <p:embed/>
                </p:oleObj>
              </mc:Choice>
              <mc:Fallback>
                <p:oleObj name="Worksheet" r:id="rId3" imgW="3143303" imgH="1923898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41218" y="2720686"/>
                        <a:ext cx="5109550" cy="312766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7C910423-2FBC-4EE4-BED5-4B6D9294954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5433547"/>
              </p:ext>
            </p:extLst>
          </p:nvPr>
        </p:nvGraphicFramePr>
        <p:xfrm>
          <a:off x="6165272" y="2720686"/>
          <a:ext cx="4985703" cy="31179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35" name="Worksheet" r:id="rId5" imgW="3076661" imgH="1923898" progId="Excel.Sheet.12">
                  <p:embed/>
                </p:oleObj>
              </mc:Choice>
              <mc:Fallback>
                <p:oleObj name="Worksheet" r:id="rId5" imgW="3076661" imgH="1923898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165272" y="2720686"/>
                        <a:ext cx="4985703" cy="311799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248935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DB268C33-F30F-4230-A077-BE959A2E33C8}"/>
              </a:ext>
            </a:extLst>
          </p:cNvPr>
          <p:cNvSpPr/>
          <p:nvPr/>
        </p:nvSpPr>
        <p:spPr>
          <a:xfrm>
            <a:off x="2452254" y="374073"/>
            <a:ext cx="7716982" cy="63730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dirty="0">
                <a:latin typeface="Arial Narrow" panose="020B0606020202030204" pitchFamily="34" charset="0"/>
              </a:rPr>
              <a:t>CONTOH KASUS</a:t>
            </a:r>
            <a:endParaRPr lang="en-ID" sz="2800" dirty="0">
              <a:latin typeface="Arial Narrow" panose="020B0606020202030204" pitchFamily="34" charset="0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F2919BC1-4E54-4EF3-B801-4E816DF632DB}"/>
              </a:ext>
            </a:extLst>
          </p:cNvPr>
          <p:cNvSpPr/>
          <p:nvPr/>
        </p:nvSpPr>
        <p:spPr>
          <a:xfrm>
            <a:off x="360218" y="1274618"/>
            <a:ext cx="11610109" cy="1182832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lang="id-ID" sz="2500" i="1" dirty="0">
                <a:solidFill>
                  <a:schemeClr val="tx1"/>
                </a:solidFill>
                <a:latin typeface="Arial Narrow" panose="020B0606020202030204" pitchFamily="34" charset="0"/>
              </a:rPr>
              <a:t>Kasus 11: </a:t>
            </a:r>
            <a:r>
              <a:rPr lang="en-US" sz="2500" i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Dibayar</a:t>
            </a:r>
            <a:r>
              <a:rPr lang="en-US" sz="2500" i="1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500" i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Biaya</a:t>
            </a:r>
            <a:r>
              <a:rPr lang="en-US" sz="2500" i="1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500" i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telepon</a:t>
            </a:r>
            <a:r>
              <a:rPr lang="en-US" sz="2500" i="1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500" i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sebesar</a:t>
            </a:r>
            <a:r>
              <a:rPr lang="en-US" sz="2500" i="1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500" i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Rp</a:t>
            </a:r>
            <a:r>
              <a:rPr lang="en-US" sz="2500" i="1" dirty="0">
                <a:solidFill>
                  <a:schemeClr val="tx1"/>
                </a:solidFill>
                <a:latin typeface="Arial Narrow" panose="020B0606020202030204" pitchFamily="34" charset="0"/>
              </a:rPr>
              <a:t> 8.000,00</a:t>
            </a:r>
            <a:endParaRPr lang="en-ID" sz="2500" i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149DD5FB-7E63-48F2-91AE-2ADC5E95BE3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3495756"/>
              </p:ext>
            </p:extLst>
          </p:nvPr>
        </p:nvGraphicFramePr>
        <p:xfrm>
          <a:off x="600075" y="2720686"/>
          <a:ext cx="4790818" cy="32229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6" name="Worksheet" r:id="rId3" imgW="3143303" imgH="2114411" progId="Excel.Sheet.12">
                  <p:embed/>
                </p:oleObj>
              </mc:Choice>
              <mc:Fallback>
                <p:oleObj name="Worksheet" r:id="rId3" imgW="3143303" imgH="2114411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00075" y="2720686"/>
                        <a:ext cx="4790818" cy="322291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DA8FFDFC-24A5-4FCC-B5FD-205C7477EBC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8167880"/>
              </p:ext>
            </p:extLst>
          </p:nvPr>
        </p:nvGraphicFramePr>
        <p:xfrm>
          <a:off x="6096000" y="2682654"/>
          <a:ext cx="4790818" cy="29961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7" name="Worksheet" r:id="rId5" imgW="3076661" imgH="1923898" progId="Excel.Sheet.12">
                  <p:embed/>
                </p:oleObj>
              </mc:Choice>
              <mc:Fallback>
                <p:oleObj name="Worksheet" r:id="rId5" imgW="3076661" imgH="1923898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096000" y="2682654"/>
                        <a:ext cx="4790818" cy="299611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8816060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16D60C72-A257-446B-A268-2D78B64A6D21}"/>
              </a:ext>
            </a:extLst>
          </p:cNvPr>
          <p:cNvSpPr/>
          <p:nvPr/>
        </p:nvSpPr>
        <p:spPr>
          <a:xfrm>
            <a:off x="2452254" y="374073"/>
            <a:ext cx="7716982" cy="63730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dirty="0">
                <a:latin typeface="Arial Narrow" panose="020B0606020202030204" pitchFamily="34" charset="0"/>
              </a:rPr>
              <a:t>CONTOH KASUS</a:t>
            </a:r>
            <a:endParaRPr lang="en-ID" sz="2800" dirty="0">
              <a:latin typeface="Arial Narrow" panose="020B0606020202030204" pitchFamily="34" charset="0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A449B056-B4E8-45A8-9252-A3C7DFE1A76A}"/>
              </a:ext>
            </a:extLst>
          </p:cNvPr>
          <p:cNvSpPr/>
          <p:nvPr/>
        </p:nvSpPr>
        <p:spPr>
          <a:xfrm>
            <a:off x="360218" y="1274618"/>
            <a:ext cx="11610109" cy="1182832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id-ID" sz="2500" i="1" dirty="0">
                <a:solidFill>
                  <a:schemeClr val="tx1"/>
                </a:solidFill>
                <a:latin typeface="Arial Narrow" panose="020B0606020202030204" pitchFamily="34" charset="0"/>
              </a:rPr>
              <a:t>Kasus 12: </a:t>
            </a:r>
            <a:r>
              <a:rPr lang="en-US" sz="2500" i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Diterima</a:t>
            </a:r>
            <a:r>
              <a:rPr lang="en-US" sz="2500" i="1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500" i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hasil</a:t>
            </a:r>
            <a:r>
              <a:rPr lang="en-US" sz="2500" i="1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500" i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angkutan</a:t>
            </a:r>
            <a:r>
              <a:rPr lang="en-US" sz="2500" i="1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500" i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Rp</a:t>
            </a:r>
            <a:r>
              <a:rPr lang="en-US" sz="2500" i="1" dirty="0">
                <a:solidFill>
                  <a:schemeClr val="tx1"/>
                </a:solidFill>
                <a:latin typeface="Arial Narrow" panose="020B0606020202030204" pitchFamily="34" charset="0"/>
              </a:rPr>
              <a:t> 35.000,00</a:t>
            </a:r>
            <a:endParaRPr lang="en-ID" sz="2500" i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81750319-4C02-4448-AA3C-AF53943215B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165423"/>
              </p:ext>
            </p:extLst>
          </p:nvPr>
        </p:nvGraphicFramePr>
        <p:xfrm>
          <a:off x="493568" y="2586581"/>
          <a:ext cx="5392882" cy="36279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8" name="Worksheet" r:id="rId3" imgW="3143303" imgH="2114411" progId="Excel.Sheet.12">
                  <p:embed/>
                </p:oleObj>
              </mc:Choice>
              <mc:Fallback>
                <p:oleObj name="Worksheet" r:id="rId3" imgW="3143303" imgH="2114411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93568" y="2586581"/>
                        <a:ext cx="5392882" cy="362793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CCCE2430-2B10-4B52-8918-699EE3805C0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1557987"/>
              </p:ext>
            </p:extLst>
          </p:nvPr>
        </p:nvGraphicFramePr>
        <p:xfrm>
          <a:off x="6096000" y="2586581"/>
          <a:ext cx="5586675" cy="34938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9" name="Worksheet" r:id="rId5" imgW="3076661" imgH="1923898" progId="Excel.Sheet.12">
                  <p:embed/>
                </p:oleObj>
              </mc:Choice>
              <mc:Fallback>
                <p:oleObj name="Worksheet" r:id="rId5" imgW="3076661" imgH="1923898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096000" y="2586581"/>
                        <a:ext cx="5586675" cy="349383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3155773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65643907-369A-4122-AB95-77B18849EDB1}"/>
              </a:ext>
            </a:extLst>
          </p:cNvPr>
          <p:cNvSpPr/>
          <p:nvPr/>
        </p:nvSpPr>
        <p:spPr>
          <a:xfrm>
            <a:off x="2452254" y="374073"/>
            <a:ext cx="7716982" cy="63730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dirty="0">
                <a:latin typeface="Arial Narrow" panose="020B0606020202030204" pitchFamily="34" charset="0"/>
              </a:rPr>
              <a:t>CONTOH KASUS</a:t>
            </a:r>
            <a:endParaRPr lang="en-ID" sz="2800" dirty="0">
              <a:latin typeface="Arial Narrow" panose="020B0606020202030204" pitchFamily="34" charset="0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63976010-97F2-4584-A3C9-9EA376FD1EC9}"/>
              </a:ext>
            </a:extLst>
          </p:cNvPr>
          <p:cNvSpPr/>
          <p:nvPr/>
        </p:nvSpPr>
        <p:spPr>
          <a:xfrm>
            <a:off x="360218" y="1274618"/>
            <a:ext cx="11610109" cy="1182832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id-ID" sz="2500" i="1" dirty="0">
                <a:solidFill>
                  <a:schemeClr val="tx1"/>
                </a:solidFill>
                <a:latin typeface="Arial Narrow" panose="020B0606020202030204" pitchFamily="34" charset="0"/>
              </a:rPr>
              <a:t>Kasus 13: </a:t>
            </a:r>
            <a:r>
              <a:rPr lang="en-US" sz="2500" i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Dibayar</a:t>
            </a:r>
            <a:r>
              <a:rPr lang="en-US" sz="2500" i="1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500" i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gaji</a:t>
            </a:r>
            <a:r>
              <a:rPr lang="en-US" sz="2500" i="1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500" i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pegawai</a:t>
            </a:r>
            <a:r>
              <a:rPr lang="en-US" sz="2500" i="1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500" i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periode</a:t>
            </a:r>
            <a:r>
              <a:rPr lang="en-US" sz="2500" i="1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500" i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kedua</a:t>
            </a:r>
            <a:r>
              <a:rPr lang="en-US" sz="2500" i="1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500" i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bulan</a:t>
            </a:r>
            <a:r>
              <a:rPr lang="en-US" sz="2500" i="1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500" i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oktober</a:t>
            </a:r>
            <a:r>
              <a:rPr lang="en-US" sz="2500" i="1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500" i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Rp</a:t>
            </a:r>
            <a:r>
              <a:rPr lang="en-US" sz="2500" i="1" dirty="0">
                <a:solidFill>
                  <a:schemeClr val="tx1"/>
                </a:solidFill>
                <a:latin typeface="Arial Narrow" panose="020B0606020202030204" pitchFamily="34" charset="0"/>
              </a:rPr>
              <a:t> 30.000,00</a:t>
            </a:r>
            <a:endParaRPr lang="en-ID" sz="25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438F5184-B32C-4098-BB57-77A70B2D1C5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6014400"/>
              </p:ext>
            </p:extLst>
          </p:nvPr>
        </p:nvGraphicFramePr>
        <p:xfrm>
          <a:off x="836467" y="2720686"/>
          <a:ext cx="4758565" cy="34896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00" name="Worksheet" r:id="rId3" imgW="3143303" imgH="2304924" progId="Excel.Sheet.12">
                  <p:embed/>
                </p:oleObj>
              </mc:Choice>
              <mc:Fallback>
                <p:oleObj name="Worksheet" r:id="rId3" imgW="3143303" imgH="2304924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36467" y="2720686"/>
                        <a:ext cx="4758565" cy="348961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49CD66BD-4834-4BE5-B402-7AE6F209EB6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3232543"/>
              </p:ext>
            </p:extLst>
          </p:nvPr>
        </p:nvGraphicFramePr>
        <p:xfrm>
          <a:off x="5868916" y="2720686"/>
          <a:ext cx="5092549" cy="31848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01" name="Worksheet" r:id="rId5" imgW="3076661" imgH="1923898" progId="Excel.Sheet.12">
                  <p:embed/>
                </p:oleObj>
              </mc:Choice>
              <mc:Fallback>
                <p:oleObj name="Worksheet" r:id="rId5" imgW="3076661" imgH="1923898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868916" y="2720686"/>
                        <a:ext cx="5092549" cy="318481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5817129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46F061C4-5891-4FD7-8832-5305D420C011}"/>
              </a:ext>
            </a:extLst>
          </p:cNvPr>
          <p:cNvSpPr/>
          <p:nvPr/>
        </p:nvSpPr>
        <p:spPr>
          <a:xfrm>
            <a:off x="2452254" y="374073"/>
            <a:ext cx="7716982" cy="63730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dirty="0">
                <a:latin typeface="Arial Narrow" panose="020B0606020202030204" pitchFamily="34" charset="0"/>
              </a:rPr>
              <a:t>CONTOH KASUS</a:t>
            </a:r>
            <a:endParaRPr lang="en-ID" sz="2800" dirty="0">
              <a:latin typeface="Arial Narrow" panose="020B0606020202030204" pitchFamily="34" charset="0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509D2C59-03F3-44D1-A6E9-AC57CE2D545C}"/>
              </a:ext>
            </a:extLst>
          </p:cNvPr>
          <p:cNvSpPr/>
          <p:nvPr/>
        </p:nvSpPr>
        <p:spPr>
          <a:xfrm>
            <a:off x="360218" y="1274618"/>
            <a:ext cx="11610109" cy="1182832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id-ID" sz="2500" i="1" dirty="0">
                <a:solidFill>
                  <a:schemeClr val="tx1"/>
                </a:solidFill>
                <a:latin typeface="Arial Narrow" panose="020B0606020202030204" pitchFamily="34" charset="0"/>
              </a:rPr>
              <a:t>Kasus 14: </a:t>
            </a:r>
            <a:r>
              <a:rPr lang="en-US" sz="2500" i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Diterima</a:t>
            </a:r>
            <a:r>
              <a:rPr lang="en-US" sz="2500" i="1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500" i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hasil</a:t>
            </a:r>
            <a:r>
              <a:rPr lang="en-US" sz="2500" i="1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500" i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angkutan</a:t>
            </a:r>
            <a:r>
              <a:rPr lang="en-US" sz="2500" i="1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500" i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Rp</a:t>
            </a:r>
            <a:r>
              <a:rPr lang="en-US" sz="2500" i="1" dirty="0">
                <a:solidFill>
                  <a:schemeClr val="tx1"/>
                </a:solidFill>
                <a:latin typeface="Arial Narrow" panose="020B0606020202030204" pitchFamily="34" charset="0"/>
              </a:rPr>
              <a:t> 38.000,00</a:t>
            </a:r>
            <a:endParaRPr lang="en-ID" sz="2500" i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04E601E7-C8BA-48BE-B35A-6038FC4A392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6648732"/>
              </p:ext>
            </p:extLst>
          </p:nvPr>
        </p:nvGraphicFramePr>
        <p:xfrm>
          <a:off x="956828" y="2632276"/>
          <a:ext cx="4853147" cy="35589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20" name="Worksheet" r:id="rId3" imgW="3143303" imgH="2304924" progId="Excel.Sheet.12">
                  <p:embed/>
                </p:oleObj>
              </mc:Choice>
              <mc:Fallback>
                <p:oleObj name="Worksheet" r:id="rId3" imgW="3143303" imgH="2304924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56828" y="2632276"/>
                        <a:ext cx="4853147" cy="35589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AE5CCC5F-2702-4913-B642-F893D39A430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2090624"/>
              </p:ext>
            </p:extLst>
          </p:nvPr>
        </p:nvGraphicFramePr>
        <p:xfrm>
          <a:off x="6382027" y="2632276"/>
          <a:ext cx="4768187" cy="2981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21" name="Worksheet" r:id="rId5" imgW="3076661" imgH="1923898" progId="Excel.Sheet.12">
                  <p:embed/>
                </p:oleObj>
              </mc:Choice>
              <mc:Fallback>
                <p:oleObj name="Worksheet" r:id="rId5" imgW="3076661" imgH="1923898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382027" y="2632276"/>
                        <a:ext cx="4768187" cy="29819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6052965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D330F6A3-B397-40A4-B9FB-F5AA091ADAC2}"/>
              </a:ext>
            </a:extLst>
          </p:cNvPr>
          <p:cNvSpPr/>
          <p:nvPr/>
        </p:nvSpPr>
        <p:spPr>
          <a:xfrm>
            <a:off x="2452254" y="374073"/>
            <a:ext cx="7716982" cy="63730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dirty="0">
                <a:latin typeface="Arial Narrow" panose="020B0606020202030204" pitchFamily="34" charset="0"/>
              </a:rPr>
              <a:t>CONTOH KASUS</a:t>
            </a:r>
            <a:endParaRPr lang="en-ID" sz="2800" dirty="0">
              <a:latin typeface="Arial Narrow" panose="020B0606020202030204" pitchFamily="34" charset="0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AAE6C49B-337C-411F-B159-290FA60EDE7D}"/>
              </a:ext>
            </a:extLst>
          </p:cNvPr>
          <p:cNvSpPr/>
          <p:nvPr/>
        </p:nvSpPr>
        <p:spPr>
          <a:xfrm>
            <a:off x="360218" y="1274618"/>
            <a:ext cx="11610109" cy="1182832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id-ID" sz="2500" i="1" dirty="0">
                <a:solidFill>
                  <a:schemeClr val="tx1"/>
                </a:solidFill>
                <a:latin typeface="Arial Narrow" panose="020B0606020202030204" pitchFamily="34" charset="0"/>
              </a:rPr>
              <a:t>Kasus 15: </a:t>
            </a:r>
            <a:r>
              <a:rPr lang="en-US" sz="2500" i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Dibeli</a:t>
            </a:r>
            <a:r>
              <a:rPr lang="en-US" sz="2500" i="1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500" i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bensin</a:t>
            </a:r>
            <a:r>
              <a:rPr lang="en-US" sz="2500" i="1" dirty="0">
                <a:solidFill>
                  <a:schemeClr val="tx1"/>
                </a:solidFill>
                <a:latin typeface="Arial Narrow" panose="020B0606020202030204" pitchFamily="34" charset="0"/>
              </a:rPr>
              <a:t> dan </a:t>
            </a:r>
            <a:r>
              <a:rPr lang="en-US" sz="2500" i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oli</a:t>
            </a:r>
            <a:r>
              <a:rPr lang="en-US" sz="2500" i="1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500" i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seharga</a:t>
            </a:r>
            <a:r>
              <a:rPr lang="en-US" sz="2500" i="1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500" i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Rp</a:t>
            </a:r>
            <a:r>
              <a:rPr lang="en-US" sz="2500" i="1" dirty="0">
                <a:solidFill>
                  <a:schemeClr val="tx1"/>
                </a:solidFill>
                <a:latin typeface="Arial Narrow" panose="020B0606020202030204" pitchFamily="34" charset="0"/>
              </a:rPr>
              <a:t> 60.000,00</a:t>
            </a:r>
            <a:endParaRPr lang="en-ID" sz="2500" i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C965B2B3-6607-4A1F-BCA7-6A385769CA4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8087670"/>
              </p:ext>
            </p:extLst>
          </p:nvPr>
        </p:nvGraphicFramePr>
        <p:xfrm>
          <a:off x="880628" y="2720685"/>
          <a:ext cx="4815321" cy="38230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42" name="Worksheet" r:id="rId3" imgW="3143303" imgH="2495437" progId="Excel.Sheet.12">
                  <p:embed/>
                </p:oleObj>
              </mc:Choice>
              <mc:Fallback>
                <p:oleObj name="Worksheet" r:id="rId3" imgW="3143303" imgH="2495437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80628" y="2720685"/>
                        <a:ext cx="4815321" cy="382307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A41BBDA6-60F1-4997-ABAE-B1F1927921B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7724359"/>
              </p:ext>
            </p:extLst>
          </p:nvPr>
        </p:nvGraphicFramePr>
        <p:xfrm>
          <a:off x="6054288" y="2756695"/>
          <a:ext cx="5257084" cy="3287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43" name="Worksheet" r:id="rId5" imgW="3076661" imgH="1923898" progId="Excel.Sheet.12">
                  <p:embed/>
                </p:oleObj>
              </mc:Choice>
              <mc:Fallback>
                <p:oleObj name="Worksheet" r:id="rId5" imgW="3076661" imgH="1923898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054288" y="2756695"/>
                        <a:ext cx="5257084" cy="3287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057674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AB660243-E227-4301-9CE6-4363575C4DE6}"/>
              </a:ext>
            </a:extLst>
          </p:cNvPr>
          <p:cNvSpPr/>
          <p:nvPr/>
        </p:nvSpPr>
        <p:spPr>
          <a:xfrm>
            <a:off x="2452254" y="374073"/>
            <a:ext cx="7716982" cy="63730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dirty="0">
                <a:latin typeface="Arial Narrow" panose="020B0606020202030204" pitchFamily="34" charset="0"/>
              </a:rPr>
              <a:t>CONTOH KASUS</a:t>
            </a:r>
            <a:endParaRPr lang="en-ID" sz="2800" dirty="0">
              <a:latin typeface="Arial Narrow" panose="020B0606020202030204" pitchFamily="34" charset="0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434C853B-02AC-4ECA-9FC5-8BED11CF1055}"/>
              </a:ext>
            </a:extLst>
          </p:cNvPr>
          <p:cNvSpPr/>
          <p:nvPr/>
        </p:nvSpPr>
        <p:spPr>
          <a:xfrm>
            <a:off x="360218" y="1274618"/>
            <a:ext cx="11610109" cy="1182832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id-ID" sz="2500" i="1" dirty="0">
                <a:solidFill>
                  <a:schemeClr val="tx1"/>
                </a:solidFill>
                <a:latin typeface="Arial Narrow" panose="020B0606020202030204" pitchFamily="34" charset="0"/>
              </a:rPr>
              <a:t>Kasus 16: </a:t>
            </a:r>
            <a:r>
              <a:rPr lang="en-US" sz="2500" i="1" dirty="0">
                <a:solidFill>
                  <a:schemeClr val="tx1"/>
                </a:solidFill>
                <a:latin typeface="Arial Narrow" panose="020B0606020202030204" pitchFamily="34" charset="0"/>
              </a:rPr>
              <a:t>Budi </a:t>
            </a:r>
            <a:r>
              <a:rPr lang="en-US" sz="2500" i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mengambil</a:t>
            </a:r>
            <a:r>
              <a:rPr lang="en-US" sz="2500" i="1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500" i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uang</a:t>
            </a:r>
            <a:r>
              <a:rPr lang="en-US" sz="2500" i="1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500" i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dari</a:t>
            </a:r>
            <a:r>
              <a:rPr lang="en-US" sz="2500" i="1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500" i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perusahaan</a:t>
            </a:r>
            <a:r>
              <a:rPr lang="en-US" sz="2500" i="1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500" i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untuk</a:t>
            </a:r>
            <a:r>
              <a:rPr lang="en-US" sz="2500" i="1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500" i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keperluan</a:t>
            </a:r>
            <a:r>
              <a:rPr lang="en-US" sz="2500" i="1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500" i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pribadinya</a:t>
            </a:r>
            <a:r>
              <a:rPr lang="en-US" sz="2500" i="1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500" i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sebesar</a:t>
            </a:r>
            <a:r>
              <a:rPr lang="en-US" sz="2500" i="1" dirty="0">
                <a:solidFill>
                  <a:schemeClr val="tx1"/>
                </a:solidFill>
                <a:latin typeface="Arial Narrow" panose="020B0606020202030204" pitchFamily="34" charset="0"/>
              </a:rPr>
              <a:t> Rp5.000,00</a:t>
            </a:r>
            <a:endParaRPr lang="en-ID" sz="2500" i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DDB9F628-3C72-4BFA-8DCF-F909C02801E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8931052"/>
              </p:ext>
            </p:extLst>
          </p:nvPr>
        </p:nvGraphicFramePr>
        <p:xfrm>
          <a:off x="657224" y="2720686"/>
          <a:ext cx="4600576" cy="39314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6" name="Worksheet" r:id="rId3" imgW="3143303" imgH="2685951" progId="Excel.Sheet.12">
                  <p:embed/>
                </p:oleObj>
              </mc:Choice>
              <mc:Fallback>
                <p:oleObj name="Worksheet" r:id="rId3" imgW="3143303" imgH="2685951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57224" y="2720686"/>
                        <a:ext cx="4600576" cy="393140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067F1FE2-8C28-442E-92B3-1FEB5D341AE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4938056"/>
              </p:ext>
            </p:extLst>
          </p:nvPr>
        </p:nvGraphicFramePr>
        <p:xfrm>
          <a:off x="6310745" y="2853647"/>
          <a:ext cx="4992977" cy="30938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7" name="Worksheet" r:id="rId5" imgW="3105222" imgH="1923898" progId="Excel.Sheet.12">
                  <p:embed/>
                </p:oleObj>
              </mc:Choice>
              <mc:Fallback>
                <p:oleObj name="Worksheet" r:id="rId5" imgW="3105222" imgH="1923898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310745" y="2853647"/>
                        <a:ext cx="4992977" cy="30938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4216907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47074E04-4CF5-46BF-A8F5-9631F00A8CD2}"/>
              </a:ext>
            </a:extLst>
          </p:cNvPr>
          <p:cNvSpPr/>
          <p:nvPr/>
        </p:nvSpPr>
        <p:spPr>
          <a:xfrm>
            <a:off x="2452254" y="374073"/>
            <a:ext cx="7716982" cy="63730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dirty="0">
                <a:latin typeface="Arial Narrow" panose="020B0606020202030204" pitchFamily="34" charset="0"/>
              </a:rPr>
              <a:t>REKAP</a:t>
            </a:r>
            <a:endParaRPr lang="en-ID" sz="2800" dirty="0">
              <a:latin typeface="Arial Narrow" panose="020B0606020202030204" pitchFamily="34" charset="0"/>
            </a:endParaRPr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A6CC80F6-6311-4CDC-8775-DA695BCB886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3456224"/>
              </p:ext>
            </p:extLst>
          </p:nvPr>
        </p:nvGraphicFramePr>
        <p:xfrm>
          <a:off x="542924" y="1169988"/>
          <a:ext cx="11095103" cy="2849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8" name="Worksheet" r:id="rId3" imgW="10458426" imgH="2685951" progId="Excel.Sheet.12">
                  <p:embed/>
                </p:oleObj>
              </mc:Choice>
              <mc:Fallback>
                <p:oleObj name="Worksheet" r:id="rId3" imgW="10458426" imgH="2685951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42924" y="1169988"/>
                        <a:ext cx="11095103" cy="28495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9559E715-758E-4261-A2BE-A3830922B5B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9343779"/>
              </p:ext>
            </p:extLst>
          </p:nvPr>
        </p:nvGraphicFramePr>
        <p:xfrm>
          <a:off x="524871" y="4231121"/>
          <a:ext cx="11142257" cy="22528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9" name="Worksheet" r:id="rId5" imgW="10458426" imgH="2114411" progId="Excel.Sheet.12">
                  <p:embed/>
                </p:oleObj>
              </mc:Choice>
              <mc:Fallback>
                <p:oleObj name="Worksheet" r:id="rId5" imgW="10458426" imgH="2114411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24871" y="4231121"/>
                        <a:ext cx="11142257" cy="225280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0882160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A45CA475-C072-4501-BD3D-D63F60760FF0}"/>
              </a:ext>
            </a:extLst>
          </p:cNvPr>
          <p:cNvSpPr/>
          <p:nvPr/>
        </p:nvSpPr>
        <p:spPr>
          <a:xfrm>
            <a:off x="2452254" y="374073"/>
            <a:ext cx="7716982" cy="63730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dirty="0">
                <a:latin typeface="Arial Narrow" panose="020B0606020202030204" pitchFamily="34" charset="0"/>
              </a:rPr>
              <a:t>REKAP</a:t>
            </a:r>
            <a:endParaRPr lang="en-ID" sz="2800" dirty="0">
              <a:latin typeface="Arial Narrow" panose="020B0606020202030204" pitchFamily="34" charset="0"/>
            </a:endParaRP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DD783E44-9ADD-4FE8-9EF1-21B8099F45E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7352854"/>
              </p:ext>
            </p:extLst>
          </p:nvPr>
        </p:nvGraphicFramePr>
        <p:xfrm>
          <a:off x="142874" y="1401691"/>
          <a:ext cx="11575487" cy="1497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9" name="Worksheet" r:id="rId3" imgW="10458426" imgH="1352676" progId="Excel.Sheet.12">
                  <p:embed/>
                </p:oleObj>
              </mc:Choice>
              <mc:Fallback>
                <p:oleObj name="Worksheet" r:id="rId3" imgW="10458426" imgH="1352676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2874" y="1401691"/>
                        <a:ext cx="11575487" cy="14970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21FFD39D-DD45-420D-A3D2-3A1ECE6F4EA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6811603"/>
              </p:ext>
            </p:extLst>
          </p:nvPr>
        </p:nvGraphicFramePr>
        <p:xfrm>
          <a:off x="302421" y="3239367"/>
          <a:ext cx="11587158" cy="1287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20" name="Worksheet" r:id="rId5" imgW="10458426" imgH="1162163" progId="Excel.Sheet.12">
                  <p:embed/>
                </p:oleObj>
              </mc:Choice>
              <mc:Fallback>
                <p:oleObj name="Worksheet" r:id="rId5" imgW="10458426" imgH="1162163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02421" y="3239367"/>
                        <a:ext cx="11587158" cy="12874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BF35D03B-18F6-40A8-9D93-F4FB90146E2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0301834"/>
              </p:ext>
            </p:extLst>
          </p:nvPr>
        </p:nvGraphicFramePr>
        <p:xfrm>
          <a:off x="4013341" y="4867493"/>
          <a:ext cx="4165318" cy="1287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21" name="Worksheet" r:id="rId7" imgW="3143303" imgH="971649" progId="Excel.Sheet.12">
                  <p:embed/>
                </p:oleObj>
              </mc:Choice>
              <mc:Fallback>
                <p:oleObj name="Worksheet" r:id="rId7" imgW="3143303" imgH="971649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013341" y="4867493"/>
                        <a:ext cx="4165318" cy="12874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0819839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66694F2B-EC8E-42F1-9911-FF57912AE6C5}"/>
              </a:ext>
            </a:extLst>
          </p:cNvPr>
          <p:cNvSpPr/>
          <p:nvPr/>
        </p:nvSpPr>
        <p:spPr>
          <a:xfrm>
            <a:off x="2452254" y="374073"/>
            <a:ext cx="7716982" cy="63730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dirty="0">
                <a:latin typeface="Arial Narrow" panose="020B0606020202030204" pitchFamily="34" charset="0"/>
              </a:rPr>
              <a:t>NERACA SALDO/SISA</a:t>
            </a:r>
            <a:endParaRPr lang="en-ID" sz="2800" dirty="0">
              <a:latin typeface="Arial Narrow" panose="020B0606020202030204" pitchFamily="34" charset="0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2DAF8312-2F16-4A39-A433-2EB6080F3F4C}"/>
              </a:ext>
            </a:extLst>
          </p:cNvPr>
          <p:cNvSpPr/>
          <p:nvPr/>
        </p:nvSpPr>
        <p:spPr>
          <a:xfrm>
            <a:off x="454602" y="1303193"/>
            <a:ext cx="11282796" cy="1664277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500" dirty="0" err="1">
                <a:solidFill>
                  <a:schemeClr val="tx1"/>
                </a:solidFill>
                <a:latin typeface="Arial Narrow" panose="020B0606020202030204" pitchFamily="34" charset="0"/>
              </a:rPr>
              <a:t>Tujuan</a:t>
            </a:r>
            <a:r>
              <a:rPr lang="en-US" sz="25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pembuatan</a:t>
            </a:r>
            <a:r>
              <a:rPr lang="en-US" sz="25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Arial Narrow" panose="020B0606020202030204" pitchFamily="34" charset="0"/>
              </a:rPr>
              <a:t>Neraca</a:t>
            </a:r>
            <a:r>
              <a:rPr lang="en-US" sz="25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Arial Narrow" panose="020B0606020202030204" pitchFamily="34" charset="0"/>
              </a:rPr>
              <a:t>Saldo</a:t>
            </a:r>
            <a:r>
              <a:rPr lang="en-US" sz="2500" dirty="0">
                <a:solidFill>
                  <a:schemeClr val="tx1"/>
                </a:solidFill>
                <a:latin typeface="Arial Narrow" panose="020B0606020202030204" pitchFamily="34" charset="0"/>
              </a:rPr>
              <a:t> :</a:t>
            </a:r>
            <a:endParaRPr lang="en-ID" sz="25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US" sz="2500" dirty="0" err="1">
                <a:solidFill>
                  <a:schemeClr val="tx1"/>
                </a:solidFill>
                <a:latin typeface="Arial Narrow" panose="020B0606020202030204" pitchFamily="34" charset="0"/>
              </a:rPr>
              <a:t>Untuk</a:t>
            </a:r>
            <a:r>
              <a:rPr lang="en-US" sz="25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Arial Narrow" panose="020B0606020202030204" pitchFamily="34" charset="0"/>
              </a:rPr>
              <a:t>menguji</a:t>
            </a:r>
            <a:r>
              <a:rPr lang="en-US" sz="25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Arial Narrow" panose="020B0606020202030204" pitchFamily="34" charset="0"/>
              </a:rPr>
              <a:t>kesamaan</a:t>
            </a:r>
            <a:r>
              <a:rPr lang="en-US" sz="25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Arial Narrow" panose="020B0606020202030204" pitchFamily="34" charset="0"/>
              </a:rPr>
              <a:t>debet</a:t>
            </a:r>
            <a:r>
              <a:rPr lang="en-US" sz="2500" dirty="0">
                <a:solidFill>
                  <a:schemeClr val="tx1"/>
                </a:solidFill>
                <a:latin typeface="Arial Narrow" panose="020B0606020202030204" pitchFamily="34" charset="0"/>
              </a:rPr>
              <a:t> dan </a:t>
            </a:r>
            <a:r>
              <a:rPr lang="en-US" sz="2500" dirty="0" err="1">
                <a:solidFill>
                  <a:schemeClr val="tx1"/>
                </a:solidFill>
                <a:latin typeface="Arial Narrow" panose="020B0606020202030204" pitchFamily="34" charset="0"/>
              </a:rPr>
              <a:t>kredit</a:t>
            </a:r>
            <a:r>
              <a:rPr lang="en-US" sz="2500" dirty="0">
                <a:solidFill>
                  <a:schemeClr val="tx1"/>
                </a:solidFill>
                <a:latin typeface="Arial Narrow" panose="020B0606020202030204" pitchFamily="34" charset="0"/>
              </a:rPr>
              <a:t> di </a:t>
            </a:r>
            <a:r>
              <a:rPr lang="en-US" sz="2500" dirty="0" err="1">
                <a:solidFill>
                  <a:schemeClr val="tx1"/>
                </a:solidFill>
                <a:latin typeface="Arial Narrow" panose="020B0606020202030204" pitchFamily="34" charset="0"/>
              </a:rPr>
              <a:t>dalam</a:t>
            </a:r>
            <a:r>
              <a:rPr lang="en-US" sz="25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Arial Narrow" panose="020B0606020202030204" pitchFamily="34" charset="0"/>
              </a:rPr>
              <a:t>Buku</a:t>
            </a:r>
            <a:r>
              <a:rPr lang="en-US" sz="25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Arial Narrow" panose="020B0606020202030204" pitchFamily="34" charset="0"/>
              </a:rPr>
              <a:t>Besar</a:t>
            </a:r>
            <a:endParaRPr lang="en-ID" sz="25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US" sz="2500" dirty="0" err="1">
                <a:solidFill>
                  <a:schemeClr val="tx1"/>
                </a:solidFill>
                <a:latin typeface="Arial Narrow" panose="020B0606020202030204" pitchFamily="34" charset="0"/>
              </a:rPr>
              <a:t>Untuk</a:t>
            </a:r>
            <a:r>
              <a:rPr lang="en-US" sz="25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Arial Narrow" panose="020B0606020202030204" pitchFamily="34" charset="0"/>
              </a:rPr>
              <a:t>mempermudah</a:t>
            </a:r>
            <a:r>
              <a:rPr lang="en-US" sz="25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penyusunan</a:t>
            </a:r>
            <a:r>
              <a:rPr lang="en-US" sz="25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Arial Narrow" panose="020B0606020202030204" pitchFamily="34" charset="0"/>
              </a:rPr>
              <a:t>laporan</a:t>
            </a:r>
            <a:r>
              <a:rPr lang="en-US" sz="25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Arial Narrow" panose="020B0606020202030204" pitchFamily="34" charset="0"/>
              </a:rPr>
              <a:t>keuangan</a:t>
            </a:r>
            <a:endParaRPr lang="en-ID" sz="25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82E1C6E6-F446-4303-9F36-E5651306123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2859133"/>
              </p:ext>
            </p:extLst>
          </p:nvPr>
        </p:nvGraphicFramePr>
        <p:xfrm>
          <a:off x="2938463" y="3259281"/>
          <a:ext cx="5843587" cy="3358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7" name="Worksheet" r:id="rId3" imgW="3762444" imgH="2162119" progId="Excel.Sheet.12">
                  <p:embed/>
                </p:oleObj>
              </mc:Choice>
              <mc:Fallback>
                <p:oleObj name="Worksheet" r:id="rId3" imgW="3762444" imgH="2162119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938463" y="3259281"/>
                        <a:ext cx="5843587" cy="33582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880039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6B97523A-7550-43A9-BD0C-5A3D844B5B6A}"/>
              </a:ext>
            </a:extLst>
          </p:cNvPr>
          <p:cNvSpPr/>
          <p:nvPr/>
        </p:nvSpPr>
        <p:spPr>
          <a:xfrm>
            <a:off x="6400800" y="381000"/>
            <a:ext cx="2286000" cy="38100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err="1"/>
              <a:t>Aktiva</a:t>
            </a:r>
            <a:endParaRPr lang="en-US" dirty="0"/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A4EDC3E3-EAC7-4BB5-8A95-936F40226F55}"/>
              </a:ext>
            </a:extLst>
          </p:cNvPr>
          <p:cNvSpPr/>
          <p:nvPr/>
        </p:nvSpPr>
        <p:spPr>
          <a:xfrm>
            <a:off x="6400800" y="1295400"/>
            <a:ext cx="2286000" cy="609600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400">
                <a:solidFill>
                  <a:srgbClr val="FFFFFF"/>
                </a:solidFill>
                <a:latin typeface="Calibri" panose="020F0502020204030204" pitchFamily="34" charset="0"/>
              </a:rPr>
              <a:t>1. Modal Awal</a:t>
            </a:r>
          </a:p>
          <a:p>
            <a:pPr algn="ctr" eaLnBrk="1" hangingPunct="1"/>
            <a:r>
              <a:rPr lang="en-US" altLang="en-US" sz="1400">
                <a:solidFill>
                  <a:srgbClr val="FFFFFF"/>
                </a:solidFill>
                <a:latin typeface="Calibri" panose="020F0502020204030204" pitchFamily="34" charset="0"/>
              </a:rPr>
              <a:t>2. Modal Tambahan</a:t>
            </a: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A860C59C-BE98-4620-976E-EF93C1E452A3}"/>
              </a:ext>
            </a:extLst>
          </p:cNvPr>
          <p:cNvSpPr/>
          <p:nvPr/>
        </p:nvSpPr>
        <p:spPr>
          <a:xfrm>
            <a:off x="6400800" y="838200"/>
            <a:ext cx="2286000" cy="381000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err="1"/>
              <a:t>Kewajiban</a:t>
            </a:r>
            <a:endParaRPr lang="en-US" dirty="0"/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2D6DA06D-C8C8-4AC6-851C-39AC6F1552DD}"/>
              </a:ext>
            </a:extLst>
          </p:cNvPr>
          <p:cNvSpPr/>
          <p:nvPr/>
        </p:nvSpPr>
        <p:spPr>
          <a:xfrm>
            <a:off x="6400800" y="1981200"/>
            <a:ext cx="2286000" cy="38100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err="1"/>
              <a:t>Prive</a:t>
            </a:r>
            <a:endParaRPr lang="en-US" dirty="0"/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E11DCB11-E31E-4193-8E18-E21AF45764AA}"/>
              </a:ext>
            </a:extLst>
          </p:cNvPr>
          <p:cNvSpPr/>
          <p:nvPr/>
        </p:nvSpPr>
        <p:spPr>
          <a:xfrm>
            <a:off x="6400800" y="2438400"/>
            <a:ext cx="2286000" cy="381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err="1"/>
              <a:t>Pendapatan</a:t>
            </a:r>
            <a:endParaRPr lang="en-US" dirty="0"/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E626558C-7B52-4E4D-9250-6A252984C9D1}"/>
              </a:ext>
            </a:extLst>
          </p:cNvPr>
          <p:cNvSpPr/>
          <p:nvPr/>
        </p:nvSpPr>
        <p:spPr>
          <a:xfrm>
            <a:off x="6400800" y="2895600"/>
            <a:ext cx="2286000" cy="381000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err="1"/>
              <a:t>Biaya</a:t>
            </a:r>
            <a:endParaRPr lang="en-US" dirty="0"/>
          </a:p>
        </p:txBody>
      </p:sp>
      <p:sp>
        <p:nvSpPr>
          <p:cNvPr id="11" name="Right Arrow 10">
            <a:extLst>
              <a:ext uri="{FF2B5EF4-FFF2-40B4-BE49-F238E27FC236}">
                <a16:creationId xmlns:a16="http://schemas.microsoft.com/office/drawing/2014/main" id="{E423D124-F340-4647-BDFA-6254F983060D}"/>
              </a:ext>
            </a:extLst>
          </p:cNvPr>
          <p:cNvSpPr/>
          <p:nvPr/>
        </p:nvSpPr>
        <p:spPr>
          <a:xfrm>
            <a:off x="2667000" y="304800"/>
            <a:ext cx="2819400" cy="320040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err="1">
                <a:solidFill>
                  <a:srgbClr val="FF0000"/>
                </a:solidFill>
              </a:rPr>
              <a:t>Kategori</a:t>
            </a:r>
            <a:r>
              <a:rPr lang="en-US" dirty="0">
                <a:solidFill>
                  <a:srgbClr val="FF0000"/>
                </a:solidFill>
              </a:rPr>
              <a:t> Yang </a:t>
            </a:r>
            <a:r>
              <a:rPr lang="en-US" dirty="0" err="1">
                <a:solidFill>
                  <a:srgbClr val="FF0000"/>
                </a:solidFill>
              </a:rPr>
              <a:t>Dibutuhkan</a:t>
            </a:r>
            <a:endParaRPr lang="en-US" dirty="0">
              <a:solidFill>
                <a:srgbClr val="FF0000"/>
              </a:solidFill>
            </a:endParaRPr>
          </a:p>
          <a:p>
            <a:pPr algn="ctr">
              <a:defRPr/>
            </a:pPr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88E5823-4A32-4080-98CE-0B414BCD90E1}"/>
              </a:ext>
            </a:extLst>
          </p:cNvPr>
          <p:cNvSpPr/>
          <p:nvPr/>
        </p:nvSpPr>
        <p:spPr>
          <a:xfrm>
            <a:off x="3429000" y="3886200"/>
            <a:ext cx="5105400" cy="3810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400">
                <a:solidFill>
                  <a:srgbClr val="C00000"/>
                </a:solidFill>
                <a:latin typeface="Calibri" panose="020F0502020204030204" pitchFamily="34" charset="0"/>
              </a:rPr>
              <a:t>PERSAMAAN AKTIVA = KEWAJIBAN DAN MODAL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E866230-0119-4E85-B1C1-72FF19E4FE0E}"/>
              </a:ext>
            </a:extLst>
          </p:cNvPr>
          <p:cNvSpPr/>
          <p:nvPr/>
        </p:nvSpPr>
        <p:spPr>
          <a:xfrm>
            <a:off x="2286000" y="4876800"/>
            <a:ext cx="9906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err="1"/>
              <a:t>Aktiva</a:t>
            </a:r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6592EA5-6F27-4AD3-9746-15402A1CF572}"/>
              </a:ext>
            </a:extLst>
          </p:cNvPr>
          <p:cNvSpPr/>
          <p:nvPr/>
        </p:nvSpPr>
        <p:spPr>
          <a:xfrm>
            <a:off x="3886200" y="4800600"/>
            <a:ext cx="63246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dirty="0" err="1">
                <a:solidFill>
                  <a:srgbClr val="FFFFFF"/>
                </a:solidFill>
                <a:latin typeface="Calibri" panose="020F0502020204030204" pitchFamily="34" charset="0"/>
              </a:rPr>
              <a:t>Kewajiban</a:t>
            </a:r>
            <a:r>
              <a:rPr lang="en-US" altLang="en-US" sz="1400" dirty="0">
                <a:solidFill>
                  <a:srgbClr val="FFFFFF"/>
                </a:solidFill>
                <a:latin typeface="Calibri" panose="020F0502020204030204" pitchFamily="34" charset="0"/>
              </a:rPr>
              <a:t> + </a:t>
            </a:r>
            <a:r>
              <a:rPr lang="id-ID" altLang="en-US" sz="1400" dirty="0">
                <a:solidFill>
                  <a:srgbClr val="FFFFFF"/>
                </a:solidFill>
                <a:latin typeface="Calibri" panose="020F0502020204030204" pitchFamily="34" charset="0"/>
              </a:rPr>
              <a:t>(</a:t>
            </a:r>
            <a:r>
              <a:rPr lang="en-US" altLang="en-US" sz="1400" dirty="0">
                <a:solidFill>
                  <a:srgbClr val="FFFFFF"/>
                </a:solidFill>
                <a:latin typeface="Calibri" panose="020F0502020204030204" pitchFamily="34" charset="0"/>
              </a:rPr>
              <a:t>Modal </a:t>
            </a:r>
            <a:r>
              <a:rPr lang="en-US" altLang="en-US" sz="1400" dirty="0" err="1">
                <a:solidFill>
                  <a:srgbClr val="FFFFFF"/>
                </a:solidFill>
                <a:latin typeface="Calibri" panose="020F0502020204030204" pitchFamily="34" charset="0"/>
              </a:rPr>
              <a:t>Awal+Modal</a:t>
            </a:r>
            <a:r>
              <a:rPr lang="en-US" altLang="en-US" sz="1400" dirty="0">
                <a:solidFill>
                  <a:srgbClr val="FFFFFF"/>
                </a:solidFill>
                <a:latin typeface="Calibri" panose="020F0502020204030204" pitchFamily="34" charset="0"/>
              </a:rPr>
              <a:t> </a:t>
            </a:r>
            <a:r>
              <a:rPr lang="en-US" altLang="en-US" sz="1400" dirty="0" err="1">
                <a:solidFill>
                  <a:srgbClr val="FFFFFF"/>
                </a:solidFill>
                <a:latin typeface="Calibri" panose="020F0502020204030204" pitchFamily="34" charset="0"/>
              </a:rPr>
              <a:t>Tambahan</a:t>
            </a:r>
            <a:r>
              <a:rPr lang="en-US" altLang="en-US" sz="1400" dirty="0">
                <a:solidFill>
                  <a:srgbClr val="FFFFFF"/>
                </a:solidFill>
                <a:latin typeface="Calibri" panose="020F0502020204030204" pitchFamily="34" charset="0"/>
              </a:rPr>
              <a:t> – </a:t>
            </a:r>
            <a:r>
              <a:rPr lang="en-US" altLang="en-US" sz="1400" dirty="0" err="1">
                <a:solidFill>
                  <a:srgbClr val="FFFFFF"/>
                </a:solidFill>
                <a:latin typeface="Calibri" panose="020F0502020204030204" pitchFamily="34" charset="0"/>
              </a:rPr>
              <a:t>Prive</a:t>
            </a:r>
            <a:r>
              <a:rPr lang="en-US" altLang="en-US" sz="1400" dirty="0">
                <a:solidFill>
                  <a:srgbClr val="FFFFFF"/>
                </a:solidFill>
                <a:latin typeface="Calibri" panose="020F0502020204030204" pitchFamily="34" charset="0"/>
              </a:rPr>
              <a:t> + </a:t>
            </a:r>
            <a:r>
              <a:rPr lang="en-US" altLang="en-US" sz="1400" dirty="0" err="1">
                <a:solidFill>
                  <a:srgbClr val="FFFFFF"/>
                </a:solidFill>
                <a:latin typeface="Calibri" panose="020F0502020204030204" pitchFamily="34" charset="0"/>
              </a:rPr>
              <a:t>Pendapatan</a:t>
            </a:r>
            <a:r>
              <a:rPr lang="en-US" altLang="en-US" sz="1400" dirty="0">
                <a:solidFill>
                  <a:srgbClr val="FFFFFF"/>
                </a:solidFill>
                <a:latin typeface="Calibri" panose="020F0502020204030204" pitchFamily="34" charset="0"/>
              </a:rPr>
              <a:t> – </a:t>
            </a:r>
            <a:r>
              <a:rPr lang="en-US" altLang="en-US" sz="1400" dirty="0" err="1">
                <a:solidFill>
                  <a:srgbClr val="FFFFFF"/>
                </a:solidFill>
                <a:latin typeface="Calibri" panose="020F0502020204030204" pitchFamily="34" charset="0"/>
              </a:rPr>
              <a:t>Biaya</a:t>
            </a:r>
            <a:r>
              <a:rPr lang="id-ID" altLang="en-US" sz="1400" dirty="0">
                <a:solidFill>
                  <a:srgbClr val="FFFFFF"/>
                </a:solidFill>
                <a:latin typeface="Calibri" panose="020F0502020204030204" pitchFamily="34" charset="0"/>
              </a:rPr>
              <a:t>)</a:t>
            </a:r>
            <a:endParaRPr lang="en-US" altLang="en-US" sz="1400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7" name="Equal 16">
            <a:extLst>
              <a:ext uri="{FF2B5EF4-FFF2-40B4-BE49-F238E27FC236}">
                <a16:creationId xmlns:a16="http://schemas.microsoft.com/office/drawing/2014/main" id="{86C7A826-35B4-4F2B-954F-DF6DAF049910}"/>
              </a:ext>
            </a:extLst>
          </p:cNvPr>
          <p:cNvSpPr/>
          <p:nvPr/>
        </p:nvSpPr>
        <p:spPr>
          <a:xfrm>
            <a:off x="3429000" y="4953000"/>
            <a:ext cx="304800" cy="2286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3" grpId="0" animBg="1"/>
      <p:bldP spid="14" grpId="0" animBg="1"/>
      <p:bldP spid="16" grpId="0" animBg="1"/>
      <p:bldP spid="17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FC6AC454-C342-4A95-A3DE-9B1877DC4D30}"/>
              </a:ext>
            </a:extLst>
          </p:cNvPr>
          <p:cNvSpPr/>
          <p:nvPr/>
        </p:nvSpPr>
        <p:spPr>
          <a:xfrm>
            <a:off x="2452254" y="374073"/>
            <a:ext cx="7716982" cy="63730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dirty="0">
                <a:latin typeface="Arial Narrow" panose="020B0606020202030204" pitchFamily="34" charset="0"/>
              </a:rPr>
              <a:t>NERACA SALDO/SISA</a:t>
            </a:r>
            <a:endParaRPr lang="en-ID" sz="2800" dirty="0">
              <a:latin typeface="Arial Narrow" panose="020B0606020202030204" pitchFamily="34" charset="0"/>
            </a:endParaRPr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E119F6C5-7457-4E86-B727-C93F7D541C2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0509832"/>
              </p:ext>
            </p:extLst>
          </p:nvPr>
        </p:nvGraphicFramePr>
        <p:xfrm>
          <a:off x="2604654" y="1220608"/>
          <a:ext cx="7395764" cy="526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48" name="Worksheet" r:id="rId3" imgW="5715068" imgH="4067251" progId="Excel.Sheet.12">
                  <p:embed/>
                </p:oleObj>
              </mc:Choice>
              <mc:Fallback>
                <p:oleObj name="Worksheet" r:id="rId3" imgW="5715068" imgH="4067251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604654" y="1220608"/>
                        <a:ext cx="7395764" cy="52633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521672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4C4552C4-2AAC-4881-A353-FC06BDFFC79A}"/>
              </a:ext>
            </a:extLst>
          </p:cNvPr>
          <p:cNvGraphicFramePr>
            <a:graphicFrameLocks noGrp="1"/>
          </p:cNvGraphicFramePr>
          <p:nvPr/>
        </p:nvGraphicFramePr>
        <p:xfrm>
          <a:off x="2819400" y="1371601"/>
          <a:ext cx="6553200" cy="3506793"/>
        </p:xfrm>
        <a:graphic>
          <a:graphicData uri="http://schemas.openxmlformats.org/drawingml/2006/table">
            <a:tbl>
              <a:tblPr/>
              <a:tblGrid>
                <a:gridCol w="3608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930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88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38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9386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440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5114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8239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2515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4783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626" marR="8626" marT="86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626" marR="8626" marT="86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626" marR="8626" marT="86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626" marR="8626" marT="8626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783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No</a:t>
                      </a:r>
                    </a:p>
                  </a:txBody>
                  <a:tcPr marL="8626" marR="8626" marT="86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Transaksi</a:t>
                      </a:r>
                    </a:p>
                  </a:txBody>
                  <a:tcPr marL="8626" marR="8626" marT="86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MODAL </a:t>
                      </a:r>
                    </a:p>
                  </a:txBody>
                  <a:tcPr marL="8626" marR="8626" marT="86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0221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8626" marR="8626" marT="86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8626" marR="8626" marT="86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Set. Modal </a:t>
                      </a:r>
                    </a:p>
                  </a:txBody>
                  <a:tcPr marL="8626" marR="8626" marT="86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- </a:t>
                      </a:r>
                    </a:p>
                  </a:txBody>
                  <a:tcPr marL="8626" marR="8626" marT="86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Prive </a:t>
                      </a:r>
                    </a:p>
                  </a:txBody>
                  <a:tcPr marL="8626" marR="8626" marT="86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+ </a:t>
                      </a:r>
                    </a:p>
                  </a:txBody>
                  <a:tcPr marL="8626" marR="8626" marT="86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Pendapatan </a:t>
                      </a: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- </a:t>
                      </a: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Biaya </a:t>
                      </a:r>
                    </a:p>
                  </a:txBody>
                  <a:tcPr marL="8626" marR="8626" marT="8626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783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8626" marR="8626" marT="86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8626" marR="8626" marT="86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8626" marR="8626" marT="86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626" marR="8626" marT="86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8626" marR="8626" marT="86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626" marR="8626" marT="86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8626" marR="8626" marT="86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626" marR="8626" marT="86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8626" marR="8626" marT="86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783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8626" marR="8626" marT="86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Setoran Modal</a:t>
                      </a:r>
                    </a:p>
                  </a:txBody>
                  <a:tcPr marL="8626" marR="8626" marT="86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Rp  20,000.00 </a:t>
                      </a:r>
                    </a:p>
                  </a:txBody>
                  <a:tcPr marL="8626" marR="8626" marT="86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626" marR="8626" marT="86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8626" marR="8626" marT="86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626" marR="8626" marT="86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8626" marR="8626" marT="86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626" marR="8626" marT="86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8626" marR="8626" marT="86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783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8626" marR="8626" marT="86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Pendapatan Salon</a:t>
                      </a:r>
                    </a:p>
                  </a:txBody>
                  <a:tcPr marL="8626" marR="8626" marT="86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8626" marR="8626" marT="86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626" marR="8626" marT="86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8626" marR="8626" marT="86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626" marR="8626" marT="86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Rp   1,500.00 </a:t>
                      </a:r>
                    </a:p>
                  </a:txBody>
                  <a:tcPr marL="8626" marR="8626" marT="86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626" marR="8626" marT="86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8626" marR="8626" marT="86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783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8626" marR="8626" marT="86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Biaya Sewa</a:t>
                      </a:r>
                    </a:p>
                  </a:txBody>
                  <a:tcPr marL="8626" marR="8626" marT="86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8626" marR="8626" marT="86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626" marR="8626" marT="86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8626" marR="8626" marT="86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626" marR="8626" marT="86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8626" marR="8626" marT="86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626" marR="8626" marT="86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Rp        300.00 </a:t>
                      </a:r>
                    </a:p>
                  </a:txBody>
                  <a:tcPr marL="8626" marR="8626" marT="86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783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 marL="8626" marR="8626" marT="86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Biaya Gaji</a:t>
                      </a:r>
                    </a:p>
                  </a:txBody>
                  <a:tcPr marL="8626" marR="8626" marT="86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8626" marR="8626" marT="86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626" marR="8626" marT="86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8626" marR="8626" marT="86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626" marR="8626" marT="86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8626" marR="8626" marT="86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626" marR="8626" marT="86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Rp        450.00 </a:t>
                      </a:r>
                    </a:p>
                  </a:txBody>
                  <a:tcPr marL="8626" marR="8626" marT="86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783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8626" marR="8626" marT="86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Pendapatan Salon</a:t>
                      </a:r>
                    </a:p>
                  </a:txBody>
                  <a:tcPr marL="8626" marR="8626" marT="86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8626" marR="8626" marT="86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626" marR="8626" marT="86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8626" marR="8626" marT="86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626" marR="8626" marT="86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Rp   3,800.00 </a:t>
                      </a:r>
                    </a:p>
                  </a:txBody>
                  <a:tcPr marL="8626" marR="8626" marT="86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626" marR="8626" marT="86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8626" marR="8626" marT="86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783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 marL="8626" marR="8626" marT="86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Biaya Listrik&amp;air</a:t>
                      </a:r>
                    </a:p>
                  </a:txBody>
                  <a:tcPr marL="8626" marR="8626" marT="86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8626" marR="8626" marT="86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626" marR="8626" marT="86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8626" marR="8626" marT="86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626" marR="8626" marT="86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8626" marR="8626" marT="86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626" marR="8626" marT="86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Rp        400.00 </a:t>
                      </a:r>
                    </a:p>
                  </a:txBody>
                  <a:tcPr marL="8626" marR="8626" marT="86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783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11</a:t>
                      </a:r>
                    </a:p>
                  </a:txBody>
                  <a:tcPr marL="8626" marR="8626" marT="86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Bi. Pemakaian Perlengkapan</a:t>
                      </a:r>
                    </a:p>
                  </a:txBody>
                  <a:tcPr marL="8626" marR="8626" marT="86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8626" marR="8626" marT="86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626" marR="8626" marT="86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8626" marR="8626" marT="86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626" marR="8626" marT="86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8626" marR="8626" marT="86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626" marR="8626" marT="86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Rp     1,000.00 </a:t>
                      </a:r>
                    </a:p>
                  </a:txBody>
                  <a:tcPr marL="8626" marR="8626" marT="86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0221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</a:t>
                      </a:r>
                    </a:p>
                  </a:txBody>
                  <a:tcPr marL="8626" marR="8626" marT="86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Prive</a:t>
                      </a:r>
                    </a:p>
                  </a:txBody>
                  <a:tcPr marL="8626" marR="8626" marT="86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8626" marR="8626" marT="86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8626" marR="8626" marT="86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Rp 600.00 </a:t>
                      </a:r>
                    </a:p>
                  </a:txBody>
                  <a:tcPr marL="8626" marR="8626" marT="86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8626" marR="8626" marT="86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8626" marR="8626" marT="86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8626" marR="8626" marT="86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8626" marR="8626" marT="86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783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8626" marR="8626" marT="86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8626" marR="8626" marT="86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Rp  20,000.00 </a:t>
                      </a:r>
                    </a:p>
                  </a:txBody>
                  <a:tcPr marL="8626" marR="8626" marT="86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626" marR="8626" marT="86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Rp 600.00 </a:t>
                      </a:r>
                    </a:p>
                  </a:txBody>
                  <a:tcPr marL="8626" marR="8626" marT="86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626" marR="8626" marT="86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Rp   5,300.00 </a:t>
                      </a:r>
                    </a:p>
                  </a:txBody>
                  <a:tcPr marL="8626" marR="8626" marT="86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</a:t>
                      </a:r>
                    </a:p>
                  </a:txBody>
                  <a:tcPr marL="8626" marR="8626" marT="86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Rp     2,150.00 </a:t>
                      </a:r>
                    </a:p>
                  </a:txBody>
                  <a:tcPr marL="8626" marR="8626" marT="86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60221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8626" marR="8626" marT="86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8626" marR="8626" marT="86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8626" marR="8626" marT="86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8626" marR="8626" marT="86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8626" marR="8626" marT="86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8626" marR="8626" marT="86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8626" marR="8626" marT="86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8626" marR="8626" marT="86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8626" marR="8626" marT="86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6" name="Down Arrow 5">
            <a:extLst>
              <a:ext uri="{FF2B5EF4-FFF2-40B4-BE49-F238E27FC236}">
                <a16:creationId xmlns:a16="http://schemas.microsoft.com/office/drawing/2014/main" id="{77F06660-B036-49E6-98F4-9D508211F1E1}"/>
              </a:ext>
            </a:extLst>
          </p:cNvPr>
          <p:cNvSpPr/>
          <p:nvPr/>
        </p:nvSpPr>
        <p:spPr>
          <a:xfrm>
            <a:off x="4191000" y="457200"/>
            <a:ext cx="3657600" cy="609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CONTOH</a:t>
            </a: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 Same Side Corner Rectangle 3">
            <a:extLst>
              <a:ext uri="{FF2B5EF4-FFF2-40B4-BE49-F238E27FC236}">
                <a16:creationId xmlns:a16="http://schemas.microsoft.com/office/drawing/2014/main" id="{367F3FCC-ACB6-47E5-8134-8894015E355D}"/>
              </a:ext>
            </a:extLst>
          </p:cNvPr>
          <p:cNvSpPr/>
          <p:nvPr/>
        </p:nvSpPr>
        <p:spPr>
          <a:xfrm>
            <a:off x="4495800" y="457200"/>
            <a:ext cx="3352800" cy="838200"/>
          </a:xfrm>
          <a:prstGeom prst="round2Same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>
                <a:solidFill>
                  <a:srgbClr val="C00000"/>
                </a:solidFill>
              </a:rPr>
              <a:t>REKENING SEBAGAI ALAT PENCATATAN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95D3503-266E-4D38-9DC8-701DF39D2566}"/>
              </a:ext>
            </a:extLst>
          </p:cNvPr>
          <p:cNvSpPr/>
          <p:nvPr/>
        </p:nvSpPr>
        <p:spPr>
          <a:xfrm>
            <a:off x="2514600" y="1600200"/>
            <a:ext cx="7467600" cy="1295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000">
                <a:solidFill>
                  <a:srgbClr val="FF0000"/>
                </a:solidFill>
                <a:latin typeface="Calibri" panose="020F0502020204030204" pitchFamily="34" charset="0"/>
              </a:rPr>
              <a:t>Rekening adalah suatu alat untuk mencatat transaksi-transaksi keuangan yang bersangkutan dengan aktiva, kewajiban, modal, pendapatan dan biaya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025A122-0A2C-40D5-AC0E-3965E2E831D6}"/>
              </a:ext>
            </a:extLst>
          </p:cNvPr>
          <p:cNvSpPr/>
          <p:nvPr/>
        </p:nvSpPr>
        <p:spPr>
          <a:xfrm>
            <a:off x="2514600" y="3276600"/>
            <a:ext cx="7467600" cy="12954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 err="1">
                <a:solidFill>
                  <a:srgbClr val="FFFF00"/>
                </a:solidFill>
              </a:rPr>
              <a:t>Tujuan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pemakaian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rekening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adalah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untuk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mencatat</a:t>
            </a:r>
            <a:r>
              <a:rPr lang="en-US" sz="2400" dirty="0">
                <a:solidFill>
                  <a:srgbClr val="FFFF00"/>
                </a:solidFill>
              </a:rPr>
              <a:t> data yang </a:t>
            </a:r>
            <a:r>
              <a:rPr lang="en-US" sz="2400" dirty="0" err="1">
                <a:solidFill>
                  <a:srgbClr val="FFFF00"/>
                </a:solidFill>
              </a:rPr>
              <a:t>akan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menjadi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dasar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penyusunan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laporan-laporan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keuangan</a:t>
            </a:r>
            <a:r>
              <a:rPr lang="en-US" sz="2400" dirty="0">
                <a:solidFill>
                  <a:srgbClr val="FFFF00"/>
                </a:solidFill>
              </a:rPr>
              <a:t>.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6F698C5-70FD-4D90-831A-CF4B9C0BD396}"/>
              </a:ext>
            </a:extLst>
          </p:cNvPr>
          <p:cNvSpPr/>
          <p:nvPr/>
        </p:nvSpPr>
        <p:spPr>
          <a:xfrm>
            <a:off x="2438400" y="4953000"/>
            <a:ext cx="74676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/>
              <a:t>Kumpulan </a:t>
            </a:r>
            <a:r>
              <a:rPr lang="en-US" sz="2400" dirty="0" err="1"/>
              <a:t>rekening</a:t>
            </a:r>
            <a:r>
              <a:rPr lang="en-US" sz="2400" dirty="0"/>
              <a:t> yang </a:t>
            </a:r>
            <a:r>
              <a:rPr lang="en-US" sz="2400" dirty="0" err="1"/>
              <a:t>digunakan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pembukuan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perusahaan</a:t>
            </a:r>
            <a:r>
              <a:rPr lang="en-US" sz="2400" dirty="0"/>
              <a:t> </a:t>
            </a:r>
            <a:r>
              <a:rPr lang="en-US" sz="2400" dirty="0" err="1"/>
              <a:t>disebut</a:t>
            </a:r>
            <a:r>
              <a:rPr lang="en-US" sz="2400" dirty="0"/>
              <a:t> </a:t>
            </a:r>
            <a:r>
              <a:rPr lang="en-US" sz="2400" b="1" dirty="0" err="1"/>
              <a:t>Buku</a:t>
            </a:r>
            <a:r>
              <a:rPr lang="en-US" sz="2400" b="1" dirty="0"/>
              <a:t> </a:t>
            </a:r>
            <a:r>
              <a:rPr lang="en-US" sz="2400" b="1" dirty="0" err="1"/>
              <a:t>Besar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b="1" dirty="0"/>
              <a:t>Ledger</a:t>
            </a:r>
            <a:endParaRPr lang="en-US" sz="2400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Predefined Process 3">
            <a:extLst>
              <a:ext uri="{FF2B5EF4-FFF2-40B4-BE49-F238E27FC236}">
                <a16:creationId xmlns:a16="http://schemas.microsoft.com/office/drawing/2014/main" id="{7EFDB96B-EADD-42D1-B1D4-6D4E56C0D866}"/>
              </a:ext>
            </a:extLst>
          </p:cNvPr>
          <p:cNvSpPr/>
          <p:nvPr/>
        </p:nvSpPr>
        <p:spPr>
          <a:xfrm>
            <a:off x="3276600" y="457200"/>
            <a:ext cx="5715000" cy="838200"/>
          </a:xfrm>
          <a:prstGeom prst="flowChartPredefinedProcess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dirty="0">
                <a:solidFill>
                  <a:srgbClr val="FFFF00"/>
                </a:solidFill>
              </a:rPr>
              <a:t>PENGGOLONGAN REKENING</a:t>
            </a:r>
          </a:p>
        </p:txBody>
      </p:sp>
      <p:sp>
        <p:nvSpPr>
          <p:cNvPr id="5" name="Flowchart: Process 4">
            <a:extLst>
              <a:ext uri="{FF2B5EF4-FFF2-40B4-BE49-F238E27FC236}">
                <a16:creationId xmlns:a16="http://schemas.microsoft.com/office/drawing/2014/main" id="{819F3AB4-7890-46D1-9596-C134D9DEC28D}"/>
              </a:ext>
            </a:extLst>
          </p:cNvPr>
          <p:cNvSpPr/>
          <p:nvPr/>
        </p:nvSpPr>
        <p:spPr>
          <a:xfrm>
            <a:off x="2819400" y="1676400"/>
            <a:ext cx="6781800" cy="4038600"/>
          </a:xfrm>
          <a:prstGeom prst="flowChartProcess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457200" indent="-457200" algn="just">
              <a:buFontTx/>
              <a:buAutoNum type="arabicPeriod"/>
              <a:tabLst>
                <a:tab pos="398463" algn="l"/>
              </a:tabLst>
              <a:defRPr/>
            </a:pPr>
            <a:r>
              <a:rPr lang="en-US" sz="2400" b="1" dirty="0" err="1">
                <a:solidFill>
                  <a:srgbClr val="0070C0"/>
                </a:solidFill>
              </a:rPr>
              <a:t>Rekening</a:t>
            </a:r>
            <a:r>
              <a:rPr lang="en-US" sz="2400" b="1" dirty="0">
                <a:solidFill>
                  <a:srgbClr val="0070C0"/>
                </a:solidFill>
              </a:rPr>
              <a:t>-</a:t>
            </a:r>
            <a:r>
              <a:rPr lang="en-US" sz="2400" b="1" dirty="0" err="1">
                <a:solidFill>
                  <a:srgbClr val="0070C0"/>
                </a:solidFill>
              </a:rPr>
              <a:t>rekening</a:t>
            </a:r>
            <a:r>
              <a:rPr lang="en-US" sz="2400" b="1" dirty="0">
                <a:solidFill>
                  <a:srgbClr val="0070C0"/>
                </a:solidFill>
              </a:rPr>
              <a:t> </a:t>
            </a:r>
            <a:r>
              <a:rPr lang="en-US" sz="2400" b="1" dirty="0" err="1">
                <a:solidFill>
                  <a:srgbClr val="0070C0"/>
                </a:solidFill>
              </a:rPr>
              <a:t>neraca</a:t>
            </a:r>
            <a:r>
              <a:rPr lang="en-US" sz="2400" dirty="0">
                <a:solidFill>
                  <a:srgbClr val="0070C0"/>
                </a:solidFill>
              </a:rPr>
              <a:t> </a:t>
            </a:r>
            <a:r>
              <a:rPr lang="en-US" sz="2400" dirty="0" err="1">
                <a:solidFill>
                  <a:srgbClr val="0070C0"/>
                </a:solidFill>
              </a:rPr>
              <a:t>atau</a:t>
            </a:r>
            <a:r>
              <a:rPr lang="en-US" sz="2400" dirty="0">
                <a:solidFill>
                  <a:srgbClr val="0070C0"/>
                </a:solidFill>
              </a:rPr>
              <a:t> </a:t>
            </a:r>
            <a:r>
              <a:rPr lang="en-US" sz="2400" dirty="0" err="1">
                <a:solidFill>
                  <a:srgbClr val="0070C0"/>
                </a:solidFill>
              </a:rPr>
              <a:t>biasa</a:t>
            </a:r>
            <a:r>
              <a:rPr lang="en-US" sz="2400" dirty="0">
                <a:solidFill>
                  <a:srgbClr val="0070C0"/>
                </a:solidFill>
              </a:rPr>
              <a:t> </a:t>
            </a:r>
            <a:r>
              <a:rPr lang="en-US" sz="2400" dirty="0" err="1">
                <a:solidFill>
                  <a:srgbClr val="0070C0"/>
                </a:solidFill>
              </a:rPr>
              <a:t>disebut</a:t>
            </a:r>
            <a:r>
              <a:rPr lang="en-US" sz="2400" dirty="0">
                <a:solidFill>
                  <a:srgbClr val="0070C0"/>
                </a:solidFill>
              </a:rPr>
              <a:t> </a:t>
            </a:r>
            <a:r>
              <a:rPr lang="en-US" sz="2400" b="1" dirty="0" err="1">
                <a:solidFill>
                  <a:srgbClr val="0070C0"/>
                </a:solidFill>
              </a:rPr>
              <a:t>rekening</a:t>
            </a:r>
            <a:r>
              <a:rPr lang="en-US" sz="2400" b="1" dirty="0">
                <a:solidFill>
                  <a:srgbClr val="0070C0"/>
                </a:solidFill>
              </a:rPr>
              <a:t> </a:t>
            </a:r>
            <a:r>
              <a:rPr lang="en-US" sz="2400" b="1" dirty="0" err="1">
                <a:solidFill>
                  <a:srgbClr val="0070C0"/>
                </a:solidFill>
              </a:rPr>
              <a:t>riil</a:t>
            </a:r>
            <a:r>
              <a:rPr lang="en-US" sz="2400" dirty="0">
                <a:solidFill>
                  <a:srgbClr val="0070C0"/>
                </a:solidFill>
              </a:rPr>
              <a:t>, </a:t>
            </a:r>
            <a:r>
              <a:rPr lang="en-US" sz="2400" dirty="0" err="1">
                <a:solidFill>
                  <a:srgbClr val="0070C0"/>
                </a:solidFill>
              </a:rPr>
              <a:t>yaitu</a:t>
            </a:r>
            <a:r>
              <a:rPr lang="en-US" sz="2400" dirty="0">
                <a:solidFill>
                  <a:srgbClr val="0070C0"/>
                </a:solidFill>
              </a:rPr>
              <a:t> </a:t>
            </a:r>
            <a:r>
              <a:rPr lang="en-US" sz="2400" dirty="0" err="1">
                <a:solidFill>
                  <a:srgbClr val="0070C0"/>
                </a:solidFill>
              </a:rPr>
              <a:t>rekening-rekening</a:t>
            </a:r>
            <a:r>
              <a:rPr lang="en-US" sz="2400" dirty="0">
                <a:solidFill>
                  <a:srgbClr val="0070C0"/>
                </a:solidFill>
              </a:rPr>
              <a:t> yang </a:t>
            </a:r>
            <a:r>
              <a:rPr lang="en-US" sz="2400" dirty="0" err="1">
                <a:solidFill>
                  <a:srgbClr val="0070C0"/>
                </a:solidFill>
              </a:rPr>
              <a:t>pada</a:t>
            </a:r>
            <a:r>
              <a:rPr lang="en-US" sz="2400" dirty="0">
                <a:solidFill>
                  <a:srgbClr val="0070C0"/>
                </a:solidFill>
              </a:rPr>
              <a:t> </a:t>
            </a:r>
            <a:r>
              <a:rPr lang="en-US" sz="2400" dirty="0" err="1">
                <a:solidFill>
                  <a:srgbClr val="0070C0"/>
                </a:solidFill>
              </a:rPr>
              <a:t>akhir</a:t>
            </a:r>
            <a:r>
              <a:rPr lang="en-US" sz="2400" dirty="0">
                <a:solidFill>
                  <a:srgbClr val="0070C0"/>
                </a:solidFill>
              </a:rPr>
              <a:t> </a:t>
            </a:r>
            <a:r>
              <a:rPr lang="en-US" sz="2400" dirty="0" err="1">
                <a:solidFill>
                  <a:srgbClr val="0070C0"/>
                </a:solidFill>
              </a:rPr>
              <a:t>periode</a:t>
            </a:r>
            <a:r>
              <a:rPr lang="en-US" sz="2400" dirty="0">
                <a:solidFill>
                  <a:srgbClr val="0070C0"/>
                </a:solidFill>
              </a:rPr>
              <a:t> </a:t>
            </a:r>
            <a:r>
              <a:rPr lang="en-US" sz="2400" dirty="0" err="1">
                <a:solidFill>
                  <a:srgbClr val="0070C0"/>
                </a:solidFill>
              </a:rPr>
              <a:t>akan</a:t>
            </a:r>
            <a:r>
              <a:rPr lang="en-US" sz="2400" dirty="0">
                <a:solidFill>
                  <a:srgbClr val="0070C0"/>
                </a:solidFill>
              </a:rPr>
              <a:t> </a:t>
            </a:r>
            <a:r>
              <a:rPr lang="en-US" sz="2400" dirty="0" err="1">
                <a:solidFill>
                  <a:srgbClr val="0070C0"/>
                </a:solidFill>
              </a:rPr>
              <a:t>dilaporkan</a:t>
            </a:r>
            <a:r>
              <a:rPr lang="en-US" sz="2400" dirty="0">
                <a:solidFill>
                  <a:srgbClr val="0070C0"/>
                </a:solidFill>
              </a:rPr>
              <a:t> </a:t>
            </a:r>
            <a:r>
              <a:rPr lang="en-US" sz="2400" dirty="0" err="1">
                <a:solidFill>
                  <a:srgbClr val="0070C0"/>
                </a:solidFill>
              </a:rPr>
              <a:t>di</a:t>
            </a:r>
            <a:r>
              <a:rPr lang="en-US" sz="2400" dirty="0">
                <a:solidFill>
                  <a:srgbClr val="0070C0"/>
                </a:solidFill>
              </a:rPr>
              <a:t> </a:t>
            </a:r>
            <a:r>
              <a:rPr lang="en-US" sz="2400" dirty="0" err="1">
                <a:solidFill>
                  <a:srgbClr val="0070C0"/>
                </a:solidFill>
              </a:rPr>
              <a:t>dalam</a:t>
            </a:r>
            <a:r>
              <a:rPr lang="en-US" sz="2400" dirty="0">
                <a:solidFill>
                  <a:srgbClr val="0070C0"/>
                </a:solidFill>
              </a:rPr>
              <a:t> </a:t>
            </a:r>
            <a:r>
              <a:rPr lang="en-US" sz="2400" dirty="0" err="1">
                <a:solidFill>
                  <a:srgbClr val="0070C0"/>
                </a:solidFill>
              </a:rPr>
              <a:t>neraca</a:t>
            </a:r>
            <a:r>
              <a:rPr lang="en-US" sz="2400" dirty="0">
                <a:solidFill>
                  <a:srgbClr val="0070C0"/>
                </a:solidFill>
              </a:rPr>
              <a:t>.</a:t>
            </a:r>
          </a:p>
          <a:p>
            <a:pPr marL="457200" indent="-457200">
              <a:tabLst>
                <a:tab pos="398463" algn="l"/>
              </a:tabLst>
              <a:defRPr/>
            </a:pPr>
            <a:endParaRPr lang="en-US" sz="2400" dirty="0">
              <a:solidFill>
                <a:srgbClr val="FF0000"/>
              </a:solidFill>
            </a:endParaRPr>
          </a:p>
          <a:p>
            <a:pPr marL="457200" indent="-457200">
              <a:tabLst>
                <a:tab pos="398463" algn="l"/>
              </a:tabLst>
              <a:defRPr/>
            </a:pPr>
            <a:endParaRPr lang="en-US" sz="2400" dirty="0">
              <a:solidFill>
                <a:srgbClr val="FF0000"/>
              </a:solidFill>
            </a:endParaRPr>
          </a:p>
          <a:p>
            <a:pPr marL="398463" indent="-398463" algn="just">
              <a:tabLst>
                <a:tab pos="398463" algn="l"/>
              </a:tabLst>
              <a:defRPr/>
            </a:pPr>
            <a:r>
              <a:rPr lang="en-US" sz="2400" b="1" dirty="0">
                <a:solidFill>
                  <a:srgbClr val="FFFF00"/>
                </a:solidFill>
              </a:rPr>
              <a:t>2.	</a:t>
            </a:r>
            <a:r>
              <a:rPr lang="en-US" sz="2400" b="1" dirty="0" err="1">
                <a:solidFill>
                  <a:srgbClr val="FFFF00"/>
                </a:solidFill>
              </a:rPr>
              <a:t>Rekening</a:t>
            </a:r>
            <a:r>
              <a:rPr lang="en-US" sz="2400" b="1" dirty="0">
                <a:solidFill>
                  <a:srgbClr val="FFFF00"/>
                </a:solidFill>
              </a:rPr>
              <a:t>-</a:t>
            </a:r>
            <a:r>
              <a:rPr lang="en-US" sz="2400" b="1" dirty="0" err="1">
                <a:solidFill>
                  <a:srgbClr val="FFFF00"/>
                </a:solidFill>
              </a:rPr>
              <a:t>rekening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rugi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laba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atau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biasa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disebut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rekening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noinal</a:t>
            </a:r>
            <a:r>
              <a:rPr lang="en-US" sz="2400" dirty="0">
                <a:solidFill>
                  <a:srgbClr val="FFFF00"/>
                </a:solidFill>
              </a:rPr>
              <a:t>, </a:t>
            </a:r>
            <a:r>
              <a:rPr lang="en-US" sz="2400" dirty="0" err="1">
                <a:solidFill>
                  <a:srgbClr val="FFFF00"/>
                </a:solidFill>
              </a:rPr>
              <a:t>yaitu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rekening</a:t>
            </a:r>
            <a:r>
              <a:rPr lang="en-US" sz="2400" dirty="0">
                <a:solidFill>
                  <a:srgbClr val="FFFF00"/>
                </a:solidFill>
              </a:rPr>
              <a:t> yang </a:t>
            </a:r>
            <a:r>
              <a:rPr lang="en-US" sz="2400" dirty="0" err="1">
                <a:solidFill>
                  <a:srgbClr val="FFFF00"/>
                </a:solidFill>
              </a:rPr>
              <a:t>pada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akhir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periode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akan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dilaporkan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dalam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laporan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rugi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laba</a:t>
            </a:r>
            <a:endParaRPr lang="en-US" sz="2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D6D519A8-2BCC-4F2A-BF5F-427B7FC562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2971801"/>
            <a:ext cx="1600200" cy="1069975"/>
          </a:xfrm>
          <a:prstGeom prst="rect">
            <a:avLst/>
          </a:prstGeom>
          <a:solidFill>
            <a:schemeClr val="accent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  <a:defRPr/>
            </a:pPr>
            <a:r>
              <a:rPr lang="en-US" sz="1600" dirty="0" err="1">
                <a:latin typeface="Calibri" pitchFamily="34" charset="0"/>
              </a:rPr>
              <a:t>Rekening</a:t>
            </a:r>
            <a:r>
              <a:rPr lang="en-US" sz="1600" dirty="0">
                <a:latin typeface="Calibri" pitchFamily="34" charset="0"/>
              </a:rPr>
              <a:t>-</a:t>
            </a:r>
            <a:r>
              <a:rPr lang="en-US" sz="1600" dirty="0" err="1">
                <a:latin typeface="Calibri" pitchFamily="34" charset="0"/>
              </a:rPr>
              <a:t>rekening</a:t>
            </a:r>
            <a:r>
              <a:rPr lang="en-US" sz="1600" dirty="0">
                <a:latin typeface="Calibri" pitchFamily="34" charset="0"/>
              </a:rPr>
              <a:t> </a:t>
            </a:r>
            <a:r>
              <a:rPr lang="en-US" sz="1600" dirty="0" err="1">
                <a:latin typeface="Calibri" pitchFamily="34" charset="0"/>
              </a:rPr>
              <a:t>dalam</a:t>
            </a:r>
            <a:r>
              <a:rPr lang="en-US" sz="1600" dirty="0">
                <a:latin typeface="Calibri" pitchFamily="34" charset="0"/>
              </a:rPr>
              <a:t> </a:t>
            </a:r>
            <a:r>
              <a:rPr lang="en-US" sz="1600" dirty="0" err="1">
                <a:latin typeface="Calibri" pitchFamily="34" charset="0"/>
              </a:rPr>
              <a:t>Buku</a:t>
            </a:r>
            <a:r>
              <a:rPr lang="en-US" sz="1600" dirty="0">
                <a:latin typeface="Calibri" pitchFamily="34" charset="0"/>
              </a:rPr>
              <a:t> </a:t>
            </a:r>
            <a:r>
              <a:rPr lang="en-US" sz="1600" dirty="0" err="1">
                <a:latin typeface="Calibri" pitchFamily="34" charset="0"/>
              </a:rPr>
              <a:t>Besar</a:t>
            </a:r>
            <a:endParaRPr lang="en-US" sz="1600" dirty="0"/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02F6F2EF-1137-4EE0-811C-85BD339A95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1371601"/>
            <a:ext cx="1600200" cy="879475"/>
          </a:xfrm>
          <a:prstGeom prst="rect">
            <a:avLst/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Aft>
                <a:spcPts val="1000"/>
              </a:spcAft>
            </a:pPr>
            <a:r>
              <a:rPr lang="en-US" altLang="en-US" sz="1400" dirty="0" err="1">
                <a:latin typeface="Calibri" panose="020F0502020204030204" pitchFamily="34" charset="0"/>
              </a:rPr>
              <a:t>Rekening-rekening</a:t>
            </a:r>
            <a:endParaRPr lang="en-US" altLang="en-US" sz="1400" dirty="0">
              <a:latin typeface="Calibri" panose="020F0502020204030204" pitchFamily="34" charset="0"/>
            </a:endParaRPr>
          </a:p>
          <a:p>
            <a:pPr algn="ctr" eaLnBrk="1" hangingPunct="1">
              <a:spcAft>
                <a:spcPts val="1000"/>
              </a:spcAft>
            </a:pPr>
            <a:r>
              <a:rPr lang="en-US" altLang="en-US" sz="1400" dirty="0">
                <a:latin typeface="Calibri" panose="020F0502020204030204" pitchFamily="34" charset="0"/>
              </a:rPr>
              <a:t>RIIL</a:t>
            </a:r>
            <a:endParaRPr lang="en-US" altLang="en-US" sz="1400" dirty="0"/>
          </a:p>
        </p:txBody>
      </p:sp>
      <p:sp>
        <p:nvSpPr>
          <p:cNvPr id="16388" name="Rectangle 4">
            <a:extLst>
              <a:ext uri="{FF2B5EF4-FFF2-40B4-BE49-F238E27FC236}">
                <a16:creationId xmlns:a16="http://schemas.microsoft.com/office/drawing/2014/main" id="{247C9A59-66ED-45CC-ABC2-650AD813C2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4419601"/>
            <a:ext cx="1600200" cy="955675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Aft>
                <a:spcPts val="1000"/>
              </a:spcAft>
            </a:pPr>
            <a:r>
              <a:rPr lang="en-US" altLang="en-US" sz="1400" dirty="0" err="1">
                <a:latin typeface="Calibri" panose="020F0502020204030204" pitchFamily="34" charset="0"/>
              </a:rPr>
              <a:t>Rekening-rekening</a:t>
            </a:r>
            <a:endParaRPr lang="en-US" altLang="en-US" sz="1400" dirty="0">
              <a:latin typeface="Calibri" panose="020F0502020204030204" pitchFamily="34" charset="0"/>
            </a:endParaRPr>
          </a:p>
          <a:p>
            <a:pPr algn="ctr" eaLnBrk="1" hangingPunct="1">
              <a:spcAft>
                <a:spcPts val="1000"/>
              </a:spcAft>
            </a:pPr>
            <a:r>
              <a:rPr lang="en-US" altLang="en-US" sz="1400" dirty="0">
                <a:latin typeface="Calibri" panose="020F0502020204030204" pitchFamily="34" charset="0"/>
              </a:rPr>
              <a:t>NOMINAL</a:t>
            </a:r>
            <a:endParaRPr lang="en-US" altLang="en-US" sz="1400" dirty="0"/>
          </a:p>
        </p:txBody>
      </p:sp>
      <p:sp>
        <p:nvSpPr>
          <p:cNvPr id="16389" name="Rectangle 5">
            <a:extLst>
              <a:ext uri="{FF2B5EF4-FFF2-40B4-BE49-F238E27FC236}">
                <a16:creationId xmlns:a16="http://schemas.microsoft.com/office/drawing/2014/main" id="{9884BBA1-B997-4D41-875A-372791001C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6600" y="5029200"/>
            <a:ext cx="1828800" cy="762000"/>
          </a:xfrm>
          <a:prstGeom prst="rect">
            <a:avLst/>
          </a:prstGeom>
          <a:solidFill>
            <a:schemeClr val="accent4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en-US" sz="1400" dirty="0" err="1">
                <a:solidFill>
                  <a:srgbClr val="FFFF00"/>
                </a:solidFill>
                <a:latin typeface="Calibri" pitchFamily="34" charset="0"/>
              </a:rPr>
              <a:t>Rekening</a:t>
            </a:r>
            <a:r>
              <a:rPr lang="en-US" sz="1400" dirty="0">
                <a:solidFill>
                  <a:srgbClr val="FFFF00"/>
                </a:solidFill>
                <a:latin typeface="Calibri" pitchFamily="34" charset="0"/>
              </a:rPr>
              <a:t>-</a:t>
            </a:r>
            <a:r>
              <a:rPr lang="en-US" sz="1400" dirty="0" err="1">
                <a:solidFill>
                  <a:srgbClr val="FFFF00"/>
                </a:solidFill>
                <a:latin typeface="Calibri" pitchFamily="34" charset="0"/>
              </a:rPr>
              <a:t>rekening</a:t>
            </a:r>
            <a:endParaRPr lang="en-US" sz="1400" dirty="0">
              <a:solidFill>
                <a:srgbClr val="FFFF00"/>
              </a:solidFill>
              <a:latin typeface="Calibri" pitchFamily="34" charset="0"/>
            </a:endParaRPr>
          </a:p>
          <a:p>
            <a:pPr algn="ctr">
              <a:spcAft>
                <a:spcPts val="1000"/>
              </a:spcAft>
              <a:defRPr/>
            </a:pPr>
            <a:r>
              <a:rPr lang="en-US" sz="1400" dirty="0">
                <a:solidFill>
                  <a:srgbClr val="FFFF00"/>
                </a:solidFill>
                <a:latin typeface="Calibri" pitchFamily="34" charset="0"/>
              </a:rPr>
              <a:t>BIAYA</a:t>
            </a:r>
            <a:endParaRPr lang="en-US" sz="1400" dirty="0">
              <a:solidFill>
                <a:srgbClr val="FFFF00"/>
              </a:solidFill>
            </a:endParaRPr>
          </a:p>
        </p:txBody>
      </p:sp>
      <p:sp>
        <p:nvSpPr>
          <p:cNvPr id="16390" name="Rectangle 6">
            <a:extLst>
              <a:ext uri="{FF2B5EF4-FFF2-40B4-BE49-F238E27FC236}">
                <a16:creationId xmlns:a16="http://schemas.microsoft.com/office/drawing/2014/main" id="{558F48BA-40A8-4A8B-B51A-33CA377069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6600" y="3657600"/>
            <a:ext cx="1828800" cy="914400"/>
          </a:xfrm>
          <a:prstGeom prst="rect">
            <a:avLst/>
          </a:prstGeom>
          <a:solidFill>
            <a:schemeClr val="accent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en-US" sz="1400" dirty="0" err="1">
                <a:latin typeface="Calibri" pitchFamily="34" charset="0"/>
              </a:rPr>
              <a:t>Rekening</a:t>
            </a:r>
            <a:r>
              <a:rPr lang="en-US" sz="1400" dirty="0">
                <a:latin typeface="Calibri" pitchFamily="34" charset="0"/>
              </a:rPr>
              <a:t>-</a:t>
            </a:r>
            <a:r>
              <a:rPr lang="en-US" sz="1400" dirty="0" err="1">
                <a:latin typeface="Calibri" pitchFamily="34" charset="0"/>
              </a:rPr>
              <a:t>rekening</a:t>
            </a:r>
            <a:endParaRPr lang="en-US" sz="1400" dirty="0">
              <a:latin typeface="Calibri" pitchFamily="34" charset="0"/>
            </a:endParaRPr>
          </a:p>
          <a:p>
            <a:pPr algn="ctr">
              <a:spcAft>
                <a:spcPts val="1000"/>
              </a:spcAft>
              <a:defRPr/>
            </a:pPr>
            <a:r>
              <a:rPr lang="en-US" sz="1400" dirty="0">
                <a:latin typeface="Calibri" pitchFamily="34" charset="0"/>
              </a:rPr>
              <a:t>PENDAPATAN</a:t>
            </a:r>
            <a:endParaRPr lang="en-US" sz="1400" dirty="0"/>
          </a:p>
        </p:txBody>
      </p:sp>
      <p:sp>
        <p:nvSpPr>
          <p:cNvPr id="16391" name="Rectangle 7">
            <a:extLst>
              <a:ext uri="{FF2B5EF4-FFF2-40B4-BE49-F238E27FC236}">
                <a16:creationId xmlns:a16="http://schemas.microsoft.com/office/drawing/2014/main" id="{70924E1E-4D34-4770-91EA-D81BB55D65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0400" y="2286000"/>
            <a:ext cx="1600200" cy="838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en-US" sz="1400" dirty="0" err="1">
                <a:latin typeface="Calibri" pitchFamily="34" charset="0"/>
              </a:rPr>
              <a:t>Rekening</a:t>
            </a:r>
            <a:r>
              <a:rPr lang="en-US" sz="1400" dirty="0">
                <a:latin typeface="Calibri" pitchFamily="34" charset="0"/>
              </a:rPr>
              <a:t>-</a:t>
            </a:r>
            <a:r>
              <a:rPr lang="en-US" sz="1400" dirty="0" err="1">
                <a:latin typeface="Calibri" pitchFamily="34" charset="0"/>
              </a:rPr>
              <a:t>rekening</a:t>
            </a:r>
            <a:endParaRPr lang="en-US" sz="1400" dirty="0">
              <a:latin typeface="Calibri" pitchFamily="34" charset="0"/>
            </a:endParaRPr>
          </a:p>
          <a:p>
            <a:pPr algn="ctr">
              <a:spcAft>
                <a:spcPts val="1000"/>
              </a:spcAft>
              <a:defRPr/>
            </a:pPr>
            <a:r>
              <a:rPr lang="en-US" sz="1400" dirty="0">
                <a:latin typeface="Calibri" pitchFamily="34" charset="0"/>
              </a:rPr>
              <a:t>MODAL</a:t>
            </a:r>
            <a:endParaRPr lang="en-US" sz="1400" dirty="0"/>
          </a:p>
        </p:txBody>
      </p:sp>
      <p:sp>
        <p:nvSpPr>
          <p:cNvPr id="16392" name="Rectangle 8">
            <a:extLst>
              <a:ext uri="{FF2B5EF4-FFF2-40B4-BE49-F238E27FC236}">
                <a16:creationId xmlns:a16="http://schemas.microsoft.com/office/drawing/2014/main" id="{1DCE18FA-B83C-414E-A42C-E2B2B5FD18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0400" y="1330326"/>
            <a:ext cx="1600200" cy="80327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en-US" sz="1400" dirty="0" err="1">
                <a:solidFill>
                  <a:srgbClr val="FFFF00"/>
                </a:solidFill>
                <a:latin typeface="Calibri" pitchFamily="34" charset="0"/>
              </a:rPr>
              <a:t>Rekening</a:t>
            </a:r>
            <a:r>
              <a:rPr lang="en-US" sz="1400" dirty="0">
                <a:solidFill>
                  <a:srgbClr val="FFFF00"/>
                </a:solidFill>
                <a:latin typeface="Calibri" pitchFamily="34" charset="0"/>
              </a:rPr>
              <a:t>-</a:t>
            </a:r>
            <a:r>
              <a:rPr lang="en-US" sz="1400" dirty="0" err="1">
                <a:solidFill>
                  <a:srgbClr val="FFFF00"/>
                </a:solidFill>
                <a:latin typeface="Calibri" pitchFamily="34" charset="0"/>
              </a:rPr>
              <a:t>rekening</a:t>
            </a:r>
            <a:endParaRPr lang="en-US" sz="1400" dirty="0">
              <a:solidFill>
                <a:srgbClr val="FFFF00"/>
              </a:solidFill>
              <a:latin typeface="Calibri" pitchFamily="34" charset="0"/>
            </a:endParaRPr>
          </a:p>
          <a:p>
            <a:pPr algn="ctr">
              <a:spcAft>
                <a:spcPts val="1000"/>
              </a:spcAft>
              <a:defRPr/>
            </a:pPr>
            <a:r>
              <a:rPr lang="en-US" sz="1400" dirty="0">
                <a:solidFill>
                  <a:srgbClr val="FFFF00"/>
                </a:solidFill>
                <a:latin typeface="Calibri" pitchFamily="34" charset="0"/>
              </a:rPr>
              <a:t>KEWAJIBAN</a:t>
            </a:r>
            <a:endParaRPr lang="en-US" sz="1400" dirty="0">
              <a:solidFill>
                <a:srgbClr val="FFFF00"/>
              </a:solidFill>
            </a:endParaRPr>
          </a:p>
        </p:txBody>
      </p:sp>
      <p:sp>
        <p:nvSpPr>
          <p:cNvPr id="16393" name="Rectangle 9">
            <a:extLst>
              <a:ext uri="{FF2B5EF4-FFF2-40B4-BE49-F238E27FC236}">
                <a16:creationId xmlns:a16="http://schemas.microsoft.com/office/drawing/2014/main" id="{249255BD-CBC9-4886-8339-EB84AAA167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0400" y="304801"/>
            <a:ext cx="1600200" cy="835025"/>
          </a:xfrm>
          <a:prstGeom prst="rect">
            <a:avLst/>
          </a:prstGeom>
          <a:solidFill>
            <a:srgbClr val="92D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Aft>
                <a:spcPts val="1000"/>
              </a:spcAft>
            </a:pPr>
            <a:r>
              <a:rPr lang="en-US" altLang="en-US" sz="1400" dirty="0" err="1">
                <a:latin typeface="Calibri" panose="020F0502020204030204" pitchFamily="34" charset="0"/>
              </a:rPr>
              <a:t>Rekening-rekening</a:t>
            </a:r>
            <a:endParaRPr lang="en-US" altLang="en-US" sz="1400" dirty="0">
              <a:latin typeface="Calibri" panose="020F0502020204030204" pitchFamily="34" charset="0"/>
            </a:endParaRPr>
          </a:p>
          <a:p>
            <a:pPr algn="ctr" eaLnBrk="1" hangingPunct="1">
              <a:spcAft>
                <a:spcPts val="1000"/>
              </a:spcAft>
            </a:pPr>
            <a:r>
              <a:rPr lang="en-US" altLang="en-US" sz="1400" dirty="0">
                <a:latin typeface="Calibri" panose="020F0502020204030204" pitchFamily="34" charset="0"/>
              </a:rPr>
              <a:t>AKTIVA</a:t>
            </a:r>
            <a:endParaRPr lang="en-US" altLang="en-US" sz="1400" dirty="0"/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67D835F0-3722-418F-88A6-49180918C7A3}"/>
              </a:ext>
            </a:extLst>
          </p:cNvPr>
          <p:cNvCxnSpPr/>
          <p:nvPr/>
        </p:nvCxnSpPr>
        <p:spPr>
          <a:xfrm rot="5400000" flipH="1" flipV="1">
            <a:off x="3619500" y="2400300"/>
            <a:ext cx="14478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209F31EB-7890-4D8B-8B60-361B6D007CDC}"/>
              </a:ext>
            </a:extLst>
          </p:cNvPr>
          <p:cNvCxnSpPr/>
          <p:nvPr/>
        </p:nvCxnSpPr>
        <p:spPr>
          <a:xfrm rot="16200000" flipH="1">
            <a:off x="3581400" y="3962400"/>
            <a:ext cx="14478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59FC5B3E-E35B-4D09-8A83-A0BFCEA5EDF1}"/>
              </a:ext>
            </a:extLst>
          </p:cNvPr>
          <p:cNvCxnSpPr/>
          <p:nvPr/>
        </p:nvCxnSpPr>
        <p:spPr>
          <a:xfrm rot="5400000" flipH="1" flipV="1">
            <a:off x="6134100" y="1028700"/>
            <a:ext cx="9906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BE25341C-4A87-43EA-B042-1AF6AF1A1D90}"/>
              </a:ext>
            </a:extLst>
          </p:cNvPr>
          <p:cNvCxnSpPr/>
          <p:nvPr/>
        </p:nvCxnSpPr>
        <p:spPr>
          <a:xfrm>
            <a:off x="6400800" y="1752600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D64B474A-5526-4F55-8B94-AA987DB768F8}"/>
              </a:ext>
            </a:extLst>
          </p:cNvPr>
          <p:cNvCxnSpPr/>
          <p:nvPr/>
        </p:nvCxnSpPr>
        <p:spPr>
          <a:xfrm rot="16200000" flipH="1">
            <a:off x="6172200" y="1981200"/>
            <a:ext cx="9144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81829DBF-FC37-4510-933E-9E4CB9AD7350}"/>
              </a:ext>
            </a:extLst>
          </p:cNvPr>
          <p:cNvCxnSpPr/>
          <p:nvPr/>
        </p:nvCxnSpPr>
        <p:spPr>
          <a:xfrm rot="5400000" flipH="1" flipV="1">
            <a:off x="6438900" y="4305300"/>
            <a:ext cx="5334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4A33FC01-427D-4F18-9217-FD8890016864}"/>
              </a:ext>
            </a:extLst>
          </p:cNvPr>
          <p:cNvCxnSpPr/>
          <p:nvPr/>
        </p:nvCxnSpPr>
        <p:spPr>
          <a:xfrm rot="16200000" flipH="1">
            <a:off x="6400800" y="4876800"/>
            <a:ext cx="6096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4" dur="5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4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animBg="1"/>
      <p:bldP spid="16387" grpId="0" animBg="1"/>
      <p:bldP spid="16388" grpId="0" animBg="1"/>
      <p:bldP spid="16389" grpId="0" animBg="1"/>
      <p:bldP spid="16390" grpId="0" animBg="1"/>
      <p:bldP spid="16391" grpId="0" animBg="1"/>
      <p:bldP spid="16392" grpId="0" animBg="1"/>
      <p:bldP spid="1639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 Same Side Corner Rectangle 3">
            <a:extLst>
              <a:ext uri="{FF2B5EF4-FFF2-40B4-BE49-F238E27FC236}">
                <a16:creationId xmlns:a16="http://schemas.microsoft.com/office/drawing/2014/main" id="{5602195A-2395-447D-9FF6-A278E662D01E}"/>
              </a:ext>
            </a:extLst>
          </p:cNvPr>
          <p:cNvSpPr/>
          <p:nvPr/>
        </p:nvSpPr>
        <p:spPr>
          <a:xfrm>
            <a:off x="4114800" y="381000"/>
            <a:ext cx="3810000" cy="533400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/>
              <a:t>BENTUK ISI REKENING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2FFD651-6ABF-4295-875C-E071AECE658A}"/>
              </a:ext>
            </a:extLst>
          </p:cNvPr>
          <p:cNvGraphicFramePr>
            <a:graphicFrameLocks noGrp="1"/>
          </p:cNvGraphicFramePr>
          <p:nvPr/>
        </p:nvGraphicFramePr>
        <p:xfrm>
          <a:off x="4114800" y="1295400"/>
          <a:ext cx="3810000" cy="1828800"/>
        </p:xfrm>
        <a:graphic>
          <a:graphicData uri="http://schemas.openxmlformats.org/drawingml/2006/table">
            <a:tbl>
              <a:tblPr/>
              <a:tblGrid>
                <a:gridCol w="17689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410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6958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Arial"/>
                          <a:ea typeface="Times New Roman"/>
                        </a:rPr>
                        <a:t>Nama</a:t>
                      </a:r>
                      <a:r>
                        <a:rPr lang="en-US" sz="2000" dirty="0"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latin typeface="Arial"/>
                          <a:ea typeface="Times New Roman"/>
                        </a:rPr>
                        <a:t>Rekening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69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/>
                          <a:ea typeface="Times New Roman"/>
                        </a:rPr>
                        <a:t> </a:t>
                      </a:r>
                      <a:endParaRPr lang="en-US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/>
                          <a:ea typeface="Times New Roman"/>
                        </a:rPr>
                        <a:t> </a:t>
                      </a:r>
                      <a:endParaRPr lang="en-US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15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/>
                          <a:ea typeface="Times New Roman"/>
                        </a:rPr>
                        <a:t>(</a:t>
                      </a:r>
                      <a:r>
                        <a:rPr lang="en-US" sz="2000" dirty="0" err="1">
                          <a:latin typeface="Arial"/>
                          <a:ea typeface="Times New Roman"/>
                        </a:rPr>
                        <a:t>sisi</a:t>
                      </a:r>
                      <a:r>
                        <a:rPr lang="en-US" sz="2000" dirty="0"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latin typeface="Arial"/>
                          <a:ea typeface="Times New Roman"/>
                        </a:rPr>
                        <a:t>debet</a:t>
                      </a:r>
                      <a:r>
                        <a:rPr lang="en-US" sz="2000" dirty="0">
                          <a:latin typeface="Arial"/>
                          <a:ea typeface="Times New Roman"/>
                        </a:rPr>
                        <a:t>)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/>
                          <a:ea typeface="Times New Roman"/>
                        </a:rPr>
                        <a:t>(</a:t>
                      </a:r>
                      <a:r>
                        <a:rPr lang="en-US" sz="2000" dirty="0" err="1">
                          <a:latin typeface="Arial"/>
                          <a:ea typeface="Times New Roman"/>
                        </a:rPr>
                        <a:t>sisi</a:t>
                      </a:r>
                      <a:r>
                        <a:rPr lang="en-US" sz="2000" dirty="0"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latin typeface="Arial"/>
                          <a:ea typeface="Times New Roman"/>
                        </a:rPr>
                        <a:t>Kredit</a:t>
                      </a:r>
                      <a:r>
                        <a:rPr lang="en-US" sz="2000" dirty="0">
                          <a:latin typeface="Arial"/>
                          <a:ea typeface="Times New Roman"/>
                        </a:rPr>
                        <a:t>)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15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/>
                          <a:ea typeface="Times New Roman"/>
                        </a:rPr>
                        <a:t> </a:t>
                      </a:r>
                      <a:endParaRPr lang="en-US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/>
                          <a:ea typeface="Times New Roman"/>
                        </a:rPr>
                        <a:t> </a:t>
                      </a:r>
                      <a:endParaRPr lang="en-US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15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/>
                          <a:ea typeface="Times New Roman"/>
                        </a:rPr>
                        <a:t> </a:t>
                      </a:r>
                      <a:endParaRPr lang="en-US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/>
                          <a:ea typeface="Times New Roman"/>
                        </a:rPr>
                        <a:t> </a:t>
                      </a:r>
                      <a:endParaRPr lang="en-US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15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/>
                          <a:ea typeface="Times New Roman"/>
                        </a:rPr>
                        <a:t> </a:t>
                      </a:r>
                      <a:endParaRPr lang="en-US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/>
                          <a:ea typeface="Times New Roman"/>
                        </a:rPr>
                        <a:t> 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3BE9D996-931B-4FF7-9764-CB1F5DAE0F9D}"/>
              </a:ext>
            </a:extLst>
          </p:cNvPr>
          <p:cNvGraphicFramePr>
            <a:graphicFrameLocks noGrp="1"/>
          </p:cNvGraphicFramePr>
          <p:nvPr/>
        </p:nvGraphicFramePr>
        <p:xfrm>
          <a:off x="3124200" y="3505200"/>
          <a:ext cx="6324600" cy="2057398"/>
        </p:xfrm>
        <a:graphic>
          <a:graphicData uri="http://schemas.openxmlformats.org/drawingml/2006/table">
            <a:tbl>
              <a:tblPr/>
              <a:tblGrid>
                <a:gridCol w="7320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6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93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84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10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7726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7805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5935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6244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93914"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Times New Roman"/>
                        </a:rPr>
                        <a:t>KAS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39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latin typeface="Arial"/>
                          <a:ea typeface="Times New Roman"/>
                        </a:rPr>
                        <a:t>Tanggal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</a:rPr>
                        <a:t>Keterangan 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</a:rPr>
                        <a:t>F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</a:rPr>
                        <a:t>Jumlah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</a:rPr>
                        <a:t>Tanggal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</a:rPr>
                        <a:t>Keterangan 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</a:rPr>
                        <a:t>F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</a:rPr>
                        <a:t>Jumlah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39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/>
                          <a:ea typeface="Times New Roman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39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39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</a:rPr>
                        <a:t>(sisi debet)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</a:rPr>
                        <a:t>(sisi kredit)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39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39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/>
                          <a:ea typeface="Times New Roman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7DC0401D-AF7B-417F-8271-883E1D311FE6}"/>
              </a:ext>
            </a:extLst>
          </p:cNvPr>
          <p:cNvSpPr/>
          <p:nvPr/>
        </p:nvSpPr>
        <p:spPr>
          <a:xfrm>
            <a:off x="4038600" y="381000"/>
            <a:ext cx="44958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SIFAT-SIFAT REKENING</a:t>
            </a:r>
          </a:p>
        </p:txBody>
      </p:sp>
      <p:graphicFrame>
        <p:nvGraphicFramePr>
          <p:cNvPr id="9358" name="Group 142">
            <a:extLst>
              <a:ext uri="{FF2B5EF4-FFF2-40B4-BE49-F238E27FC236}">
                <a16:creationId xmlns:a16="http://schemas.microsoft.com/office/drawing/2014/main" id="{B3710C68-7B56-4A47-AF09-6DF7B438130D}"/>
              </a:ext>
            </a:extLst>
          </p:cNvPr>
          <p:cNvGraphicFramePr>
            <a:graphicFrameLocks noGrp="1"/>
          </p:cNvGraphicFramePr>
          <p:nvPr/>
        </p:nvGraphicFramePr>
        <p:xfrm>
          <a:off x="4648200" y="1143000"/>
          <a:ext cx="4800600" cy="2752090"/>
        </p:xfrm>
        <a:graphic>
          <a:graphicData uri="http://schemas.openxmlformats.org/drawingml/2006/table">
            <a:tbl>
              <a:tblPr/>
              <a:tblGrid>
                <a:gridCol w="1162050">
                  <a:extLst>
                    <a:ext uri="{9D8B030D-6E8A-4147-A177-3AD203B41FA5}">
                      <a16:colId xmlns:a16="http://schemas.microsoft.com/office/drawing/2014/main" val="3489792202"/>
                    </a:ext>
                  </a:extLst>
                </a:gridCol>
                <a:gridCol w="1141413">
                  <a:extLst>
                    <a:ext uri="{9D8B030D-6E8A-4147-A177-3AD203B41FA5}">
                      <a16:colId xmlns:a16="http://schemas.microsoft.com/office/drawing/2014/main" val="1770638778"/>
                    </a:ext>
                  </a:extLst>
                </a:gridCol>
                <a:gridCol w="193675">
                  <a:extLst>
                    <a:ext uri="{9D8B030D-6E8A-4147-A177-3AD203B41FA5}">
                      <a16:colId xmlns:a16="http://schemas.microsoft.com/office/drawing/2014/main" val="442914288"/>
                    </a:ext>
                  </a:extLst>
                </a:gridCol>
                <a:gridCol w="1163637">
                  <a:extLst>
                    <a:ext uri="{9D8B030D-6E8A-4147-A177-3AD203B41FA5}">
                      <a16:colId xmlns:a16="http://schemas.microsoft.com/office/drawing/2014/main" val="1687111178"/>
                    </a:ext>
                  </a:extLst>
                </a:gridCol>
                <a:gridCol w="1139825">
                  <a:extLst>
                    <a:ext uri="{9D8B030D-6E8A-4147-A177-3AD203B41FA5}">
                      <a16:colId xmlns:a16="http://schemas.microsoft.com/office/drawing/2014/main" val="8167510"/>
                    </a:ext>
                  </a:extLst>
                </a:gridCol>
              </a:tblGrid>
              <a:tr h="176213">
                <a:tc grid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REKENING NERACA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D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1264152"/>
                  </a:ext>
                </a:extLst>
              </a:tr>
              <a:tr h="1762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1519829"/>
                  </a:ext>
                </a:extLst>
              </a:tr>
              <a:tr h="187325"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AKTIVA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D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KEWAJIBAN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D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6446024"/>
                  </a:ext>
                </a:extLst>
              </a:tr>
              <a:tr h="1762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6388263"/>
                  </a:ext>
                </a:extLst>
              </a:tr>
              <a:tr h="1762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Debet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Kredit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Debet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Kredit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3621941"/>
                  </a:ext>
                </a:extLst>
              </a:tr>
              <a:tr h="1762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(+)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(-)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(-)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(+)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1778404"/>
                  </a:ext>
                </a:extLst>
              </a:tr>
              <a:tr h="1762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9807129"/>
                  </a:ext>
                </a:extLst>
              </a:tr>
              <a:tr h="1365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811081"/>
                  </a:ext>
                </a:extLst>
              </a:tr>
              <a:tr h="1762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2213457"/>
                  </a:ext>
                </a:extLst>
              </a:tr>
              <a:tr h="1873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MODAL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D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6420568"/>
                  </a:ext>
                </a:extLst>
              </a:tr>
              <a:tr h="1762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2087841"/>
                  </a:ext>
                </a:extLst>
              </a:tr>
              <a:tr h="1762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Debet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Kredit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5603399"/>
                  </a:ext>
                </a:extLst>
              </a:tr>
              <a:tr h="1762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(-)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(+)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8966795"/>
                  </a:ext>
                </a:extLst>
              </a:tr>
              <a:tr h="1762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0215715"/>
                  </a:ext>
                </a:extLst>
              </a:tr>
              <a:tr h="1762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4805469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A288CF7C-186A-428D-8F67-93F37DC3623D}"/>
              </a:ext>
            </a:extLst>
          </p:cNvPr>
          <p:cNvGraphicFramePr>
            <a:graphicFrameLocks noGrp="1"/>
          </p:cNvGraphicFramePr>
          <p:nvPr/>
        </p:nvGraphicFramePr>
        <p:xfrm>
          <a:off x="4572001" y="3962401"/>
          <a:ext cx="4876799" cy="2438403"/>
        </p:xfrm>
        <a:graphic>
          <a:graphicData uri="http://schemas.openxmlformats.org/drawingml/2006/table">
            <a:tbl>
              <a:tblPr/>
              <a:tblGrid>
                <a:gridCol w="11812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82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77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812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582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09888"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Arial"/>
                          <a:ea typeface="Times New Roman"/>
                        </a:rPr>
                        <a:t>REKENING RUGI LABA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98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0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0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0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2234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</a:rPr>
                        <a:t>BIAYA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0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</a:rPr>
                        <a:t>PENDAPATAN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98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0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98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</a:rPr>
                        <a:t>Debet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</a:rPr>
                        <a:t>Kredit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0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</a:rPr>
                        <a:t>Debet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</a:rPr>
                        <a:t>Kredit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98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</a:rPr>
                        <a:t>(+)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Arial"/>
                          <a:ea typeface="Times New Roman"/>
                        </a:rPr>
                        <a:t>(-)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0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</a:rPr>
                        <a:t>(-)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</a:rPr>
                        <a:t>(+)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98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0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98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0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98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0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0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0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370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Arial"/>
                          <a:ea typeface="Times New Roman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8" name="Right Arrow 7">
            <a:extLst>
              <a:ext uri="{FF2B5EF4-FFF2-40B4-BE49-F238E27FC236}">
                <a16:creationId xmlns:a16="http://schemas.microsoft.com/office/drawing/2014/main" id="{D21916EA-0556-4DEF-B320-162263C6C771}"/>
              </a:ext>
            </a:extLst>
          </p:cNvPr>
          <p:cNvSpPr/>
          <p:nvPr/>
        </p:nvSpPr>
        <p:spPr>
          <a:xfrm>
            <a:off x="2514600" y="1905000"/>
            <a:ext cx="1447800" cy="1371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400">
                <a:solidFill>
                  <a:srgbClr val="FFFFFF"/>
                </a:solidFill>
                <a:latin typeface="Calibri" panose="020F0502020204030204" pitchFamily="34" charset="0"/>
              </a:rPr>
              <a:t>Rekening Riil</a:t>
            </a:r>
          </a:p>
        </p:txBody>
      </p:sp>
      <p:sp>
        <p:nvSpPr>
          <p:cNvPr id="9" name="Right Arrow 8">
            <a:extLst>
              <a:ext uri="{FF2B5EF4-FFF2-40B4-BE49-F238E27FC236}">
                <a16:creationId xmlns:a16="http://schemas.microsoft.com/office/drawing/2014/main" id="{A1553B27-6763-41B0-8EAC-07B724050857}"/>
              </a:ext>
            </a:extLst>
          </p:cNvPr>
          <p:cNvSpPr/>
          <p:nvPr/>
        </p:nvSpPr>
        <p:spPr>
          <a:xfrm>
            <a:off x="2438400" y="4343400"/>
            <a:ext cx="1447800" cy="1371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200">
                <a:solidFill>
                  <a:srgbClr val="FFFFFF"/>
                </a:solidFill>
                <a:latin typeface="Calibri" panose="020F0502020204030204" pitchFamily="34" charset="0"/>
              </a:rPr>
              <a:t>Rekening Nominal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3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3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 autoUpdateAnimBg="0"/>
      <p:bldP spid="8" grpId="0" animBg="1" autoUpdateAnimBg="0"/>
      <p:bldP spid="9" grpId="0" animBg="1" autoUpdateAnimBg="0"/>
    </p:bld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432</TotalTime>
  <Words>643</Words>
  <Application>Microsoft Office PowerPoint</Application>
  <PresentationFormat>Widescreen</PresentationFormat>
  <Paragraphs>359</Paragraphs>
  <Slides>30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8" baseType="lpstr">
      <vt:lpstr>Arial</vt:lpstr>
      <vt:lpstr>Arial Narrow</vt:lpstr>
      <vt:lpstr>Calibri</vt:lpstr>
      <vt:lpstr>Century Gothic</vt:lpstr>
      <vt:lpstr>Times New Roman</vt:lpstr>
      <vt:lpstr>Wingdings 3</vt:lpstr>
      <vt:lpstr>Wisp</vt:lpstr>
      <vt:lpstr>Microsoft Excel Worksheet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Wisnu HP</dc:creator>
  <cp:lastModifiedBy>DellVostro</cp:lastModifiedBy>
  <cp:revision>106</cp:revision>
  <dcterms:created xsi:type="dcterms:W3CDTF">2019-08-10T01:31:05Z</dcterms:created>
  <dcterms:modified xsi:type="dcterms:W3CDTF">2019-08-15T02:36:52Z</dcterms:modified>
</cp:coreProperties>
</file>