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300" r:id="rId3"/>
    <p:sldId id="447" r:id="rId4"/>
    <p:sldId id="301" r:id="rId5"/>
    <p:sldId id="302" r:id="rId6"/>
    <p:sldId id="449" r:id="rId7"/>
    <p:sldId id="450" r:id="rId8"/>
    <p:sldId id="451" r:id="rId9"/>
    <p:sldId id="452" r:id="rId10"/>
    <p:sldId id="582" r:id="rId11"/>
    <p:sldId id="453" r:id="rId12"/>
    <p:sldId id="584" r:id="rId13"/>
    <p:sldId id="585" r:id="rId14"/>
    <p:sldId id="586" r:id="rId15"/>
    <p:sldId id="572" r:id="rId16"/>
    <p:sldId id="561" r:id="rId17"/>
    <p:sldId id="562" r:id="rId18"/>
    <p:sldId id="563" r:id="rId19"/>
    <p:sldId id="564" r:id="rId20"/>
    <p:sldId id="565" r:id="rId21"/>
    <p:sldId id="566" r:id="rId22"/>
    <p:sldId id="567" r:id="rId23"/>
    <p:sldId id="569" r:id="rId24"/>
    <p:sldId id="570" r:id="rId25"/>
    <p:sldId id="571" r:id="rId26"/>
    <p:sldId id="588" r:id="rId27"/>
    <p:sldId id="583" r:id="rId28"/>
    <p:sldId id="589" r:id="rId29"/>
    <p:sldId id="551" r:id="rId30"/>
    <p:sldId id="552" r:id="rId31"/>
    <p:sldId id="553" r:id="rId32"/>
    <p:sldId id="304" r:id="rId33"/>
    <p:sldId id="455" r:id="rId34"/>
    <p:sldId id="457" r:id="rId35"/>
    <p:sldId id="458" r:id="rId36"/>
    <p:sldId id="459" r:id="rId37"/>
    <p:sldId id="460" r:id="rId38"/>
    <p:sldId id="46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00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20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35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597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0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384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411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545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10306" y="278252"/>
            <a:ext cx="10971389" cy="1142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306" y="1600292"/>
            <a:ext cx="5401028" cy="2198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0667" y="1600292"/>
            <a:ext cx="5401028" cy="2198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0306" y="3931514"/>
            <a:ext cx="5401028" cy="2199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67" y="3931514"/>
            <a:ext cx="5401028" cy="2199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5D4E25BE-5F9D-4046-92A8-9871F7698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B3556E61-3D69-42DD-B176-3B54851C8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076DF1C1-959C-427F-A34C-D27379A38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AEA60-76ED-45B4-91AA-CAD9A6692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25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245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814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59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55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22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38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47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A934-51EA-4245-A54C-FA248342AA65}" type="datetimeFigureOut">
              <a:rPr lang="en-ID" smtClean="0"/>
              <a:t>20/08/2019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75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896B9-B103-4213-88D2-585B8CDB483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JURNAL DAN POSTING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1EA51-C40F-4747-9173-C39456626DEA}"/>
              </a:ext>
            </a:extLst>
          </p:cNvPr>
          <p:cNvSpPr/>
          <p:nvPr/>
        </p:nvSpPr>
        <p:spPr>
          <a:xfrm>
            <a:off x="2937164" y="5500245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Wisnu Haryo Pramudya, S.E., M.Si., Ak., CA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842148-35A4-4470-BF9E-E482E0530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42"/>
              <a:t>Pada  tanggal 21 Januari 2002 perusahaan telah menyelesaikan jasa foto kopi sebesar Rp.5.000.000,- tetapi uangnya belum diterima </a:t>
            </a:r>
            <a:endParaRPr lang="id-ID" sz="2442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0FAC83B-CF81-4171-A5A5-B8C8CF903B8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EDE679-2A37-490D-A1D5-29DDE7056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6" name="Picture 5" descr="bd06639_">
            <a:extLst>
              <a:ext uri="{FF2B5EF4-FFF2-40B4-BE49-F238E27FC236}">
                <a16:creationId xmlns:a16="http://schemas.microsoft.com/office/drawing/2014/main" id="{5B77712E-6D0B-4B53-8691-C38FC2A2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6494BC04-BD5D-4DE9-B3AF-CC1ABFA5A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5C81626D-EBF2-4D52-83FA-FE2FCD5D4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6FA4B54-87C9-45BC-9892-CA7F9DEEA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D471F5-AD0D-4E78-BB33-65E84F5B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593" y="2173408"/>
            <a:ext cx="2390748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Piutang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8AD500FB-8A2D-45DE-A26D-F8F7E29E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4F7C7A63-0BAF-44BD-BE69-17E329241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F3BE66-4020-4DB0-8D12-748525C5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14" name="Group 13">
            <a:extLst>
              <a:ext uri="{FF2B5EF4-FFF2-40B4-BE49-F238E27FC236}">
                <a16:creationId xmlns:a16="http://schemas.microsoft.com/office/drawing/2014/main" id="{89F4DF3A-028C-4B5B-A708-541493C602AC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Line 39">
            <a:extLst>
              <a:ext uri="{FF2B5EF4-FFF2-40B4-BE49-F238E27FC236}">
                <a16:creationId xmlns:a16="http://schemas.microsoft.com/office/drawing/2014/main" id="{5852DCB1-5B23-4447-8738-BF429BE728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6" name="Line 40">
            <a:extLst>
              <a:ext uri="{FF2B5EF4-FFF2-40B4-BE49-F238E27FC236}">
                <a16:creationId xmlns:a16="http://schemas.microsoft.com/office/drawing/2014/main" id="{273FBE0D-4C11-4D9F-B5A1-3E6B0C9B8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7" name="Line 41">
            <a:extLst>
              <a:ext uri="{FF2B5EF4-FFF2-40B4-BE49-F238E27FC236}">
                <a16:creationId xmlns:a16="http://schemas.microsoft.com/office/drawing/2014/main" id="{2D95C718-B07A-4DA9-BC3A-5CD86A71FA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8" name="Line 42">
            <a:extLst>
              <a:ext uri="{FF2B5EF4-FFF2-40B4-BE49-F238E27FC236}">
                <a16:creationId xmlns:a16="http://schemas.microsoft.com/office/drawing/2014/main" id="{9CE15D1C-5347-4B22-9EB1-8E3CADFBF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19" name="Text Box 43">
            <a:extLst>
              <a:ext uri="{FF2B5EF4-FFF2-40B4-BE49-F238E27FC236}">
                <a16:creationId xmlns:a16="http://schemas.microsoft.com/office/drawing/2014/main" id="{CC4A4A40-2D25-472A-B446-D4653C89C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502288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Piutang / tagihan bertambah Rp.5.000.000</a:t>
            </a:r>
          </a:p>
        </p:txBody>
      </p:sp>
      <p:sp>
        <p:nvSpPr>
          <p:cNvPr id="20" name="Text Box 44">
            <a:extLst>
              <a:ext uri="{FF2B5EF4-FFF2-40B4-BE49-F238E27FC236}">
                <a16:creationId xmlns:a16="http://schemas.microsoft.com/office/drawing/2014/main" id="{06BA1250-F708-40EA-9E0A-460B9D2A9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448908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bertambah  Rp.5.000.000</a:t>
            </a:r>
          </a:p>
        </p:txBody>
      </p:sp>
      <p:sp>
        <p:nvSpPr>
          <p:cNvPr id="21" name="Text Box 45">
            <a:extLst>
              <a:ext uri="{FF2B5EF4-FFF2-40B4-BE49-F238E27FC236}">
                <a16:creationId xmlns:a16="http://schemas.microsoft.com/office/drawing/2014/main" id="{B8DC5108-FD57-4A6F-8ED0-2EE7C4EC6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025" y="243781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  <p:sp>
        <p:nvSpPr>
          <p:cNvPr id="22" name="Text Box 46">
            <a:extLst>
              <a:ext uri="{FF2B5EF4-FFF2-40B4-BE49-F238E27FC236}">
                <a16:creationId xmlns:a16="http://schemas.microsoft.com/office/drawing/2014/main" id="{96091F4C-2B92-43DE-8815-362FDACF2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2570" y="3566050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  <p:sp>
        <p:nvSpPr>
          <p:cNvPr id="23" name="Rectangle 47">
            <a:extLst>
              <a:ext uri="{FF2B5EF4-FFF2-40B4-BE49-F238E27FC236}">
                <a16:creationId xmlns:a16="http://schemas.microsoft.com/office/drawing/2014/main" id="{D23153F4-F7AF-4ED5-A839-29D3E0FC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575191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Piutang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" name="Text Box 48">
            <a:extLst>
              <a:ext uri="{FF2B5EF4-FFF2-40B4-BE49-F238E27FC236}">
                <a16:creationId xmlns:a16="http://schemas.microsoft.com/office/drawing/2014/main" id="{DC97EBBB-F069-4639-9867-9CE591A25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569931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  <p:sp>
        <p:nvSpPr>
          <p:cNvPr id="25" name="Rectangle 49">
            <a:extLst>
              <a:ext uri="{FF2B5EF4-FFF2-40B4-BE49-F238E27FC236}">
                <a16:creationId xmlns:a16="http://schemas.microsoft.com/office/drawing/2014/main" id="{A3CFB9C6-674C-4046-80AD-97192DE11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6" name="Text Box 50">
            <a:extLst>
              <a:ext uri="{FF2B5EF4-FFF2-40B4-BE49-F238E27FC236}">
                <a16:creationId xmlns:a16="http://schemas.microsoft.com/office/drawing/2014/main" id="{8C743E64-8E67-4E62-843F-FBA6586B5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623228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</p:spTree>
    <p:extLst>
      <p:ext uri="{BB962C8B-B14F-4D97-AF65-F5344CB8AC3E}">
        <p14:creationId xmlns:p14="http://schemas.microsoft.com/office/powerpoint/2010/main" val="289159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 autoUpdateAnimBg="0"/>
      <p:bldP spid="7" grpId="0" animBg="1" autoUpdateAnimBg="0"/>
      <p:bldP spid="10" grpId="0" autoUpdateAnimBg="0"/>
      <p:bldP spid="13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2430F08E-2334-4D34-B41F-EA9964E3D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Pada  tanggal 26 Januari 2002 dibayar asuransi sebesar Rp. 750.000,-  </a:t>
            </a:r>
            <a:endParaRPr lang="id-ID" sz="2442"/>
          </a:p>
        </p:txBody>
      </p:sp>
      <p:sp>
        <p:nvSpPr>
          <p:cNvPr id="247811" name="AutoShape 3">
            <a:extLst>
              <a:ext uri="{FF2B5EF4-FFF2-40B4-BE49-F238E27FC236}">
                <a16:creationId xmlns:a16="http://schemas.microsoft.com/office/drawing/2014/main" id="{A7BA2BB3-F600-4D78-AF33-C6F725793C7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13433965-5CAD-4E8E-8A95-B6E4803C7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247813" name="Picture 5" descr="bd06639_">
            <a:extLst>
              <a:ext uri="{FF2B5EF4-FFF2-40B4-BE49-F238E27FC236}">
                <a16:creationId xmlns:a16="http://schemas.microsoft.com/office/drawing/2014/main" id="{73411B9A-56C1-4357-AFB0-1A0A3F9F1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7814" name="AutoShape 6">
            <a:extLst>
              <a:ext uri="{FF2B5EF4-FFF2-40B4-BE49-F238E27FC236}">
                <a16:creationId xmlns:a16="http://schemas.microsoft.com/office/drawing/2014/main" id="{F916F4D7-0267-4D57-8EDA-C18A6538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247815" name="Line 7">
            <a:extLst>
              <a:ext uri="{FF2B5EF4-FFF2-40B4-BE49-F238E27FC236}">
                <a16:creationId xmlns:a16="http://schemas.microsoft.com/office/drawing/2014/main" id="{2FFA3EE7-E8DE-48A3-9B1B-9552479FD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16" name="Line 8">
            <a:extLst>
              <a:ext uri="{FF2B5EF4-FFF2-40B4-BE49-F238E27FC236}">
                <a16:creationId xmlns:a16="http://schemas.microsoft.com/office/drawing/2014/main" id="{A421BB80-0752-4EDC-8D3D-31A7F4080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17" name="Rectangle 9">
            <a:extLst>
              <a:ext uri="{FF2B5EF4-FFF2-40B4-BE49-F238E27FC236}">
                <a16:creationId xmlns:a16="http://schemas.microsoft.com/office/drawing/2014/main" id="{0C3CF8AC-3A54-4351-9C77-5AA4A7128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593" y="2173408"/>
            <a:ext cx="2390748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Beban asuransi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7818" name="Line 10">
            <a:extLst>
              <a:ext uri="{FF2B5EF4-FFF2-40B4-BE49-F238E27FC236}">
                <a16:creationId xmlns:a16="http://schemas.microsoft.com/office/drawing/2014/main" id="{4F0E4E24-F30B-4FB4-9EC9-74243EFB2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19" name="Line 11">
            <a:extLst>
              <a:ext uri="{FF2B5EF4-FFF2-40B4-BE49-F238E27FC236}">
                <a16:creationId xmlns:a16="http://schemas.microsoft.com/office/drawing/2014/main" id="{D55E408C-CBED-4069-976E-ABDE7A785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20" name="Rectangle 12">
            <a:extLst>
              <a:ext uri="{FF2B5EF4-FFF2-40B4-BE49-F238E27FC236}">
                <a16:creationId xmlns:a16="http://schemas.microsoft.com/office/drawing/2014/main" id="{B7546725-52D1-408B-B1A1-3EDE87A1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247821" name="Group 13">
            <a:extLst>
              <a:ext uri="{FF2B5EF4-FFF2-40B4-BE49-F238E27FC236}">
                <a16:creationId xmlns:a16="http://schemas.microsoft.com/office/drawing/2014/main" id="{A2272B3B-8B2B-4A65-BC9B-B3063219A448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7847" name="Line 39">
            <a:extLst>
              <a:ext uri="{FF2B5EF4-FFF2-40B4-BE49-F238E27FC236}">
                <a16:creationId xmlns:a16="http://schemas.microsoft.com/office/drawing/2014/main" id="{B27D0DFF-4F72-475F-B3CD-DA25FE613D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48" name="Line 40">
            <a:extLst>
              <a:ext uri="{FF2B5EF4-FFF2-40B4-BE49-F238E27FC236}">
                <a16:creationId xmlns:a16="http://schemas.microsoft.com/office/drawing/2014/main" id="{12FE2D1A-0A97-4EFA-B64B-F5553A618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49" name="Line 41">
            <a:extLst>
              <a:ext uri="{FF2B5EF4-FFF2-40B4-BE49-F238E27FC236}">
                <a16:creationId xmlns:a16="http://schemas.microsoft.com/office/drawing/2014/main" id="{7A26E106-6429-4F05-B366-C7F9A94A4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50" name="Line 42">
            <a:extLst>
              <a:ext uri="{FF2B5EF4-FFF2-40B4-BE49-F238E27FC236}">
                <a16:creationId xmlns:a16="http://schemas.microsoft.com/office/drawing/2014/main" id="{7DF6D65B-02DA-4E42-A7C6-4FE770D40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7851" name="Text Box 43">
            <a:extLst>
              <a:ext uri="{FF2B5EF4-FFF2-40B4-BE49-F238E27FC236}">
                <a16:creationId xmlns:a16="http://schemas.microsoft.com/office/drawing/2014/main" id="{3DE288FC-404B-4344-BF45-41D47674A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408775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Terjadi biaya asuransi Rp.750.000</a:t>
            </a:r>
          </a:p>
        </p:txBody>
      </p:sp>
      <p:sp>
        <p:nvSpPr>
          <p:cNvPr id="247852" name="Text Box 44">
            <a:extLst>
              <a:ext uri="{FF2B5EF4-FFF2-40B4-BE49-F238E27FC236}">
                <a16:creationId xmlns:a16="http://schemas.microsoft.com/office/drawing/2014/main" id="{0B91616B-724C-4E89-9788-C4243AB44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331729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Rp.750.000</a:t>
            </a:r>
          </a:p>
        </p:txBody>
      </p:sp>
      <p:sp>
        <p:nvSpPr>
          <p:cNvPr id="247853" name="Text Box 45">
            <a:extLst>
              <a:ext uri="{FF2B5EF4-FFF2-40B4-BE49-F238E27FC236}">
                <a16:creationId xmlns:a16="http://schemas.microsoft.com/office/drawing/2014/main" id="{D34DD89D-EFE0-4045-B8CE-D78B1D38F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1339" y="2437816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  <p:sp>
        <p:nvSpPr>
          <p:cNvPr id="247854" name="Text Box 46">
            <a:extLst>
              <a:ext uri="{FF2B5EF4-FFF2-40B4-BE49-F238E27FC236}">
                <a16:creationId xmlns:a16="http://schemas.microsoft.com/office/drawing/2014/main" id="{4C4A1AC7-342E-46ED-909E-79AE6E374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884" y="3566050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  <p:sp>
        <p:nvSpPr>
          <p:cNvPr id="247855" name="Rectangle 47">
            <a:extLst>
              <a:ext uri="{FF2B5EF4-FFF2-40B4-BE49-F238E27FC236}">
                <a16:creationId xmlns:a16="http://schemas.microsoft.com/office/drawing/2014/main" id="{BD2990C9-54A2-4ABF-B259-0FA98304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575191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asuransi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7856" name="Text Box 48">
            <a:extLst>
              <a:ext uri="{FF2B5EF4-FFF2-40B4-BE49-F238E27FC236}">
                <a16:creationId xmlns:a16="http://schemas.microsoft.com/office/drawing/2014/main" id="{7CFD44D4-1106-4305-AC4B-0B58E28D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24" y="5699312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  <p:sp>
        <p:nvSpPr>
          <p:cNvPr id="247857" name="Rectangle 49">
            <a:extLst>
              <a:ext uri="{FF2B5EF4-FFF2-40B4-BE49-F238E27FC236}">
                <a16:creationId xmlns:a16="http://schemas.microsoft.com/office/drawing/2014/main" id="{AE0DEF11-A477-4613-8059-4A27E74A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7858" name="Text Box 50">
            <a:extLst>
              <a:ext uri="{FF2B5EF4-FFF2-40B4-BE49-F238E27FC236}">
                <a16:creationId xmlns:a16="http://schemas.microsoft.com/office/drawing/2014/main" id="{4C1B3691-379D-4FB0-9E8D-1A662C04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7023" y="6232281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/>
      <p:bldP spid="247812" grpId="0" animBg="1" autoUpdateAnimBg="0"/>
      <p:bldP spid="247814" grpId="0" animBg="1" autoUpdateAnimBg="0"/>
      <p:bldP spid="247817" grpId="0" autoUpdateAnimBg="0"/>
      <p:bldP spid="247820" grpId="0" autoUpdateAnimBg="0"/>
      <p:bldP spid="247851" grpId="0" autoUpdateAnimBg="0"/>
      <p:bldP spid="247852" grpId="0" autoUpdateAnimBg="0"/>
      <p:bldP spid="247853" grpId="0" autoUpdateAnimBg="0"/>
      <p:bldP spid="247854" grpId="0" autoUpdateAnimBg="0"/>
      <p:bldP spid="247855" grpId="0" autoUpdateAnimBg="0"/>
      <p:bldP spid="247856" grpId="0" autoUpdateAnimBg="0"/>
      <p:bldP spid="247857" grpId="0" autoUpdateAnimBg="0"/>
      <p:bldP spid="2478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CE902B5C-1735-4F49-89E2-EDCBDEA6F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278252"/>
            <a:ext cx="8610569" cy="513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139"/>
              <a:t>JURNAL</a:t>
            </a:r>
          </a:p>
        </p:txBody>
      </p:sp>
      <p:graphicFrame>
        <p:nvGraphicFramePr>
          <p:cNvPr id="385027" name="Group 3">
            <a:extLst>
              <a:ext uri="{FF2B5EF4-FFF2-40B4-BE49-F238E27FC236}">
                <a16:creationId xmlns:a16="http://schemas.microsoft.com/office/drawing/2014/main" id="{3FCFAE77-2B82-4051-AFC4-8258F170E6A2}"/>
              </a:ext>
            </a:extLst>
          </p:cNvPr>
          <p:cNvGraphicFramePr>
            <a:graphicFrameLocks noGrp="1"/>
          </p:cNvGraphicFramePr>
          <p:nvPr/>
        </p:nvGraphicFramePr>
        <p:xfrm>
          <a:off x="1444632" y="980111"/>
          <a:ext cx="9250133" cy="5583032"/>
        </p:xfrm>
        <a:graphic>
          <a:graphicData uri="http://schemas.openxmlformats.org/drawingml/2006/table">
            <a:tbl>
              <a:tblPr/>
              <a:tblGrid>
                <a:gridCol w="134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809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6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5095" name="Text Box 71">
            <a:extLst>
              <a:ext uri="{FF2B5EF4-FFF2-40B4-BE49-F238E27FC236}">
                <a16:creationId xmlns:a16="http://schemas.microsoft.com/office/drawing/2014/main" id="{41495BD7-740E-4D60-969B-D3FA05048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618" y="980110"/>
            <a:ext cx="107892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Tanggal</a:t>
            </a:r>
          </a:p>
        </p:txBody>
      </p:sp>
      <p:sp>
        <p:nvSpPr>
          <p:cNvPr id="385096" name="Text Box 72">
            <a:extLst>
              <a:ext uri="{FF2B5EF4-FFF2-40B4-BE49-F238E27FC236}">
                <a16:creationId xmlns:a16="http://schemas.microsoft.com/office/drawing/2014/main" id="{61B28A3C-3916-4F27-9E60-93E5975AF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536" y="980110"/>
            <a:ext cx="26809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Rekening/Keterangan</a:t>
            </a:r>
          </a:p>
        </p:txBody>
      </p:sp>
      <p:sp>
        <p:nvSpPr>
          <p:cNvPr id="385097" name="Text Box 73">
            <a:extLst>
              <a:ext uri="{FF2B5EF4-FFF2-40B4-BE49-F238E27FC236}">
                <a16:creationId xmlns:a16="http://schemas.microsoft.com/office/drawing/2014/main" id="{9CA9BF83-FEA5-4C44-972D-E9F1C412F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233" y="980110"/>
            <a:ext cx="5633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Ref</a:t>
            </a:r>
          </a:p>
        </p:txBody>
      </p:sp>
      <p:sp>
        <p:nvSpPr>
          <p:cNvPr id="385098" name="Text Box 74">
            <a:extLst>
              <a:ext uri="{FF2B5EF4-FFF2-40B4-BE49-F238E27FC236}">
                <a16:creationId xmlns:a16="http://schemas.microsoft.com/office/drawing/2014/main" id="{5B5026BD-9ABC-455A-B92C-BFC6A238E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326" y="980110"/>
            <a:ext cx="78775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Debit</a:t>
            </a:r>
          </a:p>
        </p:txBody>
      </p:sp>
      <p:sp>
        <p:nvSpPr>
          <p:cNvPr id="385099" name="Text Box 75">
            <a:extLst>
              <a:ext uri="{FF2B5EF4-FFF2-40B4-BE49-F238E27FC236}">
                <a16:creationId xmlns:a16="http://schemas.microsoft.com/office/drawing/2014/main" id="{2F2A2680-199A-44CF-ABA0-566F4150E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801" y="980110"/>
            <a:ext cx="91593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Kredit</a:t>
            </a:r>
          </a:p>
        </p:txBody>
      </p:sp>
      <p:sp>
        <p:nvSpPr>
          <p:cNvPr id="385100" name="Rectangle 76">
            <a:extLst>
              <a:ext uri="{FF2B5EF4-FFF2-40B4-BE49-F238E27FC236}">
                <a16:creationId xmlns:a16="http://schemas.microsoft.com/office/drawing/2014/main" id="{DABFC454-543A-4974-8747-CF532C0FF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787" y="1904846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385101" name="Text Box 77">
            <a:extLst>
              <a:ext uri="{FF2B5EF4-FFF2-40B4-BE49-F238E27FC236}">
                <a16:creationId xmlns:a16="http://schemas.microsoft.com/office/drawing/2014/main" id="{0A0489AC-A735-49EB-A5C8-93919F60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484" y="1889619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385102" name="Rectangle 78">
            <a:extLst>
              <a:ext uri="{FF2B5EF4-FFF2-40B4-BE49-F238E27FC236}">
                <a16:creationId xmlns:a16="http://schemas.microsoft.com/office/drawing/2014/main" id="{8963D3AB-DA05-41C0-8957-FBDFDB296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372" y="2346451"/>
            <a:ext cx="2281386" cy="25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Modal</a:t>
            </a:r>
            <a:r>
              <a:rPr lang="en-US" altLang="en-US" sz="2442">
                <a:solidFill>
                  <a:schemeClr val="tx2"/>
                </a:solidFill>
              </a:rPr>
              <a:t>, Tn Raka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03" name="Text Box 79">
            <a:extLst>
              <a:ext uri="{FF2B5EF4-FFF2-40B4-BE49-F238E27FC236}">
                <a16:creationId xmlns:a16="http://schemas.microsoft.com/office/drawing/2014/main" id="{82CE11B1-C3D2-437C-A448-B337260D8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7584" y="2329838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385104" name="Rectangle 80">
            <a:extLst>
              <a:ext uri="{FF2B5EF4-FFF2-40B4-BE49-F238E27FC236}">
                <a16:creationId xmlns:a16="http://schemas.microsoft.com/office/drawing/2014/main" id="{ED364319-0F67-4EE6-9B04-8FCC88331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357" y="1608599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05" name="Rectangle 81">
            <a:extLst>
              <a:ext uri="{FF2B5EF4-FFF2-40B4-BE49-F238E27FC236}">
                <a16:creationId xmlns:a16="http://schemas.microsoft.com/office/drawing/2014/main" id="{E2306A97-4C99-42B0-91E1-4E6D2A4CA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497" y="1929765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Jan  1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06" name="Rectangle 82">
            <a:extLst>
              <a:ext uri="{FF2B5EF4-FFF2-40B4-BE49-F238E27FC236}">
                <a16:creationId xmlns:a16="http://schemas.microsoft.com/office/drawing/2014/main" id="{E5013018-32DC-4977-8EA6-13F9E57D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2808819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 5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07" name="Rectangle 83">
            <a:extLst>
              <a:ext uri="{FF2B5EF4-FFF2-40B4-BE49-F238E27FC236}">
                <a16:creationId xmlns:a16="http://schemas.microsoft.com/office/drawing/2014/main" id="{68F7A3F9-BD25-45B6-9EEC-AEB16F400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6326" y="2879420"/>
            <a:ext cx="1745648" cy="22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d-ID" altLang="en-US" sz="2442">
                <a:solidFill>
                  <a:schemeClr val="tx2"/>
                </a:solidFill>
              </a:rPr>
              <a:t>K</a:t>
            </a:r>
            <a:r>
              <a:rPr lang="en-US" altLang="en-US" sz="2442">
                <a:solidFill>
                  <a:schemeClr val="tx2"/>
                </a:solidFill>
              </a:rPr>
              <a:t>endaraan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08" name="Text Box 84">
            <a:extLst>
              <a:ext uri="{FF2B5EF4-FFF2-40B4-BE49-F238E27FC236}">
                <a16:creationId xmlns:a16="http://schemas.microsoft.com/office/drawing/2014/main" id="{A29C7C97-C55E-43ED-A29A-D3105B757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484" y="2864192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  <p:sp>
        <p:nvSpPr>
          <p:cNvPr id="385109" name="Rectangle 85">
            <a:extLst>
              <a:ext uri="{FF2B5EF4-FFF2-40B4-BE49-F238E27FC236}">
                <a16:creationId xmlns:a16="http://schemas.microsoft.com/office/drawing/2014/main" id="{94FC2B31-6806-430D-BFC9-31EE7F3E2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677" y="3419311"/>
            <a:ext cx="201005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0" name="Text Box 86">
            <a:extLst>
              <a:ext uri="{FF2B5EF4-FFF2-40B4-BE49-F238E27FC236}">
                <a16:creationId xmlns:a16="http://schemas.microsoft.com/office/drawing/2014/main" id="{C81FFB57-007D-4D7C-98E1-B3B79FC3D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7584" y="3397161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  <p:sp>
        <p:nvSpPr>
          <p:cNvPr id="385111" name="Rectangle 87">
            <a:extLst>
              <a:ext uri="{FF2B5EF4-FFF2-40B4-BE49-F238E27FC236}">
                <a16:creationId xmlns:a16="http://schemas.microsoft.com/office/drawing/2014/main" id="{CFC50F61-19AE-4B70-9BC4-354CC349F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785" y="3876141"/>
            <a:ext cx="1355264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 6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2" name="Rectangle 88">
            <a:extLst>
              <a:ext uri="{FF2B5EF4-FFF2-40B4-BE49-F238E27FC236}">
                <a16:creationId xmlns:a16="http://schemas.microsoft.com/office/drawing/2014/main" id="{E62C7DBF-CF51-4E1E-BDDC-28192BFB6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22" y="3946743"/>
            <a:ext cx="1745647" cy="22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Peralatan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3" name="Text Box 89">
            <a:extLst>
              <a:ext uri="{FF2B5EF4-FFF2-40B4-BE49-F238E27FC236}">
                <a16:creationId xmlns:a16="http://schemas.microsoft.com/office/drawing/2014/main" id="{90B3E1D9-836D-4A60-A482-CD4DBD4A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990" y="3931514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85114" name="Rectangle 90">
            <a:extLst>
              <a:ext uri="{FF2B5EF4-FFF2-40B4-BE49-F238E27FC236}">
                <a16:creationId xmlns:a16="http://schemas.microsoft.com/office/drawing/2014/main" id="{0A953A4E-3EE4-4DED-B5D2-8F2AB63FE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972" y="4486634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 dagang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5" name="Text Box 91">
            <a:extLst>
              <a:ext uri="{FF2B5EF4-FFF2-40B4-BE49-F238E27FC236}">
                <a16:creationId xmlns:a16="http://schemas.microsoft.com/office/drawing/2014/main" id="{6CEADB1E-B414-4235-B98C-E965A186F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089" y="4464484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85116" name="Rectangle 92">
            <a:extLst>
              <a:ext uri="{FF2B5EF4-FFF2-40B4-BE49-F238E27FC236}">
                <a16:creationId xmlns:a16="http://schemas.microsoft.com/office/drawing/2014/main" id="{2F57542F-CC2B-42B8-A6AB-47FCE4D38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792" y="5007144"/>
            <a:ext cx="1355264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15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7" name="Rectangle 93">
            <a:extLst>
              <a:ext uri="{FF2B5EF4-FFF2-40B4-BE49-F238E27FC236}">
                <a16:creationId xmlns:a16="http://schemas.microsoft.com/office/drawing/2014/main" id="{9ED5965B-4196-4679-88F6-DAFEF3F84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22" y="5051442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telepon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18" name="Text Box 94">
            <a:extLst>
              <a:ext uri="{FF2B5EF4-FFF2-40B4-BE49-F238E27FC236}">
                <a16:creationId xmlns:a16="http://schemas.microsoft.com/office/drawing/2014/main" id="{6F7DC768-31B3-43BE-8085-136C31BEB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202" y="4998838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385119" name="Rectangle 95">
            <a:extLst>
              <a:ext uri="{FF2B5EF4-FFF2-40B4-BE49-F238E27FC236}">
                <a16:creationId xmlns:a16="http://schemas.microsoft.com/office/drawing/2014/main" id="{E9F09E89-7FFD-4A90-948A-CFE96D054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972" y="5553957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5120" name="Text Box 96">
            <a:extLst>
              <a:ext uri="{FF2B5EF4-FFF2-40B4-BE49-F238E27FC236}">
                <a16:creationId xmlns:a16="http://schemas.microsoft.com/office/drawing/2014/main" id="{9DF10147-6877-4056-8CB6-327E3303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301" y="5531807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109665" name="AutoShape 9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4E4088E-E50F-4D45-9E9B-9EDDEB0DD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8762"/>
            <a:ext cx="879054" cy="31286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</p:spTree>
    <p:extLst>
      <p:ext uri="{BB962C8B-B14F-4D97-AF65-F5344CB8AC3E}">
        <p14:creationId xmlns:p14="http://schemas.microsoft.com/office/powerpoint/2010/main" val="17401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8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8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8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8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95" grpId="0" autoUpdateAnimBg="0"/>
      <p:bldP spid="385096" grpId="0" autoUpdateAnimBg="0"/>
      <p:bldP spid="385097" grpId="0" autoUpdateAnimBg="0"/>
      <p:bldP spid="385098" grpId="0" autoUpdateAnimBg="0"/>
      <p:bldP spid="385099" grpId="0" autoUpdateAnimBg="0"/>
      <p:bldP spid="385100" grpId="0" autoUpdateAnimBg="0"/>
      <p:bldP spid="385101" grpId="0" autoUpdateAnimBg="0"/>
      <p:bldP spid="385102" grpId="0" autoUpdateAnimBg="0"/>
      <p:bldP spid="385103" grpId="0" autoUpdateAnimBg="0"/>
      <p:bldP spid="385104" grpId="0" autoUpdateAnimBg="0"/>
      <p:bldP spid="385105" grpId="0" autoUpdateAnimBg="0"/>
      <p:bldP spid="385106" grpId="0" autoUpdateAnimBg="0"/>
      <p:bldP spid="385107" grpId="0" autoUpdateAnimBg="0"/>
      <p:bldP spid="385108" grpId="0" autoUpdateAnimBg="0"/>
      <p:bldP spid="385109" grpId="0" autoUpdateAnimBg="0"/>
      <p:bldP spid="385110" grpId="0" autoUpdateAnimBg="0"/>
      <p:bldP spid="385111" grpId="0" autoUpdateAnimBg="0"/>
      <p:bldP spid="385112" grpId="0" autoUpdateAnimBg="0"/>
      <p:bldP spid="385113" grpId="0" autoUpdateAnimBg="0"/>
      <p:bldP spid="385114" grpId="0" autoUpdateAnimBg="0"/>
      <p:bldP spid="385115" grpId="0" autoUpdateAnimBg="0"/>
      <p:bldP spid="385116" grpId="0" autoUpdateAnimBg="0"/>
      <p:bldP spid="385117" grpId="0" autoUpdateAnimBg="0"/>
      <p:bldP spid="385118" grpId="0" autoUpdateAnimBg="0"/>
      <p:bldP spid="385119" grpId="0" autoUpdateAnimBg="0"/>
      <p:bldP spid="3851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B6517099-70D3-4A40-8ACF-FC5A398C9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278252"/>
            <a:ext cx="8610569" cy="513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139"/>
              <a:t>JURNAL</a:t>
            </a:r>
          </a:p>
        </p:txBody>
      </p:sp>
      <p:graphicFrame>
        <p:nvGraphicFramePr>
          <p:cNvPr id="386051" name="Group 3">
            <a:extLst>
              <a:ext uri="{FF2B5EF4-FFF2-40B4-BE49-F238E27FC236}">
                <a16:creationId xmlns:a16="http://schemas.microsoft.com/office/drawing/2014/main" id="{3F8DA913-5AAA-433C-B367-CA815DE68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5833"/>
              </p:ext>
            </p:extLst>
          </p:nvPr>
        </p:nvGraphicFramePr>
        <p:xfrm>
          <a:off x="1444632" y="980111"/>
          <a:ext cx="9250133" cy="4517092"/>
        </p:xfrm>
        <a:graphic>
          <a:graphicData uri="http://schemas.openxmlformats.org/drawingml/2006/table">
            <a:tbl>
              <a:tblPr/>
              <a:tblGrid>
                <a:gridCol w="134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809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6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86125" name="Text Box 77">
            <a:extLst>
              <a:ext uri="{FF2B5EF4-FFF2-40B4-BE49-F238E27FC236}">
                <a16:creationId xmlns:a16="http://schemas.microsoft.com/office/drawing/2014/main" id="{887D77A2-F44C-4932-8B08-75BEB6C2C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618" y="980110"/>
            <a:ext cx="107892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Tanggal</a:t>
            </a:r>
          </a:p>
        </p:txBody>
      </p:sp>
      <p:sp>
        <p:nvSpPr>
          <p:cNvPr id="386126" name="Text Box 78">
            <a:extLst>
              <a:ext uri="{FF2B5EF4-FFF2-40B4-BE49-F238E27FC236}">
                <a16:creationId xmlns:a16="http://schemas.microsoft.com/office/drawing/2014/main" id="{1FA2C6D8-ADAB-44C2-9E8D-50A73BA04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536" y="980110"/>
            <a:ext cx="26809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Rekening/Keterangan</a:t>
            </a:r>
          </a:p>
        </p:txBody>
      </p:sp>
      <p:sp>
        <p:nvSpPr>
          <p:cNvPr id="386127" name="Text Box 79">
            <a:extLst>
              <a:ext uri="{FF2B5EF4-FFF2-40B4-BE49-F238E27FC236}">
                <a16:creationId xmlns:a16="http://schemas.microsoft.com/office/drawing/2014/main" id="{B5ED4B5A-45A0-4FFF-AEB5-F9C4FFB9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233" y="980110"/>
            <a:ext cx="5633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Ref</a:t>
            </a:r>
          </a:p>
        </p:txBody>
      </p:sp>
      <p:sp>
        <p:nvSpPr>
          <p:cNvPr id="386128" name="Text Box 80">
            <a:extLst>
              <a:ext uri="{FF2B5EF4-FFF2-40B4-BE49-F238E27FC236}">
                <a16:creationId xmlns:a16="http://schemas.microsoft.com/office/drawing/2014/main" id="{21BB81B2-29DC-41D8-8996-5C3BF0174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326" y="980110"/>
            <a:ext cx="78775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Debit</a:t>
            </a:r>
          </a:p>
        </p:txBody>
      </p:sp>
      <p:sp>
        <p:nvSpPr>
          <p:cNvPr id="386129" name="Text Box 81">
            <a:extLst>
              <a:ext uri="{FF2B5EF4-FFF2-40B4-BE49-F238E27FC236}">
                <a16:creationId xmlns:a16="http://schemas.microsoft.com/office/drawing/2014/main" id="{EC80F6D1-6626-451E-A1AE-DFCD3D180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801" y="980110"/>
            <a:ext cx="91593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Kredit</a:t>
            </a:r>
          </a:p>
        </p:txBody>
      </p:sp>
      <p:sp>
        <p:nvSpPr>
          <p:cNvPr id="386130" name="Rectangle 82">
            <a:extLst>
              <a:ext uri="{FF2B5EF4-FFF2-40B4-BE49-F238E27FC236}">
                <a16:creationId xmlns:a16="http://schemas.microsoft.com/office/drawing/2014/main" id="{D6F63A96-1800-4667-A33B-A0573956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357" y="1608599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1" name="Rectangle 83">
            <a:extLst>
              <a:ext uri="{FF2B5EF4-FFF2-40B4-BE49-F238E27FC236}">
                <a16:creationId xmlns:a16="http://schemas.microsoft.com/office/drawing/2014/main" id="{5E262DE8-B074-4EE2-9307-C6AF6B332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497" y="1929765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Jan  18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2" name="Rectangle 84">
            <a:extLst>
              <a:ext uri="{FF2B5EF4-FFF2-40B4-BE49-F238E27FC236}">
                <a16:creationId xmlns:a16="http://schemas.microsoft.com/office/drawing/2014/main" id="{C0D3AC5F-316F-4CB8-ADC9-C92B99A81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2864192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21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3" name="Rectangle 85">
            <a:extLst>
              <a:ext uri="{FF2B5EF4-FFF2-40B4-BE49-F238E27FC236}">
                <a16:creationId xmlns:a16="http://schemas.microsoft.com/office/drawing/2014/main" id="{C84D76C6-9024-4B45-AA75-B51B0F974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1974063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4" name="Text Box 86">
            <a:extLst>
              <a:ext uri="{FF2B5EF4-FFF2-40B4-BE49-F238E27FC236}">
                <a16:creationId xmlns:a16="http://schemas.microsoft.com/office/drawing/2014/main" id="{48F9C4BF-9BCB-49AF-B5EF-947F3A574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881" y="1921459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8.000.000</a:t>
            </a:r>
          </a:p>
        </p:txBody>
      </p:sp>
      <p:sp>
        <p:nvSpPr>
          <p:cNvPr id="386135" name="Rectangle 87">
            <a:extLst>
              <a:ext uri="{FF2B5EF4-FFF2-40B4-BE49-F238E27FC236}">
                <a16:creationId xmlns:a16="http://schemas.microsoft.com/office/drawing/2014/main" id="{BE25218E-857F-4DE4-9440-D9B638C2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2476578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6" name="Text Box 88">
            <a:extLst>
              <a:ext uri="{FF2B5EF4-FFF2-40B4-BE49-F238E27FC236}">
                <a16:creationId xmlns:a16="http://schemas.microsoft.com/office/drawing/2014/main" id="{537A8ABF-FA78-44D0-8609-619FF5731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981" y="2454428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8.000.000</a:t>
            </a:r>
          </a:p>
        </p:txBody>
      </p:sp>
      <p:sp>
        <p:nvSpPr>
          <p:cNvPr id="386137" name="Rectangle 89">
            <a:extLst>
              <a:ext uri="{FF2B5EF4-FFF2-40B4-BE49-F238E27FC236}">
                <a16:creationId xmlns:a16="http://schemas.microsoft.com/office/drawing/2014/main" id="{2BFDEA4F-23F7-4C9B-8DCB-6842233FC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291679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Piutang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38" name="Text Box 90">
            <a:extLst>
              <a:ext uri="{FF2B5EF4-FFF2-40B4-BE49-F238E27FC236}">
                <a16:creationId xmlns:a16="http://schemas.microsoft.com/office/drawing/2014/main" id="{F2A22C89-8F2C-4ECF-ADEE-791C6B970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881" y="286419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  <p:sp>
        <p:nvSpPr>
          <p:cNvPr id="386139" name="Rectangle 91">
            <a:extLst>
              <a:ext uri="{FF2B5EF4-FFF2-40B4-BE49-F238E27FC236}">
                <a16:creationId xmlns:a16="http://schemas.microsoft.com/office/drawing/2014/main" id="{7C17CFD3-47CE-4EA2-BCA9-F8933537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3419311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40" name="Text Box 92">
            <a:extLst>
              <a:ext uri="{FF2B5EF4-FFF2-40B4-BE49-F238E27FC236}">
                <a16:creationId xmlns:a16="http://schemas.microsoft.com/office/drawing/2014/main" id="{1BFDDAA6-5755-45B2-ABC5-3305B6A14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981" y="339716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5.000.000</a:t>
            </a:r>
          </a:p>
        </p:txBody>
      </p:sp>
      <p:sp>
        <p:nvSpPr>
          <p:cNvPr id="386141" name="Rectangle 93">
            <a:extLst>
              <a:ext uri="{FF2B5EF4-FFF2-40B4-BE49-F238E27FC236}">
                <a16:creationId xmlns:a16="http://schemas.microsoft.com/office/drawing/2014/main" id="{5EAA01E9-98FE-406C-BE3A-DFEC5ECC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931514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26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42" name="Rectangle 94">
            <a:extLst>
              <a:ext uri="{FF2B5EF4-FFF2-40B4-BE49-F238E27FC236}">
                <a16:creationId xmlns:a16="http://schemas.microsoft.com/office/drawing/2014/main" id="{BA0BBE25-A853-4588-8CC2-83203BAA9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3984119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asuransi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43" name="Text Box 95">
            <a:extLst>
              <a:ext uri="{FF2B5EF4-FFF2-40B4-BE49-F238E27FC236}">
                <a16:creationId xmlns:a16="http://schemas.microsoft.com/office/drawing/2014/main" id="{32968165-3769-4E83-A97E-19A90DC01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196" y="3931514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  <p:sp>
        <p:nvSpPr>
          <p:cNvPr id="386144" name="Rectangle 96">
            <a:extLst>
              <a:ext uri="{FF2B5EF4-FFF2-40B4-BE49-F238E27FC236}">
                <a16:creationId xmlns:a16="http://schemas.microsoft.com/office/drawing/2014/main" id="{D95E48AF-AFA7-4A0E-954C-789DC3536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4486634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6145" name="Text Box 97">
            <a:extLst>
              <a:ext uri="{FF2B5EF4-FFF2-40B4-BE49-F238E27FC236}">
                <a16:creationId xmlns:a16="http://schemas.microsoft.com/office/drawing/2014/main" id="{68231357-9A39-4BCE-A769-524DDD56F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295" y="4464484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750.000</a:t>
            </a:r>
          </a:p>
        </p:txBody>
      </p:sp>
      <p:sp>
        <p:nvSpPr>
          <p:cNvPr id="110690" name="AutoShape 9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20999AF-348A-40A7-A96D-24FCAD59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8762"/>
            <a:ext cx="879054" cy="31286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</p:spTree>
    <p:extLst>
      <p:ext uri="{BB962C8B-B14F-4D97-AF65-F5344CB8AC3E}">
        <p14:creationId xmlns:p14="http://schemas.microsoft.com/office/powerpoint/2010/main" val="28446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8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25" grpId="0" autoUpdateAnimBg="0"/>
      <p:bldP spid="386126" grpId="0" autoUpdateAnimBg="0"/>
      <p:bldP spid="386127" grpId="0" autoUpdateAnimBg="0"/>
      <p:bldP spid="386128" grpId="0" autoUpdateAnimBg="0"/>
      <p:bldP spid="386129" grpId="0" autoUpdateAnimBg="0"/>
      <p:bldP spid="386130" grpId="0" autoUpdateAnimBg="0"/>
      <p:bldP spid="386131" grpId="0" autoUpdateAnimBg="0"/>
      <p:bldP spid="386132" grpId="0" autoUpdateAnimBg="0"/>
      <p:bldP spid="386133" grpId="0" autoUpdateAnimBg="0"/>
      <p:bldP spid="386134" grpId="0" autoUpdateAnimBg="0"/>
      <p:bldP spid="386135" grpId="0" autoUpdateAnimBg="0"/>
      <p:bldP spid="386136" grpId="0" autoUpdateAnimBg="0"/>
      <p:bldP spid="386137" grpId="0" autoUpdateAnimBg="0"/>
      <p:bldP spid="386138" grpId="0" autoUpdateAnimBg="0"/>
      <p:bldP spid="386139" grpId="0" autoUpdateAnimBg="0"/>
      <p:bldP spid="386140" grpId="0" autoUpdateAnimBg="0"/>
      <p:bldP spid="386141" grpId="0" autoUpdateAnimBg="0"/>
      <p:bldP spid="386142" grpId="0" autoUpdateAnimBg="0"/>
      <p:bldP spid="386143" grpId="0" autoUpdateAnimBg="0"/>
      <p:bldP spid="386144" grpId="0" autoUpdateAnimBg="0"/>
      <p:bldP spid="3861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30AC62DA-63F9-41D2-9E16-D17784509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163353"/>
            <a:ext cx="8610569" cy="639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186"/>
              <a:t>Buku Besar</a:t>
            </a:r>
          </a:p>
        </p:txBody>
      </p:sp>
      <p:sp>
        <p:nvSpPr>
          <p:cNvPr id="387076" name="Line 4">
            <a:extLst>
              <a:ext uri="{FF2B5EF4-FFF2-40B4-BE49-F238E27FC236}">
                <a16:creationId xmlns:a16="http://schemas.microsoft.com/office/drawing/2014/main" id="{886158CC-6551-4A39-B1D0-3A6ADD00A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0" y="1358034"/>
            <a:ext cx="48977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77" name="Line 5">
            <a:extLst>
              <a:ext uri="{FF2B5EF4-FFF2-40B4-BE49-F238E27FC236}">
                <a16:creationId xmlns:a16="http://schemas.microsoft.com/office/drawing/2014/main" id="{E6FD27CB-9A53-4431-90A1-001045A80F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1402333"/>
            <a:ext cx="0" cy="11462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78" name="Rectangle 6">
            <a:extLst>
              <a:ext uri="{FF2B5EF4-FFF2-40B4-BE49-F238E27FC236}">
                <a16:creationId xmlns:a16="http://schemas.microsoft.com/office/drawing/2014/main" id="{3E6742C7-C9DE-4366-B9FC-ADE22A00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838" y="854137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387081" name="Text Box 9">
            <a:extLst>
              <a:ext uri="{FF2B5EF4-FFF2-40B4-BE49-F238E27FC236}">
                <a16:creationId xmlns:a16="http://schemas.microsoft.com/office/drawing/2014/main" id="{8CF446A6-8E82-4296-8E33-39983E15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360" y="1295739"/>
            <a:ext cx="1731885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500.000.000</a:t>
            </a:r>
          </a:p>
        </p:txBody>
      </p:sp>
      <p:sp>
        <p:nvSpPr>
          <p:cNvPr id="387082" name="Line 10">
            <a:extLst>
              <a:ext uri="{FF2B5EF4-FFF2-40B4-BE49-F238E27FC236}">
                <a16:creationId xmlns:a16="http://schemas.microsoft.com/office/drawing/2014/main" id="{74B9862C-AFDE-4114-94DA-427219D11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1356649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83" name="Line 11">
            <a:extLst>
              <a:ext uri="{FF2B5EF4-FFF2-40B4-BE49-F238E27FC236}">
                <a16:creationId xmlns:a16="http://schemas.microsoft.com/office/drawing/2014/main" id="{A532A032-BDC0-4E43-A07C-16FA0D4EF5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1402333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84" name="Rectangle 12">
            <a:extLst>
              <a:ext uri="{FF2B5EF4-FFF2-40B4-BE49-F238E27FC236}">
                <a16:creationId xmlns:a16="http://schemas.microsoft.com/office/drawing/2014/main" id="{0649B844-2262-42FF-BD55-43066C0F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848" y="854137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Modal</a:t>
            </a:r>
          </a:p>
        </p:txBody>
      </p:sp>
      <p:sp>
        <p:nvSpPr>
          <p:cNvPr id="387085" name="Text Box 13">
            <a:extLst>
              <a:ext uri="{FF2B5EF4-FFF2-40B4-BE49-F238E27FC236}">
                <a16:creationId xmlns:a16="http://schemas.microsoft.com/office/drawing/2014/main" id="{358BBEAA-A71F-4BFB-AC3D-F720C5CBA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1247" y="1294355"/>
            <a:ext cx="1731885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500.000.000</a:t>
            </a:r>
          </a:p>
        </p:txBody>
      </p:sp>
      <p:sp>
        <p:nvSpPr>
          <p:cNvPr id="387086" name="Line 14">
            <a:extLst>
              <a:ext uri="{FF2B5EF4-FFF2-40B4-BE49-F238E27FC236}">
                <a16:creationId xmlns:a16="http://schemas.microsoft.com/office/drawing/2014/main" id="{74E52EE8-D985-4145-8DD8-CADB71625F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1299" y="3177052"/>
            <a:ext cx="4018728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87" name="Line 15">
            <a:extLst>
              <a:ext uri="{FF2B5EF4-FFF2-40B4-BE49-F238E27FC236}">
                <a16:creationId xmlns:a16="http://schemas.microsoft.com/office/drawing/2014/main" id="{349EA9EE-4E43-49BC-AE0D-0FF353AAB1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3222735"/>
            <a:ext cx="0" cy="6451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88" name="Rectangle 16">
            <a:extLst>
              <a:ext uri="{FF2B5EF4-FFF2-40B4-BE49-F238E27FC236}">
                <a16:creationId xmlns:a16="http://schemas.microsoft.com/office/drawing/2014/main" id="{16D45751-8B75-41E9-8C30-C8CE9351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337" y="2674538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Kendaraan</a:t>
            </a:r>
          </a:p>
        </p:txBody>
      </p:sp>
      <p:sp>
        <p:nvSpPr>
          <p:cNvPr id="387089" name="Text Box 17">
            <a:extLst>
              <a:ext uri="{FF2B5EF4-FFF2-40B4-BE49-F238E27FC236}">
                <a16:creationId xmlns:a16="http://schemas.microsoft.com/office/drawing/2014/main" id="{5B4A4789-3F94-4C12-87AD-DBCBD2DEF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517" y="3177052"/>
            <a:ext cx="1731885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150.000.000</a:t>
            </a:r>
          </a:p>
        </p:txBody>
      </p:sp>
      <p:sp>
        <p:nvSpPr>
          <p:cNvPr id="387090" name="Text Box 18">
            <a:extLst>
              <a:ext uri="{FF2B5EF4-FFF2-40B4-BE49-F238E27FC236}">
                <a16:creationId xmlns:a16="http://schemas.microsoft.com/office/drawing/2014/main" id="{A5DA6B38-5410-40AB-811F-592FD5BF5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180" y="1294355"/>
            <a:ext cx="1731885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150.000.000</a:t>
            </a:r>
          </a:p>
        </p:txBody>
      </p:sp>
      <p:sp>
        <p:nvSpPr>
          <p:cNvPr id="387091" name="Line 19">
            <a:extLst>
              <a:ext uri="{FF2B5EF4-FFF2-40B4-BE49-F238E27FC236}">
                <a16:creationId xmlns:a16="http://schemas.microsoft.com/office/drawing/2014/main" id="{60AFE99A-2246-4797-9DDF-5A5AA32F7F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1299" y="4496323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92" name="Line 20">
            <a:extLst>
              <a:ext uri="{FF2B5EF4-FFF2-40B4-BE49-F238E27FC236}">
                <a16:creationId xmlns:a16="http://schemas.microsoft.com/office/drawing/2014/main" id="{C721EA70-A8E6-4651-B677-5047FC2A3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4542007"/>
            <a:ext cx="0" cy="646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93" name="Rectangle 21">
            <a:extLst>
              <a:ext uri="{FF2B5EF4-FFF2-40B4-BE49-F238E27FC236}">
                <a16:creationId xmlns:a16="http://schemas.microsoft.com/office/drawing/2014/main" id="{B18C2568-2A35-4F4D-B465-06FE966AA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337" y="3993810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Peralatan</a:t>
            </a:r>
          </a:p>
        </p:txBody>
      </p:sp>
      <p:sp>
        <p:nvSpPr>
          <p:cNvPr id="387094" name="Text Box 22">
            <a:extLst>
              <a:ext uri="{FF2B5EF4-FFF2-40B4-BE49-F238E27FC236}">
                <a16:creationId xmlns:a16="http://schemas.microsoft.com/office/drawing/2014/main" id="{060C1BFD-0A22-4457-9A65-5A5333591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517" y="4497709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50.000.000</a:t>
            </a:r>
          </a:p>
        </p:txBody>
      </p:sp>
      <p:sp>
        <p:nvSpPr>
          <p:cNvPr id="387095" name="Line 23">
            <a:extLst>
              <a:ext uri="{FF2B5EF4-FFF2-40B4-BE49-F238E27FC236}">
                <a16:creationId xmlns:a16="http://schemas.microsoft.com/office/drawing/2014/main" id="{EF25D0C5-81EA-4B2A-8FD4-21EA8BADF8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4489" y="2674537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96" name="Line 24">
            <a:extLst>
              <a:ext uri="{FF2B5EF4-FFF2-40B4-BE49-F238E27FC236}">
                <a16:creationId xmlns:a16="http://schemas.microsoft.com/office/drawing/2014/main" id="{B11AB5CF-3DC4-453B-95D0-231ABF322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5455" y="2656542"/>
            <a:ext cx="0" cy="456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097" name="Rectangle 25">
            <a:extLst>
              <a:ext uri="{FF2B5EF4-FFF2-40B4-BE49-F238E27FC236}">
                <a16:creationId xmlns:a16="http://schemas.microsoft.com/office/drawing/2014/main" id="{88D73DB7-5A71-4442-A067-F8FF99BA6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527" y="2172024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 dirty="0" err="1">
                <a:solidFill>
                  <a:schemeClr val="tx2"/>
                </a:solidFill>
              </a:rPr>
              <a:t>Hutang</a:t>
            </a:r>
            <a:r>
              <a:rPr lang="en-US" altLang="en-US" sz="3139" dirty="0">
                <a:solidFill>
                  <a:schemeClr val="tx2"/>
                </a:solidFill>
              </a:rPr>
              <a:t> </a:t>
            </a:r>
            <a:r>
              <a:rPr lang="en-US" altLang="en-US" sz="3139" dirty="0" err="1">
                <a:solidFill>
                  <a:schemeClr val="tx2"/>
                </a:solidFill>
              </a:rPr>
              <a:t>dagang</a:t>
            </a:r>
            <a:endParaRPr lang="en-US" altLang="en-US" sz="3139" dirty="0">
              <a:solidFill>
                <a:schemeClr val="tx2"/>
              </a:solidFill>
            </a:endParaRPr>
          </a:p>
        </p:txBody>
      </p:sp>
      <p:sp>
        <p:nvSpPr>
          <p:cNvPr id="387098" name="Text Box 26">
            <a:extLst>
              <a:ext uri="{FF2B5EF4-FFF2-40B4-BE49-F238E27FC236}">
                <a16:creationId xmlns:a16="http://schemas.microsoft.com/office/drawing/2014/main" id="{FEE91180-0E71-4D6D-B8E7-FCAB8897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4927" y="2610858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dirty="0"/>
              <a:t>50.000.000</a:t>
            </a:r>
          </a:p>
        </p:txBody>
      </p:sp>
      <p:sp>
        <p:nvSpPr>
          <p:cNvPr id="387099" name="Line 27">
            <a:extLst>
              <a:ext uri="{FF2B5EF4-FFF2-40B4-BE49-F238E27FC236}">
                <a16:creationId xmlns:a16="http://schemas.microsoft.com/office/drawing/2014/main" id="{8A009B0E-2A4C-43E7-B926-097D581F2A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4489" y="3804155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00" name="Line 28">
            <a:extLst>
              <a:ext uri="{FF2B5EF4-FFF2-40B4-BE49-F238E27FC236}">
                <a16:creationId xmlns:a16="http://schemas.microsoft.com/office/drawing/2014/main" id="{BD3EDAC6-F4C6-4318-9EEB-2FA167E41E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5455" y="3849839"/>
            <a:ext cx="1385" cy="458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01" name="Rectangle 29">
            <a:extLst>
              <a:ext uri="{FF2B5EF4-FFF2-40B4-BE49-F238E27FC236}">
                <a16:creationId xmlns:a16="http://schemas.microsoft.com/office/drawing/2014/main" id="{E96DC9DC-782C-4C41-BF02-FC31BE06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797" y="3301642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Beban Telepon</a:t>
            </a:r>
          </a:p>
        </p:txBody>
      </p:sp>
      <p:sp>
        <p:nvSpPr>
          <p:cNvPr id="387102" name="Text Box 30">
            <a:extLst>
              <a:ext uri="{FF2B5EF4-FFF2-40B4-BE49-F238E27FC236}">
                <a16:creationId xmlns:a16="http://schemas.microsoft.com/office/drawing/2014/main" id="{64E6E551-795A-4ADA-A07D-C67FA6A84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508" y="3804156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1.000.000</a:t>
            </a:r>
          </a:p>
        </p:txBody>
      </p:sp>
      <p:sp>
        <p:nvSpPr>
          <p:cNvPr id="387103" name="Text Box 31">
            <a:extLst>
              <a:ext uri="{FF2B5EF4-FFF2-40B4-BE49-F238E27FC236}">
                <a16:creationId xmlns:a16="http://schemas.microsoft.com/office/drawing/2014/main" id="{FCA1359B-42CA-4FB9-9294-8B695957C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271" y="1596141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dirty="0"/>
              <a:t>1.000.000</a:t>
            </a:r>
          </a:p>
        </p:txBody>
      </p:sp>
      <p:sp>
        <p:nvSpPr>
          <p:cNvPr id="387104" name="Text Box 32">
            <a:extLst>
              <a:ext uri="{FF2B5EF4-FFF2-40B4-BE49-F238E27FC236}">
                <a16:creationId xmlns:a16="http://schemas.microsoft.com/office/drawing/2014/main" id="{5E317A2A-93A9-424D-9EFC-282FE94CA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787" y="1596141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8.000.000</a:t>
            </a:r>
          </a:p>
        </p:txBody>
      </p:sp>
      <p:sp>
        <p:nvSpPr>
          <p:cNvPr id="387105" name="Line 33">
            <a:extLst>
              <a:ext uri="{FF2B5EF4-FFF2-40B4-BE49-F238E27FC236}">
                <a16:creationId xmlns:a16="http://schemas.microsoft.com/office/drawing/2014/main" id="{F5CCBADD-C3DB-4A6C-B4FD-0229CA60E9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4489" y="4872863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06" name="Line 34">
            <a:extLst>
              <a:ext uri="{FF2B5EF4-FFF2-40B4-BE49-F238E27FC236}">
                <a16:creationId xmlns:a16="http://schemas.microsoft.com/office/drawing/2014/main" id="{283A7DA9-859C-4F5A-AA74-2E2C3BE7D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6840" y="4918547"/>
            <a:ext cx="0" cy="646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07" name="Rectangle 35">
            <a:extLst>
              <a:ext uri="{FF2B5EF4-FFF2-40B4-BE49-F238E27FC236}">
                <a16:creationId xmlns:a16="http://schemas.microsoft.com/office/drawing/2014/main" id="{B9DEE8C5-1C05-4A6E-B117-5994BE285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797" y="4370350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Pendapatan</a:t>
            </a:r>
          </a:p>
        </p:txBody>
      </p:sp>
      <p:sp>
        <p:nvSpPr>
          <p:cNvPr id="387108" name="Text Box 36">
            <a:extLst>
              <a:ext uri="{FF2B5EF4-FFF2-40B4-BE49-F238E27FC236}">
                <a16:creationId xmlns:a16="http://schemas.microsoft.com/office/drawing/2014/main" id="{062CE89F-9342-48D1-B757-65B888581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8589" y="4872863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8.000.000</a:t>
            </a:r>
          </a:p>
        </p:txBody>
      </p:sp>
      <p:sp>
        <p:nvSpPr>
          <p:cNvPr id="387109" name="Line 37">
            <a:extLst>
              <a:ext uri="{FF2B5EF4-FFF2-40B4-BE49-F238E27FC236}">
                <a16:creationId xmlns:a16="http://schemas.microsoft.com/office/drawing/2014/main" id="{E0D73C7D-1B4E-4379-8CE5-DD11DCD37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1299" y="5624558"/>
            <a:ext cx="4018728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10" name="Line 38">
            <a:extLst>
              <a:ext uri="{FF2B5EF4-FFF2-40B4-BE49-F238E27FC236}">
                <a16:creationId xmlns:a16="http://schemas.microsoft.com/office/drawing/2014/main" id="{C2FDA681-51FB-48F9-B287-79BF097BFD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5670241"/>
            <a:ext cx="0" cy="6464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11" name="Rectangle 39">
            <a:extLst>
              <a:ext uri="{FF2B5EF4-FFF2-40B4-BE49-F238E27FC236}">
                <a16:creationId xmlns:a16="http://schemas.microsoft.com/office/drawing/2014/main" id="{49301D03-8AC8-46EB-A4C1-96A0C9EDA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133" y="5122044"/>
            <a:ext cx="3265648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Piutang</a:t>
            </a:r>
          </a:p>
        </p:txBody>
      </p:sp>
      <p:sp>
        <p:nvSpPr>
          <p:cNvPr id="387112" name="Text Box 40">
            <a:extLst>
              <a:ext uri="{FF2B5EF4-FFF2-40B4-BE49-F238E27FC236}">
                <a16:creationId xmlns:a16="http://schemas.microsoft.com/office/drawing/2014/main" id="{5CFC0F55-4AE1-4547-BB66-A0AE16638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518" y="5625942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5.000.000</a:t>
            </a:r>
          </a:p>
        </p:txBody>
      </p:sp>
      <p:sp>
        <p:nvSpPr>
          <p:cNvPr id="387113" name="Text Box 41">
            <a:extLst>
              <a:ext uri="{FF2B5EF4-FFF2-40B4-BE49-F238E27FC236}">
                <a16:creationId xmlns:a16="http://schemas.microsoft.com/office/drawing/2014/main" id="{676D86A6-6554-4F4C-8B84-8A11FD1E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8589" y="5188492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5.000.000</a:t>
            </a:r>
          </a:p>
        </p:txBody>
      </p:sp>
      <p:sp>
        <p:nvSpPr>
          <p:cNvPr id="387114" name="Line 42">
            <a:extLst>
              <a:ext uri="{FF2B5EF4-FFF2-40B4-BE49-F238E27FC236}">
                <a16:creationId xmlns:a16="http://schemas.microsoft.com/office/drawing/2014/main" id="{C8717138-A67C-45D5-AE66-16A880342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6784" y="6005249"/>
            <a:ext cx="4018727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15" name="Line 43">
            <a:extLst>
              <a:ext uri="{FF2B5EF4-FFF2-40B4-BE49-F238E27FC236}">
                <a16:creationId xmlns:a16="http://schemas.microsoft.com/office/drawing/2014/main" id="{FBB1DF2B-3B0A-4EAB-B662-3CCAA331B0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59134" y="6050933"/>
            <a:ext cx="0" cy="646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87116" name="Rectangle 44">
            <a:extLst>
              <a:ext uri="{FF2B5EF4-FFF2-40B4-BE49-F238E27FC236}">
                <a16:creationId xmlns:a16="http://schemas.microsoft.com/office/drawing/2014/main" id="{19395DC2-DEB4-4310-9B27-2726A0A0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5618" y="5502737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Beban asuransi</a:t>
            </a:r>
          </a:p>
        </p:txBody>
      </p:sp>
      <p:sp>
        <p:nvSpPr>
          <p:cNvPr id="387117" name="Text Box 45">
            <a:extLst>
              <a:ext uri="{FF2B5EF4-FFF2-40B4-BE49-F238E27FC236}">
                <a16:creationId xmlns:a16="http://schemas.microsoft.com/office/drawing/2014/main" id="{73F44D03-31BC-441A-94CE-C2DF6285A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075" y="6006635"/>
            <a:ext cx="1182056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750.000</a:t>
            </a:r>
          </a:p>
        </p:txBody>
      </p:sp>
      <p:sp>
        <p:nvSpPr>
          <p:cNvPr id="387118" name="Text Box 46">
            <a:extLst>
              <a:ext uri="{FF2B5EF4-FFF2-40B4-BE49-F238E27FC236}">
                <a16:creationId xmlns:a16="http://schemas.microsoft.com/office/drawing/2014/main" id="{90FA56A5-BB71-4708-9B81-BF2BE1CC8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839" y="1910384"/>
            <a:ext cx="1182056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dirty="0"/>
              <a:t>750.000</a:t>
            </a:r>
          </a:p>
        </p:txBody>
      </p:sp>
      <p:sp>
        <p:nvSpPr>
          <p:cNvPr id="111660" name="AutoShape 4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FC912ED-4015-45F2-A455-0C2C94636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89" y="101058"/>
            <a:ext cx="909509" cy="250564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111661" name="AutoShape 4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058F830-5E1C-4837-B551-EB5A01FDA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162" y="163352"/>
            <a:ext cx="909509" cy="31424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</p:spTree>
    <p:extLst>
      <p:ext uri="{BB962C8B-B14F-4D97-AF65-F5344CB8AC3E}">
        <p14:creationId xmlns:p14="http://schemas.microsoft.com/office/powerpoint/2010/main" val="22506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3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3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38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8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3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38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3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8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38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8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38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3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3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3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3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000"/>
                                        <p:tgtEl>
                                          <p:spTgt spid="38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000"/>
                                        <p:tgtEl>
                                          <p:spTgt spid="38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8" grpId="0"/>
      <p:bldP spid="387081" grpId="0"/>
      <p:bldP spid="387084" grpId="0"/>
      <p:bldP spid="387085" grpId="0"/>
      <p:bldP spid="387088" grpId="0"/>
      <p:bldP spid="387089" grpId="0"/>
      <p:bldP spid="387090" grpId="0"/>
      <p:bldP spid="387093" grpId="0"/>
      <p:bldP spid="387094" grpId="0"/>
      <p:bldP spid="387097" grpId="0"/>
      <p:bldP spid="387098" grpId="0"/>
      <p:bldP spid="387101" grpId="0"/>
      <p:bldP spid="387102" grpId="0"/>
      <p:bldP spid="387103" grpId="0"/>
      <p:bldP spid="387104" grpId="0"/>
      <p:bldP spid="387107" grpId="0"/>
      <p:bldP spid="387108" grpId="0"/>
      <p:bldP spid="387111" grpId="0"/>
      <p:bldP spid="387112" grpId="0"/>
      <p:bldP spid="387113" grpId="0"/>
      <p:bldP spid="387116" grpId="0"/>
      <p:bldP spid="387117" grpId="0"/>
      <p:bldP spid="3871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F3AA088D-CB05-4E14-AC10-4B3EECBB4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d-ID" dirty="0"/>
              <a:t>SOAL - SOAL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AE47EB0B-B3F0-424B-BA09-B532C8D53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616"/>
              <a:t>Pada tanggal 5 Maret 2002 Tuan Rangga menyetorkan uang ke perusahaan sebesar 50.000.000</a:t>
            </a:r>
            <a:endParaRPr lang="id-ID" sz="2616"/>
          </a:p>
        </p:txBody>
      </p:sp>
      <p:sp>
        <p:nvSpPr>
          <p:cNvPr id="365571" name="AutoShape 3">
            <a:extLst>
              <a:ext uri="{FF2B5EF4-FFF2-40B4-BE49-F238E27FC236}">
                <a16:creationId xmlns:a16="http://schemas.microsoft.com/office/drawing/2014/main" id="{D7E94C1F-8AC3-4BE5-BAD8-139CCB4C2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65572" name="Rectangle 4">
            <a:extLst>
              <a:ext uri="{FF2B5EF4-FFF2-40B4-BE49-F238E27FC236}">
                <a16:creationId xmlns:a16="http://schemas.microsoft.com/office/drawing/2014/main" id="{8CF28D0E-72AB-4A38-868F-AD36A07F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65621" name="Group 53">
            <a:extLst>
              <a:ext uri="{FF2B5EF4-FFF2-40B4-BE49-F238E27FC236}">
                <a16:creationId xmlns:a16="http://schemas.microsoft.com/office/drawing/2014/main" id="{ED2591F8-AF7F-4EA8-AC9B-E6FF201A6963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748273"/>
          <a:ext cx="8771152" cy="1850859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42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5611" name="Text Box 43">
            <a:extLst>
              <a:ext uri="{FF2B5EF4-FFF2-40B4-BE49-F238E27FC236}">
                <a16:creationId xmlns:a16="http://schemas.microsoft.com/office/drawing/2014/main" id="{CCEE3970-4D7C-44B8-BABD-43A84553E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37661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 bertambah  Rp.50.000.000</a:t>
            </a:r>
          </a:p>
        </p:txBody>
      </p:sp>
      <p:sp>
        <p:nvSpPr>
          <p:cNvPr id="365612" name="Text Box 44">
            <a:extLst>
              <a:ext uri="{FF2B5EF4-FFF2-40B4-BE49-F238E27FC236}">
                <a16:creationId xmlns:a16="http://schemas.microsoft.com/office/drawing/2014/main" id="{A30591AD-436D-418F-93B7-F84415832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273219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Modal   Rp.50.000.000</a:t>
            </a:r>
          </a:p>
        </p:txBody>
      </p:sp>
      <p:sp>
        <p:nvSpPr>
          <p:cNvPr id="365615" name="Rectangle 47">
            <a:extLst>
              <a:ext uri="{FF2B5EF4-FFF2-40B4-BE49-F238E27FC236}">
                <a16:creationId xmlns:a16="http://schemas.microsoft.com/office/drawing/2014/main" id="{CB0594B8-83A3-4DA7-8721-905894C6F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29" y="5714540"/>
            <a:ext cx="1745648" cy="22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d-ID" altLang="en-US" sz="2442">
                <a:solidFill>
                  <a:schemeClr val="tx2"/>
                </a:solidFill>
              </a:rPr>
              <a:t>K</a:t>
            </a:r>
            <a:r>
              <a:rPr lang="en-US" altLang="en-US" sz="2442">
                <a:solidFill>
                  <a:schemeClr val="tx2"/>
                </a:solidFill>
              </a:rPr>
              <a:t>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5616" name="Text Box 48">
            <a:extLst>
              <a:ext uri="{FF2B5EF4-FFF2-40B4-BE49-F238E27FC236}">
                <a16:creationId xmlns:a16="http://schemas.microsoft.com/office/drawing/2014/main" id="{06AB24A0-F131-461E-8438-78AC9F6D6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5699312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65617" name="Rectangle 49">
            <a:extLst>
              <a:ext uri="{FF2B5EF4-FFF2-40B4-BE49-F238E27FC236}">
                <a16:creationId xmlns:a16="http://schemas.microsoft.com/office/drawing/2014/main" id="{3CFC0370-8C75-4226-A7E8-E770BB0F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6254430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Modal Tn Rangga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5618" name="Text Box 50">
            <a:extLst>
              <a:ext uri="{FF2B5EF4-FFF2-40B4-BE49-F238E27FC236}">
                <a16:creationId xmlns:a16="http://schemas.microsoft.com/office/drawing/2014/main" id="{3D9F7FB8-6EA5-48C3-97AA-C405E7E7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6232281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65619" name="Rectangle 51">
            <a:extLst>
              <a:ext uri="{FF2B5EF4-FFF2-40B4-BE49-F238E27FC236}">
                <a16:creationId xmlns:a16="http://schemas.microsoft.com/office/drawing/2014/main" id="{E9A6C5FA-B176-469A-9F81-083649A01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437" y="5439057"/>
            <a:ext cx="1117159" cy="28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5620" name="Rectangle 52">
            <a:extLst>
              <a:ext uri="{FF2B5EF4-FFF2-40B4-BE49-F238E27FC236}">
                <a16:creationId xmlns:a16="http://schemas.microsoft.com/office/drawing/2014/main" id="{398CC4B7-1268-4773-9C47-29AD9DA4B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978" y="5751916"/>
            <a:ext cx="1381567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Maret 5</a:t>
            </a:r>
            <a:endParaRPr lang="id-ID" altLang="en-US" sz="2442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nimBg="1"/>
      <p:bldP spid="365572" grpId="0" animBg="1" autoUpdateAnimBg="0"/>
      <p:bldP spid="365611" grpId="0" autoUpdateAnimBg="0"/>
      <p:bldP spid="365612" grpId="0" autoUpdateAnimBg="0"/>
      <p:bldP spid="365615" grpId="0" autoUpdateAnimBg="0"/>
      <p:bldP spid="365616" grpId="0" autoUpdateAnimBg="0"/>
      <p:bldP spid="365617" grpId="0" autoUpdateAnimBg="0"/>
      <p:bldP spid="365618" grpId="0" autoUpdateAnimBg="0"/>
      <p:bldP spid="365619" grpId="0" autoUpdateAnimBg="0"/>
      <p:bldP spid="3656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2FBAC7ED-3DFB-4285-B19A-D9EDD2BB0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7</a:t>
            </a:r>
            <a:r>
              <a:rPr lang="id-ID" sz="2790" dirty="0"/>
              <a:t> Membeli Perlengkapan tunai sebesar Rp2.000.000,-</a:t>
            </a:r>
          </a:p>
        </p:txBody>
      </p:sp>
      <p:sp>
        <p:nvSpPr>
          <p:cNvPr id="366595" name="AutoShape 3">
            <a:extLst>
              <a:ext uri="{FF2B5EF4-FFF2-40B4-BE49-F238E27FC236}">
                <a16:creationId xmlns:a16="http://schemas.microsoft.com/office/drawing/2014/main" id="{CFE19065-8CA3-451C-BE17-8B0CD1950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66596" name="Rectangle 4">
            <a:extLst>
              <a:ext uri="{FF2B5EF4-FFF2-40B4-BE49-F238E27FC236}">
                <a16:creationId xmlns:a16="http://schemas.microsoft.com/office/drawing/2014/main" id="{94616144-7CBC-4733-AA9A-4F365DEE8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66629" name="Group 37">
            <a:extLst>
              <a:ext uri="{FF2B5EF4-FFF2-40B4-BE49-F238E27FC236}">
                <a16:creationId xmlns:a16="http://schemas.microsoft.com/office/drawing/2014/main" id="{46ACBF86-9123-4C76-B1CC-D474EF9C5E12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684593"/>
          <a:ext cx="8771152" cy="1914538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32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6623" name="Text Box 31">
            <a:extLst>
              <a:ext uri="{FF2B5EF4-FFF2-40B4-BE49-F238E27FC236}">
                <a16:creationId xmlns:a16="http://schemas.microsoft.com/office/drawing/2014/main" id="{B3F9EEE8-FDF3-47AA-81E0-81158C8D0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84655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Perlengkapan   bertambah  Rp.2.000.000</a:t>
            </a:r>
          </a:p>
        </p:txBody>
      </p:sp>
      <p:sp>
        <p:nvSpPr>
          <p:cNvPr id="366624" name="Text Box 32">
            <a:extLst>
              <a:ext uri="{FF2B5EF4-FFF2-40B4-BE49-F238E27FC236}">
                <a16:creationId xmlns:a16="http://schemas.microsoft.com/office/drawing/2014/main" id="{C4199810-9975-4DAA-91FB-6D3D7ABA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58659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Rp.2.000.000</a:t>
            </a:r>
          </a:p>
        </p:txBody>
      </p:sp>
      <p:sp>
        <p:nvSpPr>
          <p:cNvPr id="366625" name="Rectangle 33">
            <a:extLst>
              <a:ext uri="{FF2B5EF4-FFF2-40B4-BE49-F238E27FC236}">
                <a16:creationId xmlns:a16="http://schemas.microsoft.com/office/drawing/2014/main" id="{2EE915C5-010E-4F86-B22E-5040F7E8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5751916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Perlengkapan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6626" name="Text Box 34">
            <a:extLst>
              <a:ext uri="{FF2B5EF4-FFF2-40B4-BE49-F238E27FC236}">
                <a16:creationId xmlns:a16="http://schemas.microsoft.com/office/drawing/2014/main" id="{12BF569A-B4DA-4A85-96FC-D47B3F743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569931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66627" name="Rectangle 35">
            <a:extLst>
              <a:ext uri="{FF2B5EF4-FFF2-40B4-BE49-F238E27FC236}">
                <a16:creationId xmlns:a16="http://schemas.microsoft.com/office/drawing/2014/main" id="{EE540D28-27EF-427A-AECC-1C862478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6254430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6628" name="Text Box 36">
            <a:extLst>
              <a:ext uri="{FF2B5EF4-FFF2-40B4-BE49-F238E27FC236}">
                <a16:creationId xmlns:a16="http://schemas.microsoft.com/office/drawing/2014/main" id="{E1F58CE8-607A-4AD0-A3F9-051CF4672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623228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66630" name="Rectangle 38">
            <a:extLst>
              <a:ext uri="{FF2B5EF4-FFF2-40B4-BE49-F238E27FC236}">
                <a16:creationId xmlns:a16="http://schemas.microsoft.com/office/drawing/2014/main" id="{D9E01298-2B66-422B-BD92-2628F9E4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437" y="5439057"/>
            <a:ext cx="1117159" cy="28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6631" name="Rectangle 39">
            <a:extLst>
              <a:ext uri="{FF2B5EF4-FFF2-40B4-BE49-F238E27FC236}">
                <a16:creationId xmlns:a16="http://schemas.microsoft.com/office/drawing/2014/main" id="{2E0D567E-BF4C-4C4F-9D23-B003346F7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978" y="5751916"/>
            <a:ext cx="1381567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Maret 7</a:t>
            </a:r>
            <a:endParaRPr lang="id-ID" altLang="en-US" sz="2442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animBg="1"/>
      <p:bldP spid="366596" grpId="0" animBg="1" autoUpdateAnimBg="0"/>
      <p:bldP spid="366623" grpId="0" autoUpdateAnimBg="0"/>
      <p:bldP spid="366624" grpId="0" autoUpdateAnimBg="0"/>
      <p:bldP spid="366625" grpId="0" autoUpdateAnimBg="0"/>
      <p:bldP spid="366626" grpId="0" autoUpdateAnimBg="0"/>
      <p:bldP spid="366627" grpId="0" autoUpdateAnimBg="0"/>
      <p:bldP spid="366628" grpId="0" autoUpdateAnimBg="0"/>
      <p:bldP spid="366630" grpId="0" autoUpdateAnimBg="0"/>
      <p:bldP spid="3666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10872A47-913D-47AF-AC9D-8C71D977E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15</a:t>
            </a:r>
            <a:r>
              <a:rPr lang="id-ID" sz="2790" dirty="0"/>
              <a:t> Membeli kendaraan seharga Rp90.000.000 secara tunai sebesar Rp10.000.000,- dan sisanya kredit</a:t>
            </a:r>
          </a:p>
        </p:txBody>
      </p:sp>
      <p:sp>
        <p:nvSpPr>
          <p:cNvPr id="367619" name="AutoShape 3">
            <a:extLst>
              <a:ext uri="{FF2B5EF4-FFF2-40B4-BE49-F238E27FC236}">
                <a16:creationId xmlns:a16="http://schemas.microsoft.com/office/drawing/2014/main" id="{EA2EF9AE-1F43-4729-988F-A8A986863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67620" name="Rectangle 4">
            <a:extLst>
              <a:ext uri="{FF2B5EF4-FFF2-40B4-BE49-F238E27FC236}">
                <a16:creationId xmlns:a16="http://schemas.microsoft.com/office/drawing/2014/main" id="{8DE7FFFC-915B-4F3A-93CF-D41243BC4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67666" name="Group 50">
            <a:extLst>
              <a:ext uri="{FF2B5EF4-FFF2-40B4-BE49-F238E27FC236}">
                <a16:creationId xmlns:a16="http://schemas.microsoft.com/office/drawing/2014/main" id="{463CFCA2-D0E9-4D81-9EB3-624E7965787C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7647" name="Text Box 31">
            <a:extLst>
              <a:ext uri="{FF2B5EF4-FFF2-40B4-BE49-F238E27FC236}">
                <a16:creationId xmlns:a16="http://schemas.microsoft.com/office/drawing/2014/main" id="{F97F3146-E678-4199-A5D9-C5B6E99F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68305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Kendaraan   bertambah  Rp.90.000.000</a:t>
            </a:r>
          </a:p>
        </p:txBody>
      </p:sp>
      <p:sp>
        <p:nvSpPr>
          <p:cNvPr id="367648" name="Text Box 32">
            <a:extLst>
              <a:ext uri="{FF2B5EF4-FFF2-40B4-BE49-F238E27FC236}">
                <a16:creationId xmlns:a16="http://schemas.microsoft.com/office/drawing/2014/main" id="{55A77166-A4D9-4E7D-9A11-EA5BFC61A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72124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Rp.10.000.000</a:t>
            </a:r>
          </a:p>
        </p:txBody>
      </p:sp>
      <p:sp>
        <p:nvSpPr>
          <p:cNvPr id="367649" name="Rectangle 33">
            <a:extLst>
              <a:ext uri="{FF2B5EF4-FFF2-40B4-BE49-F238E27FC236}">
                <a16:creationId xmlns:a16="http://schemas.microsoft.com/office/drawing/2014/main" id="{3828C03A-79B4-486B-AE57-D7D00EF1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Kendaraan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7650" name="Text Box 34">
            <a:extLst>
              <a:ext uri="{FF2B5EF4-FFF2-40B4-BE49-F238E27FC236}">
                <a16:creationId xmlns:a16="http://schemas.microsoft.com/office/drawing/2014/main" id="{0F6A0D98-DABE-418B-A0E6-DF933A3D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492823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90.000.000</a:t>
            </a:r>
          </a:p>
        </p:txBody>
      </p:sp>
      <p:sp>
        <p:nvSpPr>
          <p:cNvPr id="367651" name="Rectangle 35">
            <a:extLst>
              <a:ext uri="{FF2B5EF4-FFF2-40B4-BE49-F238E27FC236}">
                <a16:creationId xmlns:a16="http://schemas.microsoft.com/office/drawing/2014/main" id="{CB13BEB4-0EAB-4835-9243-16AF4A2A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7652" name="Text Box 36">
            <a:extLst>
              <a:ext uri="{FF2B5EF4-FFF2-40B4-BE49-F238E27FC236}">
                <a16:creationId xmlns:a16="http://schemas.microsoft.com/office/drawing/2014/main" id="{2DCBD9C2-C557-410A-BF71-6435F32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46120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  <p:sp>
        <p:nvSpPr>
          <p:cNvPr id="367653" name="Text Box 37">
            <a:extLst>
              <a:ext uri="{FF2B5EF4-FFF2-40B4-BE49-F238E27FC236}">
                <a16:creationId xmlns:a16="http://schemas.microsoft.com/office/drawing/2014/main" id="{A69BE79F-CCE4-4C81-99B7-F39478B6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650" y="3280877"/>
            <a:ext cx="418451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Hutang bertambah   Rp.80.000.000</a:t>
            </a:r>
          </a:p>
        </p:txBody>
      </p:sp>
      <p:sp>
        <p:nvSpPr>
          <p:cNvPr id="367654" name="Rectangle 38">
            <a:extLst>
              <a:ext uri="{FF2B5EF4-FFF2-40B4-BE49-F238E27FC236}">
                <a16:creationId xmlns:a16="http://schemas.microsoft.com/office/drawing/2014/main" id="{F1566AE9-0E00-4468-9CEC-238FBDEAF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93049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7655" name="Text Box 39">
            <a:extLst>
              <a:ext uri="{FF2B5EF4-FFF2-40B4-BE49-F238E27FC236}">
                <a16:creationId xmlns:a16="http://schemas.microsoft.com/office/drawing/2014/main" id="{81734345-6237-40FE-9350-FA28CA217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90834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nimBg="1"/>
      <p:bldP spid="367620" grpId="0" animBg="1" autoUpdateAnimBg="0"/>
      <p:bldP spid="367647" grpId="0" autoUpdateAnimBg="0"/>
      <p:bldP spid="367648" grpId="0" autoUpdateAnimBg="0"/>
      <p:bldP spid="367649" grpId="0" autoUpdateAnimBg="0"/>
      <p:bldP spid="367650" grpId="0" autoUpdateAnimBg="0"/>
      <p:bldP spid="367651" grpId="0" autoUpdateAnimBg="0"/>
      <p:bldP spid="367652" grpId="0" autoUpdateAnimBg="0"/>
      <p:bldP spid="367653" grpId="0" autoUpdateAnimBg="0"/>
      <p:bldP spid="367654" grpId="0" autoUpdateAnimBg="0"/>
      <p:bldP spid="36765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EF76FDB6-4EDA-4137-88F0-FA7FC9AF6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17</a:t>
            </a:r>
            <a:r>
              <a:rPr lang="id-ID" sz="2790" dirty="0"/>
              <a:t> Membeli Peralatan sebesar Rp30.000.000,- secara tunai</a:t>
            </a:r>
          </a:p>
        </p:txBody>
      </p:sp>
      <p:sp>
        <p:nvSpPr>
          <p:cNvPr id="368643" name="AutoShape 3">
            <a:extLst>
              <a:ext uri="{FF2B5EF4-FFF2-40B4-BE49-F238E27FC236}">
                <a16:creationId xmlns:a16="http://schemas.microsoft.com/office/drawing/2014/main" id="{1F402495-13CD-4E6A-9754-1368A822D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68644" name="Rectangle 4">
            <a:extLst>
              <a:ext uri="{FF2B5EF4-FFF2-40B4-BE49-F238E27FC236}">
                <a16:creationId xmlns:a16="http://schemas.microsoft.com/office/drawing/2014/main" id="{76EE75D3-FB51-4D1A-BB3F-CA08C75D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68645" name="Group 5">
            <a:extLst>
              <a:ext uri="{FF2B5EF4-FFF2-40B4-BE49-F238E27FC236}">
                <a16:creationId xmlns:a16="http://schemas.microsoft.com/office/drawing/2014/main" id="{7DA75C62-2858-4F84-93E2-D9F93D51CAA9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8677" name="Text Box 37">
            <a:extLst>
              <a:ext uri="{FF2B5EF4-FFF2-40B4-BE49-F238E27FC236}">
                <a16:creationId xmlns:a16="http://schemas.microsoft.com/office/drawing/2014/main" id="{4D5856E3-2DBD-4651-9464-227930D8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50511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Peralatan   bertambah  Rp.30.000.000</a:t>
            </a:r>
          </a:p>
        </p:txBody>
      </p:sp>
      <p:sp>
        <p:nvSpPr>
          <p:cNvPr id="368678" name="Text Box 38">
            <a:extLst>
              <a:ext uri="{FF2B5EF4-FFF2-40B4-BE49-F238E27FC236}">
                <a16:creationId xmlns:a16="http://schemas.microsoft.com/office/drawing/2014/main" id="{5C77D605-0B74-44C9-A732-F07EB0F6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72124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Rp.30.000.000</a:t>
            </a:r>
          </a:p>
        </p:txBody>
      </p:sp>
      <p:sp>
        <p:nvSpPr>
          <p:cNvPr id="368679" name="Rectangle 39">
            <a:extLst>
              <a:ext uri="{FF2B5EF4-FFF2-40B4-BE49-F238E27FC236}">
                <a16:creationId xmlns:a16="http://schemas.microsoft.com/office/drawing/2014/main" id="{96588305-184D-409A-8F32-F60F76257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Peralatan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8680" name="Text Box 40">
            <a:extLst>
              <a:ext uri="{FF2B5EF4-FFF2-40B4-BE49-F238E27FC236}">
                <a16:creationId xmlns:a16="http://schemas.microsoft.com/office/drawing/2014/main" id="{1A9696B7-DB44-46DB-88B3-24151C39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492823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30.000.000</a:t>
            </a:r>
          </a:p>
        </p:txBody>
      </p:sp>
      <p:sp>
        <p:nvSpPr>
          <p:cNvPr id="368681" name="Rectangle 41">
            <a:extLst>
              <a:ext uri="{FF2B5EF4-FFF2-40B4-BE49-F238E27FC236}">
                <a16:creationId xmlns:a16="http://schemas.microsoft.com/office/drawing/2014/main" id="{818590C0-8581-410F-83AE-BE248D82B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8682" name="Text Box 42">
            <a:extLst>
              <a:ext uri="{FF2B5EF4-FFF2-40B4-BE49-F238E27FC236}">
                <a16:creationId xmlns:a16="http://schemas.microsoft.com/office/drawing/2014/main" id="{04DB9532-5A7D-41DE-A7D8-4AE4C56AF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46120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animBg="1"/>
      <p:bldP spid="368644" grpId="0" animBg="1" autoUpdateAnimBg="0"/>
      <p:bldP spid="368677" grpId="0" autoUpdateAnimBg="0"/>
      <p:bldP spid="368678" grpId="0" autoUpdateAnimBg="0"/>
      <p:bldP spid="368679" grpId="0" autoUpdateAnimBg="0"/>
      <p:bldP spid="368680" grpId="0" autoUpdateAnimBg="0"/>
      <p:bldP spid="368681" grpId="0" autoUpdateAnimBg="0"/>
      <p:bldP spid="36868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D26183B-F8A9-4428-A609-78648661E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289327"/>
            <a:ext cx="8610569" cy="1142077"/>
          </a:xfrm>
        </p:spPr>
        <p:txBody>
          <a:bodyPr/>
          <a:lstStyle/>
          <a:p>
            <a:pPr eaLnBrk="1" hangingPunct="1">
              <a:defRPr/>
            </a:pPr>
            <a:r>
              <a:rPr lang="en-US" sz="5232"/>
              <a:t>Fungsi Jurnal</a:t>
            </a:r>
            <a:endParaRPr lang="id-ID" sz="5232"/>
          </a:p>
        </p:txBody>
      </p:sp>
      <p:sp>
        <p:nvSpPr>
          <p:cNvPr id="51203" name="Line 3">
            <a:extLst>
              <a:ext uri="{FF2B5EF4-FFF2-40B4-BE49-F238E27FC236}">
                <a16:creationId xmlns:a16="http://schemas.microsoft.com/office/drawing/2014/main" id="{D9A43059-C388-4AE2-8062-3C1930538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5436" y="1262515"/>
            <a:ext cx="0" cy="4388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7BFA0F30-D1A9-4011-85D7-B53D57492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5436" y="1701350"/>
            <a:ext cx="244889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D6E54A9D-CDEB-460A-A5CF-19C7FC43F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545" y="1701350"/>
            <a:ext cx="244750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E80444F9-ADA0-48D5-9579-62C2185C8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5436" y="1701350"/>
            <a:ext cx="0" cy="753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E7CC71B3-656C-4710-BD2B-5B09CAEBD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545" y="1670894"/>
            <a:ext cx="0" cy="564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97B6A228-80F3-454D-A12D-F99687A02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325" y="1670894"/>
            <a:ext cx="0" cy="753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870101A7-013C-4C03-9417-65047C187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891" y="2896032"/>
            <a:ext cx="2400438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Fungsi Analisis</a:t>
            </a: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93F2DA83-FDC1-4277-9D05-9C676E890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599" y="2864192"/>
            <a:ext cx="2761750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Fungsi Pencatatan</a:t>
            </a:r>
          </a:p>
        </p:txBody>
      </p:sp>
      <p:sp>
        <p:nvSpPr>
          <p:cNvPr id="51211" name="Text Box 11">
            <a:extLst>
              <a:ext uri="{FF2B5EF4-FFF2-40B4-BE49-F238E27FC236}">
                <a16:creationId xmlns:a16="http://schemas.microsoft.com/office/drawing/2014/main" id="{0C4F327F-74F2-4678-8397-E0044C5F5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72" y="2864192"/>
            <a:ext cx="2761750" cy="45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Fungsi Historis</a:t>
            </a:r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EFC5EF08-3A3F-4259-8756-6B0539DC5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0352" y="3383317"/>
            <a:ext cx="0" cy="564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13" name="Text Box 13">
            <a:extLst>
              <a:ext uri="{FF2B5EF4-FFF2-40B4-BE49-F238E27FC236}">
                <a16:creationId xmlns:a16="http://schemas.microsoft.com/office/drawing/2014/main" id="{FAD2FAC6-EEB2-4CED-A4A3-8C6D68536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464" y="3931515"/>
            <a:ext cx="2651003" cy="271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menentukan </a:t>
            </a:r>
          </a:p>
          <a:p>
            <a:pPr algn="ctr" eaLnBrk="1" hangingPunct="1"/>
            <a:r>
              <a:rPr lang="en-US" altLang="en-US" sz="2442" b="1"/>
              <a:t>perkiraan yang di </a:t>
            </a:r>
          </a:p>
          <a:p>
            <a:pPr algn="ctr" eaLnBrk="1" hangingPunct="1"/>
            <a:r>
              <a:rPr lang="en-US" altLang="en-US" sz="2442" b="1"/>
              <a:t>debet dan </a:t>
            </a:r>
          </a:p>
          <a:p>
            <a:pPr algn="ctr" eaLnBrk="1" hangingPunct="1"/>
            <a:r>
              <a:rPr lang="en-US" altLang="en-US" sz="2442" b="1"/>
              <a:t>perkiraan yang </a:t>
            </a:r>
          </a:p>
          <a:p>
            <a:pPr algn="ctr" eaLnBrk="1" hangingPunct="1"/>
            <a:r>
              <a:rPr lang="en-US" altLang="en-US" sz="2442" b="1"/>
              <a:t>dikredit serta </a:t>
            </a:r>
          </a:p>
          <a:p>
            <a:pPr algn="ctr" eaLnBrk="1" hangingPunct="1"/>
            <a:r>
              <a:rPr lang="en-US" altLang="en-US" sz="2442" b="1"/>
              <a:t>jumlahnya </a:t>
            </a:r>
          </a:p>
          <a:p>
            <a:pPr algn="ctr" eaLnBrk="1" hangingPunct="1"/>
            <a:r>
              <a:rPr lang="en-US" altLang="en-US" sz="2442" b="1"/>
              <a:t>masing-masing.</a:t>
            </a:r>
          </a:p>
        </p:txBody>
      </p:sp>
      <p:sp>
        <p:nvSpPr>
          <p:cNvPr id="51214" name="Line 14">
            <a:extLst>
              <a:ext uri="{FF2B5EF4-FFF2-40B4-BE49-F238E27FC236}">
                <a16:creationId xmlns:a16="http://schemas.microsoft.com/office/drawing/2014/main" id="{2341207F-3642-461E-8A7A-44A465114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503" y="3429001"/>
            <a:ext cx="0" cy="564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15" name="Text Box 15">
            <a:extLst>
              <a:ext uri="{FF2B5EF4-FFF2-40B4-BE49-F238E27FC236}">
                <a16:creationId xmlns:a16="http://schemas.microsoft.com/office/drawing/2014/main" id="{CD941032-A9CF-4BFB-B8DF-81BDA6F0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15" y="3977199"/>
            <a:ext cx="2840657" cy="233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 b="1"/>
              <a:t>mencatat transaksi keuangan dalam kolom debet dan kredit serta keterangan yang perlu</a:t>
            </a:r>
            <a:r>
              <a:rPr lang="en-US" altLang="en-US" sz="2442"/>
              <a:t> </a:t>
            </a:r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1ED2239B-011A-4028-B242-B285D19D3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202" y="3429001"/>
            <a:ext cx="0" cy="564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1217" name="Text Box 17">
            <a:extLst>
              <a:ext uri="{FF2B5EF4-FFF2-40B4-BE49-F238E27FC236}">
                <a16:creationId xmlns:a16="http://schemas.microsoft.com/office/drawing/2014/main" id="{57E2F4F2-8464-4C95-9504-A480AE279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314" y="3977198"/>
            <a:ext cx="2840657" cy="120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/>
              <a:t>mencatat aktivitas perusahaan secara kronologis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utoUpdateAnimBg="0"/>
      <p:bldP spid="51210" grpId="0" autoUpdateAnimBg="0"/>
      <p:bldP spid="51211" grpId="0" autoUpdateAnimBg="0"/>
      <p:bldP spid="51213" grpId="0" autoUpdateAnimBg="0"/>
      <p:bldP spid="51215" grpId="0" autoUpdateAnimBg="0"/>
      <p:bldP spid="512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29D96553-89DF-4E03-B10A-D9B11722B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20</a:t>
            </a:r>
            <a:r>
              <a:rPr lang="id-ID" sz="2790" dirty="0"/>
              <a:t> Menerima Pendapatan jasa sebesar Rp15.000.000,-</a:t>
            </a:r>
          </a:p>
        </p:txBody>
      </p:sp>
      <p:sp>
        <p:nvSpPr>
          <p:cNvPr id="369667" name="AutoShape 3">
            <a:extLst>
              <a:ext uri="{FF2B5EF4-FFF2-40B4-BE49-F238E27FC236}">
                <a16:creationId xmlns:a16="http://schemas.microsoft.com/office/drawing/2014/main" id="{B3FCE79A-3D28-484F-B708-E877E598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69668" name="Rectangle 4">
            <a:extLst>
              <a:ext uri="{FF2B5EF4-FFF2-40B4-BE49-F238E27FC236}">
                <a16:creationId xmlns:a16="http://schemas.microsoft.com/office/drawing/2014/main" id="{0FAB9022-92DF-4538-AC90-8C487422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69669" name="Group 5">
            <a:extLst>
              <a:ext uri="{FF2B5EF4-FFF2-40B4-BE49-F238E27FC236}">
                <a16:creationId xmlns:a16="http://schemas.microsoft.com/office/drawing/2014/main" id="{5D3C031D-6D7E-4765-AA9A-50FA3E3E22BB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9701" name="Text Box 37">
            <a:extLst>
              <a:ext uri="{FF2B5EF4-FFF2-40B4-BE49-F238E27FC236}">
                <a16:creationId xmlns:a16="http://schemas.microsoft.com/office/drawing/2014/main" id="{C716BF7C-591E-46B5-B80C-D696096F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37661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 bertambah  Rp.15.000.000</a:t>
            </a:r>
          </a:p>
        </p:txBody>
      </p:sp>
      <p:sp>
        <p:nvSpPr>
          <p:cNvPr id="369702" name="Text Box 38">
            <a:extLst>
              <a:ext uri="{FF2B5EF4-FFF2-40B4-BE49-F238E27FC236}">
                <a16:creationId xmlns:a16="http://schemas.microsoft.com/office/drawing/2014/main" id="{C75B11B0-F218-40A6-A075-332E1C52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469106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bertambah   Rp.15.000.000</a:t>
            </a:r>
          </a:p>
        </p:txBody>
      </p:sp>
      <p:sp>
        <p:nvSpPr>
          <p:cNvPr id="369703" name="Rectangle 39">
            <a:extLst>
              <a:ext uri="{FF2B5EF4-FFF2-40B4-BE49-F238E27FC236}">
                <a16:creationId xmlns:a16="http://schemas.microsoft.com/office/drawing/2014/main" id="{2765B987-9F69-48E6-906D-E51AA3A27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9704" name="Text Box 40">
            <a:extLst>
              <a:ext uri="{FF2B5EF4-FFF2-40B4-BE49-F238E27FC236}">
                <a16:creationId xmlns:a16="http://schemas.microsoft.com/office/drawing/2014/main" id="{2E6FC797-8354-48D9-BB9C-A2DAAFCDD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492823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15.000.000</a:t>
            </a:r>
          </a:p>
        </p:txBody>
      </p:sp>
      <p:sp>
        <p:nvSpPr>
          <p:cNvPr id="369705" name="Rectangle 41">
            <a:extLst>
              <a:ext uri="{FF2B5EF4-FFF2-40B4-BE49-F238E27FC236}">
                <a16:creationId xmlns:a16="http://schemas.microsoft.com/office/drawing/2014/main" id="{AB44A2DD-A069-4A8C-BE01-3D424C67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69706" name="Text Box 42">
            <a:extLst>
              <a:ext uri="{FF2B5EF4-FFF2-40B4-BE49-F238E27FC236}">
                <a16:creationId xmlns:a16="http://schemas.microsoft.com/office/drawing/2014/main" id="{9375F95D-8AB3-4964-9CDD-3A37DCAA5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46120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animBg="1"/>
      <p:bldP spid="369668" grpId="0" animBg="1" autoUpdateAnimBg="0"/>
      <p:bldP spid="369701" grpId="0" autoUpdateAnimBg="0"/>
      <p:bldP spid="369702" grpId="0" autoUpdateAnimBg="0"/>
      <p:bldP spid="369703" grpId="0" autoUpdateAnimBg="0"/>
      <p:bldP spid="369704" grpId="0" autoUpdateAnimBg="0"/>
      <p:bldP spid="369705" grpId="0" autoUpdateAnimBg="0"/>
      <p:bldP spid="36970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B3ED2689-738C-421F-BA30-DAE2D4E40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22</a:t>
            </a:r>
            <a:r>
              <a:rPr lang="id-ID" sz="2790" dirty="0"/>
              <a:t> Membayar biaya telpon Rp500.000,-</a:t>
            </a:r>
          </a:p>
        </p:txBody>
      </p:sp>
      <p:sp>
        <p:nvSpPr>
          <p:cNvPr id="370691" name="AutoShape 3">
            <a:extLst>
              <a:ext uri="{FF2B5EF4-FFF2-40B4-BE49-F238E27FC236}">
                <a16:creationId xmlns:a16="http://schemas.microsoft.com/office/drawing/2014/main" id="{24C0300F-A32B-4213-A50C-694A4CB95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EC579B76-C1B5-419C-AC5B-923DE1AA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70693" name="Group 5">
            <a:extLst>
              <a:ext uri="{FF2B5EF4-FFF2-40B4-BE49-F238E27FC236}">
                <a16:creationId xmlns:a16="http://schemas.microsoft.com/office/drawing/2014/main" id="{778DBC45-C775-4E30-AD20-5CA841795EF8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0725" name="Text Box 37">
            <a:extLst>
              <a:ext uri="{FF2B5EF4-FFF2-40B4-BE49-F238E27FC236}">
                <a16:creationId xmlns:a16="http://schemas.microsoft.com/office/drawing/2014/main" id="{AB422044-BE9E-4FC4-9EB1-35780775B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54358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Biaya telepon  bertambah  Rp.500.000</a:t>
            </a:r>
          </a:p>
        </p:txBody>
      </p:sp>
      <p:sp>
        <p:nvSpPr>
          <p:cNvPr id="370726" name="Text Box 38">
            <a:extLst>
              <a:ext uri="{FF2B5EF4-FFF2-40B4-BE49-F238E27FC236}">
                <a16:creationId xmlns:a16="http://schemas.microsoft.com/office/drawing/2014/main" id="{14B86B26-3CC7-4AB8-B79E-649F01D4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384618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Rp.500.000</a:t>
            </a:r>
          </a:p>
        </p:txBody>
      </p:sp>
      <p:sp>
        <p:nvSpPr>
          <p:cNvPr id="370727" name="Rectangle 39">
            <a:extLst>
              <a:ext uri="{FF2B5EF4-FFF2-40B4-BE49-F238E27FC236}">
                <a16:creationId xmlns:a16="http://schemas.microsoft.com/office/drawing/2014/main" id="{19369533-0EC3-47BF-ACCF-CF181940D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Biaya telepon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0728" name="Text Box 40">
            <a:extLst>
              <a:ext uri="{FF2B5EF4-FFF2-40B4-BE49-F238E27FC236}">
                <a16:creationId xmlns:a16="http://schemas.microsoft.com/office/drawing/2014/main" id="{DC9C5FAD-7C6B-402D-AD8C-345FE3AC5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24" y="4928236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</a:t>
            </a:r>
          </a:p>
        </p:txBody>
      </p:sp>
      <p:sp>
        <p:nvSpPr>
          <p:cNvPr id="370729" name="Rectangle 41">
            <a:extLst>
              <a:ext uri="{FF2B5EF4-FFF2-40B4-BE49-F238E27FC236}">
                <a16:creationId xmlns:a16="http://schemas.microsoft.com/office/drawing/2014/main" id="{1B6D48EA-92D0-4B46-8518-FF3F5590C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0730" name="Text Box 42">
            <a:extLst>
              <a:ext uri="{FF2B5EF4-FFF2-40B4-BE49-F238E27FC236}">
                <a16:creationId xmlns:a16="http://schemas.microsoft.com/office/drawing/2014/main" id="{F8421AB2-F9C4-47D1-A7F7-FDE2E496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7023" y="5461206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animBg="1"/>
      <p:bldP spid="370692" grpId="0" animBg="1" autoUpdateAnimBg="0"/>
      <p:bldP spid="370725" grpId="0" autoUpdateAnimBg="0"/>
      <p:bldP spid="370726" grpId="0" autoUpdateAnimBg="0"/>
      <p:bldP spid="370727" grpId="0" autoUpdateAnimBg="0"/>
      <p:bldP spid="370728" grpId="0" autoUpdateAnimBg="0"/>
      <p:bldP spid="370729" grpId="0" autoUpdateAnimBg="0"/>
      <p:bldP spid="37073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>
            <a:extLst>
              <a:ext uri="{FF2B5EF4-FFF2-40B4-BE49-F238E27FC236}">
                <a16:creationId xmlns:a16="http://schemas.microsoft.com/office/drawing/2014/main" id="{C21EA160-811C-40BE-B1A7-A5DB436DC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25</a:t>
            </a:r>
            <a:r>
              <a:rPr lang="id-ID" sz="2790" dirty="0"/>
              <a:t> Membayar hutang usaha sebesar Rp3.000.000,-</a:t>
            </a:r>
          </a:p>
        </p:txBody>
      </p:sp>
      <p:sp>
        <p:nvSpPr>
          <p:cNvPr id="371715" name="AutoShape 3">
            <a:extLst>
              <a:ext uri="{FF2B5EF4-FFF2-40B4-BE49-F238E27FC236}">
                <a16:creationId xmlns:a16="http://schemas.microsoft.com/office/drawing/2014/main" id="{AF8E358A-D6D7-4BB5-B369-46678DC0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71716" name="Rectangle 4">
            <a:extLst>
              <a:ext uri="{FF2B5EF4-FFF2-40B4-BE49-F238E27FC236}">
                <a16:creationId xmlns:a16="http://schemas.microsoft.com/office/drawing/2014/main" id="{AE1B0EA9-A0B4-4457-9D23-3B8C4CE1D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71717" name="Group 5">
            <a:extLst>
              <a:ext uri="{FF2B5EF4-FFF2-40B4-BE49-F238E27FC236}">
                <a16:creationId xmlns:a16="http://schemas.microsoft.com/office/drawing/2014/main" id="{A2369BE8-0623-465A-B981-655464502E0D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1749" name="Text Box 37">
            <a:extLst>
              <a:ext uri="{FF2B5EF4-FFF2-40B4-BE49-F238E27FC236}">
                <a16:creationId xmlns:a16="http://schemas.microsoft.com/office/drawing/2014/main" id="{558998D7-EDBB-4D8B-97C0-57D8827F5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373567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Hutang berkuran Rp.3.000.000</a:t>
            </a:r>
          </a:p>
        </p:txBody>
      </p:sp>
      <p:sp>
        <p:nvSpPr>
          <p:cNvPr id="371750" name="Text Box 38">
            <a:extLst>
              <a:ext uri="{FF2B5EF4-FFF2-40B4-BE49-F238E27FC236}">
                <a16:creationId xmlns:a16="http://schemas.microsoft.com/office/drawing/2014/main" id="{AED8467B-5AF1-4F67-B834-A44CA77A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58659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Rp.3.000.000</a:t>
            </a:r>
          </a:p>
        </p:txBody>
      </p:sp>
      <p:sp>
        <p:nvSpPr>
          <p:cNvPr id="371751" name="Rectangle 39">
            <a:extLst>
              <a:ext uri="{FF2B5EF4-FFF2-40B4-BE49-F238E27FC236}">
                <a16:creationId xmlns:a16="http://schemas.microsoft.com/office/drawing/2014/main" id="{E55F321F-F632-4C76-BBE0-80DFD07D6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1752" name="Text Box 40">
            <a:extLst>
              <a:ext uri="{FF2B5EF4-FFF2-40B4-BE49-F238E27FC236}">
                <a16:creationId xmlns:a16="http://schemas.microsoft.com/office/drawing/2014/main" id="{80D2D495-3A0D-4AE6-A8EA-AE47EADE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492823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3.000.000</a:t>
            </a:r>
          </a:p>
        </p:txBody>
      </p:sp>
      <p:sp>
        <p:nvSpPr>
          <p:cNvPr id="371753" name="Rectangle 41">
            <a:extLst>
              <a:ext uri="{FF2B5EF4-FFF2-40B4-BE49-F238E27FC236}">
                <a16:creationId xmlns:a16="http://schemas.microsoft.com/office/drawing/2014/main" id="{DDCF0B60-568E-4BBE-AF8D-5BF54468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1754" name="Text Box 42">
            <a:extLst>
              <a:ext uri="{FF2B5EF4-FFF2-40B4-BE49-F238E27FC236}">
                <a16:creationId xmlns:a16="http://schemas.microsoft.com/office/drawing/2014/main" id="{17328EF2-70A8-4C7C-AEB5-94083A4C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546120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animBg="1"/>
      <p:bldP spid="371716" grpId="0" animBg="1" autoUpdateAnimBg="0"/>
      <p:bldP spid="371749" grpId="0" autoUpdateAnimBg="0"/>
      <p:bldP spid="371750" grpId="0" autoUpdateAnimBg="0"/>
      <p:bldP spid="371751" grpId="0" autoUpdateAnimBg="0"/>
      <p:bldP spid="371752" grpId="0" autoUpdateAnimBg="0"/>
      <p:bldP spid="371753" grpId="0" autoUpdateAnimBg="0"/>
      <p:bldP spid="37175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E58E0F79-A307-4BA1-8C2D-AF7924C02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26</a:t>
            </a:r>
            <a:r>
              <a:rPr lang="id-ID" sz="2790" dirty="0"/>
              <a:t> Menerima Pendapatan Jasa sebesar Rp10.000.000,-</a:t>
            </a:r>
          </a:p>
        </p:txBody>
      </p:sp>
      <p:sp>
        <p:nvSpPr>
          <p:cNvPr id="373763" name="AutoShape 3">
            <a:extLst>
              <a:ext uri="{FF2B5EF4-FFF2-40B4-BE49-F238E27FC236}">
                <a16:creationId xmlns:a16="http://schemas.microsoft.com/office/drawing/2014/main" id="{0E562233-FAB8-471E-8AF7-9F9D65FF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73764" name="Rectangle 4">
            <a:extLst>
              <a:ext uri="{FF2B5EF4-FFF2-40B4-BE49-F238E27FC236}">
                <a16:creationId xmlns:a16="http://schemas.microsoft.com/office/drawing/2014/main" id="{9695D901-83D5-4C42-8699-4D956F666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73765" name="Group 5">
            <a:extLst>
              <a:ext uri="{FF2B5EF4-FFF2-40B4-BE49-F238E27FC236}">
                <a16:creationId xmlns:a16="http://schemas.microsoft.com/office/drawing/2014/main" id="{4E32A858-814F-4DFD-A3C8-72926B6E02BD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3797" name="Text Box 37">
            <a:extLst>
              <a:ext uri="{FF2B5EF4-FFF2-40B4-BE49-F238E27FC236}">
                <a16:creationId xmlns:a16="http://schemas.microsoft.com/office/drawing/2014/main" id="{419EA928-7830-4A80-952D-6B5E8C07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37661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 bertambah  Rp.10.000.000</a:t>
            </a:r>
          </a:p>
        </p:txBody>
      </p:sp>
      <p:sp>
        <p:nvSpPr>
          <p:cNvPr id="373798" name="Text Box 38">
            <a:extLst>
              <a:ext uri="{FF2B5EF4-FFF2-40B4-BE49-F238E27FC236}">
                <a16:creationId xmlns:a16="http://schemas.microsoft.com/office/drawing/2014/main" id="{EEBE83D4-CB27-4DA9-B957-1761C401F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469106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bertambah   Rp.10.000.000</a:t>
            </a:r>
          </a:p>
        </p:txBody>
      </p:sp>
      <p:sp>
        <p:nvSpPr>
          <p:cNvPr id="373799" name="Rectangle 39">
            <a:extLst>
              <a:ext uri="{FF2B5EF4-FFF2-40B4-BE49-F238E27FC236}">
                <a16:creationId xmlns:a16="http://schemas.microsoft.com/office/drawing/2014/main" id="{92D7E2B4-2D5A-49D3-AABE-DD7638811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3800" name="Text Box 40">
            <a:extLst>
              <a:ext uri="{FF2B5EF4-FFF2-40B4-BE49-F238E27FC236}">
                <a16:creationId xmlns:a16="http://schemas.microsoft.com/office/drawing/2014/main" id="{4CE1EC07-133B-4B3C-9AC0-7A786499E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492823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  <p:sp>
        <p:nvSpPr>
          <p:cNvPr id="373801" name="Rectangle 41">
            <a:extLst>
              <a:ext uri="{FF2B5EF4-FFF2-40B4-BE49-F238E27FC236}">
                <a16:creationId xmlns:a16="http://schemas.microsoft.com/office/drawing/2014/main" id="{92679164-17C4-40DB-944D-1F071FA7F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3802" name="Text Box 42">
            <a:extLst>
              <a:ext uri="{FF2B5EF4-FFF2-40B4-BE49-F238E27FC236}">
                <a16:creationId xmlns:a16="http://schemas.microsoft.com/office/drawing/2014/main" id="{11133D29-E769-4B04-AE84-BEA0B05D5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46120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animBg="1"/>
      <p:bldP spid="373764" grpId="0" animBg="1" autoUpdateAnimBg="0"/>
      <p:bldP spid="373797" grpId="0" autoUpdateAnimBg="0"/>
      <p:bldP spid="373798" grpId="0" autoUpdateAnimBg="0"/>
      <p:bldP spid="373799" grpId="0" autoUpdateAnimBg="0"/>
      <p:bldP spid="373800" grpId="0" autoUpdateAnimBg="0"/>
      <p:bldP spid="373801" grpId="0" autoUpdateAnimBg="0"/>
      <p:bldP spid="37380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35F2C435-C36B-40CD-8914-838D35A69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27</a:t>
            </a:r>
            <a:r>
              <a:rPr lang="id-ID" sz="2790" dirty="0"/>
              <a:t> Menjual peralatan jasa secara kredit sebesar Rp25.000.000,-</a:t>
            </a:r>
          </a:p>
        </p:txBody>
      </p:sp>
      <p:sp>
        <p:nvSpPr>
          <p:cNvPr id="374787" name="AutoShape 3">
            <a:extLst>
              <a:ext uri="{FF2B5EF4-FFF2-40B4-BE49-F238E27FC236}">
                <a16:creationId xmlns:a16="http://schemas.microsoft.com/office/drawing/2014/main" id="{3A004FFF-9131-46BE-AE29-FF756892C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74788" name="Rectangle 4">
            <a:extLst>
              <a:ext uri="{FF2B5EF4-FFF2-40B4-BE49-F238E27FC236}">
                <a16:creationId xmlns:a16="http://schemas.microsoft.com/office/drawing/2014/main" id="{A62C1372-F999-4C1F-B49C-7A53A4065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74789" name="Group 5">
            <a:extLst>
              <a:ext uri="{FF2B5EF4-FFF2-40B4-BE49-F238E27FC236}">
                <a16:creationId xmlns:a16="http://schemas.microsoft.com/office/drawing/2014/main" id="{B22ABAB1-8F4E-4473-A83F-32ECB9B7F7DF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4821" name="Text Box 37">
            <a:extLst>
              <a:ext uri="{FF2B5EF4-FFF2-40B4-BE49-F238E27FC236}">
                <a16:creationId xmlns:a16="http://schemas.microsoft.com/office/drawing/2014/main" id="{0CADCD30-1DC5-472A-8D13-20E1EDD12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2823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Piutang   bertambah  Rp.25.000.000</a:t>
            </a:r>
          </a:p>
        </p:txBody>
      </p:sp>
      <p:sp>
        <p:nvSpPr>
          <p:cNvPr id="374822" name="Text Box 38">
            <a:extLst>
              <a:ext uri="{FF2B5EF4-FFF2-40B4-BE49-F238E27FC236}">
                <a16:creationId xmlns:a16="http://schemas.microsoft.com/office/drawing/2014/main" id="{933246AF-575C-4BB6-AF07-C43C52B8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432558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 dirty="0" err="1"/>
              <a:t>Peralatan</a:t>
            </a:r>
            <a:r>
              <a:rPr lang="en-US" altLang="en-US" sz="2093" b="1" dirty="0"/>
              <a:t> </a:t>
            </a:r>
            <a:r>
              <a:rPr lang="en-US" altLang="en-US" sz="2093" b="1" dirty="0" err="1"/>
              <a:t>berkurang</a:t>
            </a:r>
            <a:r>
              <a:rPr lang="en-US" altLang="en-US" sz="2093" b="1" dirty="0"/>
              <a:t>  Rp.25.000.000</a:t>
            </a:r>
          </a:p>
        </p:txBody>
      </p:sp>
      <p:sp>
        <p:nvSpPr>
          <p:cNvPr id="374823" name="Rectangle 39">
            <a:extLst>
              <a:ext uri="{FF2B5EF4-FFF2-40B4-BE49-F238E27FC236}">
                <a16:creationId xmlns:a16="http://schemas.microsoft.com/office/drawing/2014/main" id="{CFF32E8B-D9C1-49E0-B51C-8955C4144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Piutang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4824" name="Text Box 40">
            <a:extLst>
              <a:ext uri="{FF2B5EF4-FFF2-40B4-BE49-F238E27FC236}">
                <a16:creationId xmlns:a16="http://schemas.microsoft.com/office/drawing/2014/main" id="{DF5106BF-E2B4-4444-8EBC-B569E482E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492823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25.000.000</a:t>
            </a:r>
          </a:p>
        </p:txBody>
      </p:sp>
      <p:sp>
        <p:nvSpPr>
          <p:cNvPr id="374825" name="Rectangle 41">
            <a:extLst>
              <a:ext uri="{FF2B5EF4-FFF2-40B4-BE49-F238E27FC236}">
                <a16:creationId xmlns:a16="http://schemas.microsoft.com/office/drawing/2014/main" id="{CF2448A0-AAE6-4393-9306-A865E4577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dirty="0" err="1">
                <a:solidFill>
                  <a:schemeClr val="tx2"/>
                </a:solidFill>
              </a:rPr>
              <a:t>Peralatan</a:t>
            </a:r>
            <a:endParaRPr lang="id-ID" altLang="en-US" sz="2442" dirty="0">
              <a:solidFill>
                <a:schemeClr val="tx2"/>
              </a:solidFill>
            </a:endParaRPr>
          </a:p>
        </p:txBody>
      </p:sp>
      <p:sp>
        <p:nvSpPr>
          <p:cNvPr id="374826" name="Text Box 42">
            <a:extLst>
              <a:ext uri="{FF2B5EF4-FFF2-40B4-BE49-F238E27FC236}">
                <a16:creationId xmlns:a16="http://schemas.microsoft.com/office/drawing/2014/main" id="{7213AAAE-2FAA-40E7-9F47-FB7EE9348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546120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/>
      <p:bldP spid="374788" grpId="0" animBg="1" autoUpdateAnimBg="0"/>
      <p:bldP spid="374821" grpId="0" autoUpdateAnimBg="0"/>
      <p:bldP spid="374822" grpId="0" autoUpdateAnimBg="0"/>
      <p:bldP spid="374823" grpId="0" autoUpdateAnimBg="0"/>
      <p:bldP spid="374824" grpId="0" autoUpdateAnimBg="0"/>
      <p:bldP spid="374825" grpId="0" autoUpdateAnimBg="0"/>
      <p:bldP spid="374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2D36310A-EE82-4B5E-9942-21A3719EA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90" dirty="0"/>
              <a:t>Pada </a:t>
            </a:r>
            <a:r>
              <a:rPr lang="en-US" sz="2790" dirty="0" err="1"/>
              <a:t>tanggal</a:t>
            </a:r>
            <a:r>
              <a:rPr lang="en-US" sz="2790" dirty="0"/>
              <a:t> </a:t>
            </a:r>
            <a:r>
              <a:rPr lang="id-ID" sz="2790" dirty="0"/>
              <a:t>30 Membayar gaji karyawan Rp2.000.000,-</a:t>
            </a:r>
          </a:p>
        </p:txBody>
      </p:sp>
      <p:sp>
        <p:nvSpPr>
          <p:cNvPr id="375811" name="AutoShape 3">
            <a:extLst>
              <a:ext uri="{FF2B5EF4-FFF2-40B4-BE49-F238E27FC236}">
                <a16:creationId xmlns:a16="http://schemas.microsoft.com/office/drawing/2014/main" id="{B21FC25B-1FAE-4423-AB6E-A24F42E76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847" y="1407870"/>
            <a:ext cx="508052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75812" name="Rectangle 4">
            <a:extLst>
              <a:ext uri="{FF2B5EF4-FFF2-40B4-BE49-F238E27FC236}">
                <a16:creationId xmlns:a16="http://schemas.microsoft.com/office/drawing/2014/main" id="{56F05E51-567D-4641-8891-12CA8FD7C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2465503"/>
            <a:ext cx="5400295" cy="14037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graphicFrame>
        <p:nvGraphicFramePr>
          <p:cNvPr id="375813" name="Group 5">
            <a:extLst>
              <a:ext uri="{FF2B5EF4-FFF2-40B4-BE49-F238E27FC236}">
                <a16:creationId xmlns:a16="http://schemas.microsoft.com/office/drawing/2014/main" id="{4DB31767-4666-43A3-92FE-71E9F0D10A4E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182080"/>
          <a:ext cx="8771152" cy="2285540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5845" name="Text Box 37">
            <a:extLst>
              <a:ext uri="{FF2B5EF4-FFF2-40B4-BE49-F238E27FC236}">
                <a16:creationId xmlns:a16="http://schemas.microsoft.com/office/drawing/2014/main" id="{8BD7B3A9-E0BD-449C-AADC-97555D9D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2450275"/>
            <a:ext cx="455160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Beban gaji    bertambah  Rp.2.000.000</a:t>
            </a:r>
          </a:p>
        </p:txBody>
      </p:sp>
      <p:sp>
        <p:nvSpPr>
          <p:cNvPr id="375846" name="Text Box 38">
            <a:extLst>
              <a:ext uri="{FF2B5EF4-FFF2-40B4-BE49-F238E27FC236}">
                <a16:creationId xmlns:a16="http://schemas.microsoft.com/office/drawing/2014/main" id="{C54C8F02-7B01-4C41-8399-882BEEDF8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2904337"/>
            <a:ext cx="358659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 Rp.2.000.000</a:t>
            </a:r>
          </a:p>
        </p:txBody>
      </p:sp>
      <p:sp>
        <p:nvSpPr>
          <p:cNvPr id="375847" name="Rectangle 39">
            <a:extLst>
              <a:ext uri="{FF2B5EF4-FFF2-40B4-BE49-F238E27FC236}">
                <a16:creationId xmlns:a16="http://schemas.microsoft.com/office/drawing/2014/main" id="{4C0006E9-B293-4524-982B-750D088E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4980841"/>
            <a:ext cx="2248161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gaji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5848" name="Text Box 40">
            <a:extLst>
              <a:ext uri="{FF2B5EF4-FFF2-40B4-BE49-F238E27FC236}">
                <a16:creationId xmlns:a16="http://schemas.microsoft.com/office/drawing/2014/main" id="{E1D74DCC-E1C9-4D71-AD91-E704DC3C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492823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75849" name="Rectangle 41">
            <a:extLst>
              <a:ext uri="{FF2B5EF4-FFF2-40B4-BE49-F238E27FC236}">
                <a16:creationId xmlns:a16="http://schemas.microsoft.com/office/drawing/2014/main" id="{B0CDF9DC-D194-451D-8F87-F5B0746C8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5483356"/>
            <a:ext cx="2637160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75850" name="Text Box 42">
            <a:extLst>
              <a:ext uri="{FF2B5EF4-FFF2-40B4-BE49-F238E27FC236}">
                <a16:creationId xmlns:a16="http://schemas.microsoft.com/office/drawing/2014/main" id="{E6FB9AEA-525A-43C6-BB54-24575037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546120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animBg="1"/>
      <p:bldP spid="375812" grpId="0" animBg="1" autoUpdateAnimBg="0"/>
      <p:bldP spid="375845" grpId="0" autoUpdateAnimBg="0"/>
      <p:bldP spid="375846" grpId="0" autoUpdateAnimBg="0"/>
      <p:bldP spid="375847" grpId="0" autoUpdateAnimBg="0"/>
      <p:bldP spid="375848" grpId="0" autoUpdateAnimBg="0"/>
      <p:bldP spid="375849" grpId="0" autoUpdateAnimBg="0"/>
      <p:bldP spid="3758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D0F202B7-13FA-479B-92E2-C71B78DE9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163353"/>
            <a:ext cx="8610569" cy="51358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2790"/>
              <a:t>JURNAL</a:t>
            </a:r>
          </a:p>
        </p:txBody>
      </p:sp>
      <p:graphicFrame>
        <p:nvGraphicFramePr>
          <p:cNvPr id="389247" name="Group 127">
            <a:extLst>
              <a:ext uri="{FF2B5EF4-FFF2-40B4-BE49-F238E27FC236}">
                <a16:creationId xmlns:a16="http://schemas.microsoft.com/office/drawing/2014/main" id="{CC744D0F-F150-4466-9194-42751D6EF0D4}"/>
              </a:ext>
            </a:extLst>
          </p:cNvPr>
          <p:cNvGraphicFramePr>
            <a:graphicFrameLocks noGrp="1"/>
          </p:cNvGraphicFramePr>
          <p:nvPr/>
        </p:nvGraphicFramePr>
        <p:xfrm>
          <a:off x="1444632" y="729546"/>
          <a:ext cx="9250133" cy="6106304"/>
        </p:xfrm>
        <a:graphic>
          <a:graphicData uri="http://schemas.openxmlformats.org/drawingml/2006/table">
            <a:tbl>
              <a:tblPr/>
              <a:tblGrid>
                <a:gridCol w="134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842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08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00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0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11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9" marB="398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89191" name="Text Box 71">
            <a:extLst>
              <a:ext uri="{FF2B5EF4-FFF2-40B4-BE49-F238E27FC236}">
                <a16:creationId xmlns:a16="http://schemas.microsoft.com/office/drawing/2014/main" id="{17373151-DA54-4BFB-9726-01E31156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618" y="729546"/>
            <a:ext cx="107892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Tanggal</a:t>
            </a:r>
          </a:p>
        </p:txBody>
      </p:sp>
      <p:sp>
        <p:nvSpPr>
          <p:cNvPr id="389192" name="Text Box 72">
            <a:extLst>
              <a:ext uri="{FF2B5EF4-FFF2-40B4-BE49-F238E27FC236}">
                <a16:creationId xmlns:a16="http://schemas.microsoft.com/office/drawing/2014/main" id="{EF02B385-2B22-4583-B3FC-7B251AB72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536" y="729546"/>
            <a:ext cx="26809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Rekening/Keterangan</a:t>
            </a:r>
          </a:p>
        </p:txBody>
      </p:sp>
      <p:sp>
        <p:nvSpPr>
          <p:cNvPr id="389193" name="Text Box 73">
            <a:extLst>
              <a:ext uri="{FF2B5EF4-FFF2-40B4-BE49-F238E27FC236}">
                <a16:creationId xmlns:a16="http://schemas.microsoft.com/office/drawing/2014/main" id="{AB0F50D5-44E0-49A9-AA4F-55B57E20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233" y="729546"/>
            <a:ext cx="5633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Ref</a:t>
            </a:r>
          </a:p>
        </p:txBody>
      </p:sp>
      <p:sp>
        <p:nvSpPr>
          <p:cNvPr id="389194" name="Text Box 74">
            <a:extLst>
              <a:ext uri="{FF2B5EF4-FFF2-40B4-BE49-F238E27FC236}">
                <a16:creationId xmlns:a16="http://schemas.microsoft.com/office/drawing/2014/main" id="{217BC6EE-2ACD-428B-88B5-AA413414F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326" y="729546"/>
            <a:ext cx="78775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Debit</a:t>
            </a:r>
          </a:p>
        </p:txBody>
      </p:sp>
      <p:sp>
        <p:nvSpPr>
          <p:cNvPr id="389195" name="Text Box 75">
            <a:extLst>
              <a:ext uri="{FF2B5EF4-FFF2-40B4-BE49-F238E27FC236}">
                <a16:creationId xmlns:a16="http://schemas.microsoft.com/office/drawing/2014/main" id="{06C7E267-895B-43E7-8EB4-AD8F8FCBE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801" y="729546"/>
            <a:ext cx="91593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Kredit</a:t>
            </a:r>
          </a:p>
        </p:txBody>
      </p:sp>
      <p:sp>
        <p:nvSpPr>
          <p:cNvPr id="389196" name="Rectangle 76">
            <a:extLst>
              <a:ext uri="{FF2B5EF4-FFF2-40B4-BE49-F238E27FC236}">
                <a16:creationId xmlns:a16="http://schemas.microsoft.com/office/drawing/2014/main" id="{800A12FA-D4EF-4402-AEF4-30F0CDEED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787" y="1654283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389197" name="Text Box 77">
            <a:extLst>
              <a:ext uri="{FF2B5EF4-FFF2-40B4-BE49-F238E27FC236}">
                <a16:creationId xmlns:a16="http://schemas.microsoft.com/office/drawing/2014/main" id="{774390E6-E993-454B-8092-B4B842DD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5695" y="1639054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89198" name="Rectangle 78">
            <a:extLst>
              <a:ext uri="{FF2B5EF4-FFF2-40B4-BE49-F238E27FC236}">
                <a16:creationId xmlns:a16="http://schemas.microsoft.com/office/drawing/2014/main" id="{850BE9DB-4B29-4F9D-90F7-C83480E54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372" y="2095885"/>
            <a:ext cx="3110603" cy="26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Modal</a:t>
            </a:r>
            <a:r>
              <a:rPr lang="en-US" altLang="en-US" sz="2442">
                <a:solidFill>
                  <a:schemeClr val="tx2"/>
                </a:solidFill>
              </a:rPr>
              <a:t>, Tn Rangga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199" name="Text Box 79">
            <a:extLst>
              <a:ext uri="{FF2B5EF4-FFF2-40B4-BE49-F238E27FC236}">
                <a16:creationId xmlns:a16="http://schemas.microsoft.com/office/drawing/2014/main" id="{253351FB-BD62-43AF-BB18-5D668DC1F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794" y="2079273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389200" name="Rectangle 80">
            <a:extLst>
              <a:ext uri="{FF2B5EF4-FFF2-40B4-BE49-F238E27FC236}">
                <a16:creationId xmlns:a16="http://schemas.microsoft.com/office/drawing/2014/main" id="{1CA15176-5E98-465E-A364-66E7BF069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357" y="1358035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1" name="Rectangle 81">
            <a:extLst>
              <a:ext uri="{FF2B5EF4-FFF2-40B4-BE49-F238E27FC236}">
                <a16:creationId xmlns:a16="http://schemas.microsoft.com/office/drawing/2014/main" id="{A9086C76-3097-481B-9953-4F08999C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497" y="1679201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Maret  5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2" name="Rectangle 82">
            <a:extLst>
              <a:ext uri="{FF2B5EF4-FFF2-40B4-BE49-F238E27FC236}">
                <a16:creationId xmlns:a16="http://schemas.microsoft.com/office/drawing/2014/main" id="{D953F79E-A16C-431B-8B8C-6AE49B3A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2558253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 7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3" name="Rectangle 83">
            <a:extLst>
              <a:ext uri="{FF2B5EF4-FFF2-40B4-BE49-F238E27FC236}">
                <a16:creationId xmlns:a16="http://schemas.microsoft.com/office/drawing/2014/main" id="{FA129095-B39F-4E83-9E11-08E9D792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6326" y="2628855"/>
            <a:ext cx="2574865" cy="2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Perlengkapan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4" name="Text Box 84">
            <a:extLst>
              <a:ext uri="{FF2B5EF4-FFF2-40B4-BE49-F238E27FC236}">
                <a16:creationId xmlns:a16="http://schemas.microsoft.com/office/drawing/2014/main" id="{2ACE3C3A-687E-4A42-AE6F-42B9AD715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906" y="2613627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89205" name="Rectangle 85">
            <a:extLst>
              <a:ext uri="{FF2B5EF4-FFF2-40B4-BE49-F238E27FC236}">
                <a16:creationId xmlns:a16="http://schemas.microsoft.com/office/drawing/2014/main" id="{4EF6200B-6F37-4F51-8B38-021EAB9AE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677" y="3168746"/>
            <a:ext cx="201005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6" name="Text Box 86">
            <a:extLst>
              <a:ext uri="{FF2B5EF4-FFF2-40B4-BE49-F238E27FC236}">
                <a16:creationId xmlns:a16="http://schemas.microsoft.com/office/drawing/2014/main" id="{2D55C5C2-EC6C-4EE7-8537-2EFE01B1C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2006" y="314659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89207" name="Rectangle 87">
            <a:extLst>
              <a:ext uri="{FF2B5EF4-FFF2-40B4-BE49-F238E27FC236}">
                <a16:creationId xmlns:a16="http://schemas.microsoft.com/office/drawing/2014/main" id="{A4088A25-BFF6-47F8-99DD-735D1B6ED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785" y="3554975"/>
            <a:ext cx="1355264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 15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8" name="Rectangle 88">
            <a:extLst>
              <a:ext uri="{FF2B5EF4-FFF2-40B4-BE49-F238E27FC236}">
                <a16:creationId xmlns:a16="http://schemas.microsoft.com/office/drawing/2014/main" id="{F2702F5B-F73D-405E-B046-E628C3FD1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22" y="3625577"/>
            <a:ext cx="1745647" cy="22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Kendaraan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09" name="Text Box 89">
            <a:extLst>
              <a:ext uri="{FF2B5EF4-FFF2-40B4-BE49-F238E27FC236}">
                <a16:creationId xmlns:a16="http://schemas.microsoft.com/office/drawing/2014/main" id="{300E6DD6-1677-4DEC-B514-EBF146590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990" y="3610348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90.000.000</a:t>
            </a:r>
          </a:p>
        </p:txBody>
      </p:sp>
      <p:sp>
        <p:nvSpPr>
          <p:cNvPr id="389210" name="Rectangle 90">
            <a:extLst>
              <a:ext uri="{FF2B5EF4-FFF2-40B4-BE49-F238E27FC236}">
                <a16:creationId xmlns:a16="http://schemas.microsoft.com/office/drawing/2014/main" id="{A67EDA75-06DE-4E2D-9D44-DA47FB314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972" y="4550313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 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11" name="Text Box 91">
            <a:extLst>
              <a:ext uri="{FF2B5EF4-FFF2-40B4-BE49-F238E27FC236}">
                <a16:creationId xmlns:a16="http://schemas.microsoft.com/office/drawing/2014/main" id="{28599CAB-8826-47E2-9D29-5A77AA177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089" y="4528164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80.000.000</a:t>
            </a:r>
          </a:p>
        </p:txBody>
      </p:sp>
      <p:sp>
        <p:nvSpPr>
          <p:cNvPr id="389212" name="Rectangle 92">
            <a:extLst>
              <a:ext uri="{FF2B5EF4-FFF2-40B4-BE49-F238E27FC236}">
                <a16:creationId xmlns:a16="http://schemas.microsoft.com/office/drawing/2014/main" id="{A60B8CB9-2435-442C-818C-DB13110CA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792" y="5007144"/>
            <a:ext cx="1355264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 dirty="0">
                <a:solidFill>
                  <a:schemeClr val="tx2"/>
                </a:solidFill>
              </a:rPr>
              <a:t> 17</a:t>
            </a:r>
            <a:endParaRPr lang="id-ID" altLang="en-US" sz="2442" dirty="0">
              <a:solidFill>
                <a:schemeClr val="tx2"/>
              </a:solidFill>
            </a:endParaRPr>
          </a:p>
        </p:txBody>
      </p:sp>
      <p:sp>
        <p:nvSpPr>
          <p:cNvPr id="389213" name="Rectangle 93">
            <a:extLst>
              <a:ext uri="{FF2B5EF4-FFF2-40B4-BE49-F238E27FC236}">
                <a16:creationId xmlns:a16="http://schemas.microsoft.com/office/drawing/2014/main" id="{287B2467-C42A-4297-BF1C-A68CA8C12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22" y="5051442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Peralatan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14" name="Text Box 94">
            <a:extLst>
              <a:ext uri="{FF2B5EF4-FFF2-40B4-BE49-F238E27FC236}">
                <a16:creationId xmlns:a16="http://schemas.microsoft.com/office/drawing/2014/main" id="{87E3BD27-0D73-487D-AD7A-35E3DB777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990" y="4998838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30.000.000</a:t>
            </a:r>
          </a:p>
        </p:txBody>
      </p:sp>
      <p:sp>
        <p:nvSpPr>
          <p:cNvPr id="389215" name="Rectangle 95">
            <a:extLst>
              <a:ext uri="{FF2B5EF4-FFF2-40B4-BE49-F238E27FC236}">
                <a16:creationId xmlns:a16="http://schemas.microsoft.com/office/drawing/2014/main" id="{5E46DE6A-719C-4F10-84F5-B6AF518BB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972" y="5427982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16" name="Text Box 96">
            <a:extLst>
              <a:ext uri="{FF2B5EF4-FFF2-40B4-BE49-F238E27FC236}">
                <a16:creationId xmlns:a16="http://schemas.microsoft.com/office/drawing/2014/main" id="{DC6EAC51-10A1-4C84-A7C9-4A52EC11A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089" y="5405833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30.000.000</a:t>
            </a:r>
          </a:p>
        </p:txBody>
      </p:sp>
      <p:sp>
        <p:nvSpPr>
          <p:cNvPr id="113773" name="AutoShape 9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B27A9C6-F5FD-4BF4-97AF-2CF41253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8762"/>
            <a:ext cx="879054" cy="31286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89218" name="Rectangle 98">
            <a:extLst>
              <a:ext uri="{FF2B5EF4-FFF2-40B4-BE49-F238E27FC236}">
                <a16:creationId xmlns:a16="http://schemas.microsoft.com/office/drawing/2014/main" id="{26D77592-82C3-4CB2-A9FA-E6808C80D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15" y="4079639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19" name="Text Box 99">
            <a:extLst>
              <a:ext uri="{FF2B5EF4-FFF2-40B4-BE49-F238E27FC236}">
                <a16:creationId xmlns:a16="http://schemas.microsoft.com/office/drawing/2014/main" id="{7FF232B8-B468-4ADB-BDD0-F4FC7881C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5933" y="4057489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  <p:sp>
        <p:nvSpPr>
          <p:cNvPr id="389248" name="Rectangle 128">
            <a:extLst>
              <a:ext uri="{FF2B5EF4-FFF2-40B4-BE49-F238E27FC236}">
                <a16:creationId xmlns:a16="http://schemas.microsoft.com/office/drawing/2014/main" id="{A6B3A758-256F-4C8E-83E0-B932B92B3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514" y="5940186"/>
            <a:ext cx="1479856" cy="31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 20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49" name="Rectangle 129">
            <a:extLst>
              <a:ext uri="{FF2B5EF4-FFF2-40B4-BE49-F238E27FC236}">
                <a16:creationId xmlns:a16="http://schemas.microsoft.com/office/drawing/2014/main" id="{01312F77-65EE-45B6-A702-859B5B79F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5992791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50" name="Text Box 130">
            <a:extLst>
              <a:ext uri="{FF2B5EF4-FFF2-40B4-BE49-F238E27FC236}">
                <a16:creationId xmlns:a16="http://schemas.microsoft.com/office/drawing/2014/main" id="{39D2F869-1806-4B79-90D1-0FC90BA2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670" y="594018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15.000.000</a:t>
            </a:r>
          </a:p>
        </p:txBody>
      </p:sp>
      <p:sp>
        <p:nvSpPr>
          <p:cNvPr id="389251" name="Rectangle 131">
            <a:extLst>
              <a:ext uri="{FF2B5EF4-FFF2-40B4-BE49-F238E27FC236}">
                <a16:creationId xmlns:a16="http://schemas.microsoft.com/office/drawing/2014/main" id="{60DC9148-A730-445A-B391-A66D69697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6495305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89252" name="Text Box 132">
            <a:extLst>
              <a:ext uri="{FF2B5EF4-FFF2-40B4-BE49-F238E27FC236}">
                <a16:creationId xmlns:a16="http://schemas.microsoft.com/office/drawing/2014/main" id="{1F65E751-42DD-4D05-9F69-7313915C7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5769" y="6473155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8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8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8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8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8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8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8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1" grpId="0" autoUpdateAnimBg="0"/>
      <p:bldP spid="389192" grpId="0" autoUpdateAnimBg="0"/>
      <p:bldP spid="389193" grpId="0" autoUpdateAnimBg="0"/>
      <p:bldP spid="389194" grpId="0" autoUpdateAnimBg="0"/>
      <p:bldP spid="389195" grpId="0" autoUpdateAnimBg="0"/>
      <p:bldP spid="389196" grpId="0" autoUpdateAnimBg="0"/>
      <p:bldP spid="389197" grpId="0" autoUpdateAnimBg="0"/>
      <p:bldP spid="389198" grpId="0" autoUpdateAnimBg="0"/>
      <p:bldP spid="389199" grpId="0" autoUpdateAnimBg="0"/>
      <p:bldP spid="389200" grpId="0" autoUpdateAnimBg="0"/>
      <p:bldP spid="389201" grpId="0" autoUpdateAnimBg="0"/>
      <p:bldP spid="389202" grpId="0" autoUpdateAnimBg="0"/>
      <p:bldP spid="389203" grpId="0" autoUpdateAnimBg="0"/>
      <p:bldP spid="389204" grpId="0" autoUpdateAnimBg="0"/>
      <p:bldP spid="389205" grpId="0" autoUpdateAnimBg="0"/>
      <p:bldP spid="389206" grpId="0" autoUpdateAnimBg="0"/>
      <p:bldP spid="389207" grpId="0" autoUpdateAnimBg="0"/>
      <p:bldP spid="389208" grpId="0" autoUpdateAnimBg="0"/>
      <p:bldP spid="389209" grpId="0" autoUpdateAnimBg="0"/>
      <p:bldP spid="389210" grpId="0" autoUpdateAnimBg="0"/>
      <p:bldP spid="389211" grpId="0" autoUpdateAnimBg="0"/>
      <p:bldP spid="389212" grpId="0" autoUpdateAnimBg="0"/>
      <p:bldP spid="389213" grpId="0" autoUpdateAnimBg="0"/>
      <p:bldP spid="389214" grpId="0" autoUpdateAnimBg="0"/>
      <p:bldP spid="389215" grpId="0" autoUpdateAnimBg="0"/>
      <p:bldP spid="389216" grpId="0" autoUpdateAnimBg="0"/>
      <p:bldP spid="389218" grpId="0" autoUpdateAnimBg="0"/>
      <p:bldP spid="389219" grpId="0" autoUpdateAnimBg="0"/>
      <p:bldP spid="389248" grpId="0" autoUpdateAnimBg="0"/>
      <p:bldP spid="389249" grpId="0" autoUpdateAnimBg="0"/>
      <p:bldP spid="389250" grpId="0" autoUpdateAnimBg="0"/>
      <p:bldP spid="389251" grpId="0" autoUpdateAnimBg="0"/>
      <p:bldP spid="38925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D63D75D1-B49E-446D-914C-1E9F7008A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163353"/>
            <a:ext cx="8610569" cy="51358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139"/>
              <a:t>JURNAL</a:t>
            </a:r>
          </a:p>
        </p:txBody>
      </p:sp>
      <p:graphicFrame>
        <p:nvGraphicFramePr>
          <p:cNvPr id="390255" name="Group 111">
            <a:extLst>
              <a:ext uri="{FF2B5EF4-FFF2-40B4-BE49-F238E27FC236}">
                <a16:creationId xmlns:a16="http://schemas.microsoft.com/office/drawing/2014/main" id="{8E82ACFB-0B53-41FC-A210-32506CC352BD}"/>
              </a:ext>
            </a:extLst>
          </p:cNvPr>
          <p:cNvGraphicFramePr>
            <a:graphicFrameLocks noGrp="1"/>
          </p:cNvGraphicFramePr>
          <p:nvPr/>
        </p:nvGraphicFramePr>
        <p:xfrm>
          <a:off x="1444632" y="980111"/>
          <a:ext cx="9250133" cy="5708998"/>
        </p:xfrm>
        <a:graphic>
          <a:graphicData uri="http://schemas.openxmlformats.org/drawingml/2006/table">
            <a:tbl>
              <a:tblPr/>
              <a:tblGrid>
                <a:gridCol w="134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83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99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9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9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1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99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8" marB="39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0221" name="Text Box 77">
            <a:extLst>
              <a:ext uri="{FF2B5EF4-FFF2-40B4-BE49-F238E27FC236}">
                <a16:creationId xmlns:a16="http://schemas.microsoft.com/office/drawing/2014/main" id="{4241A9E8-E632-4939-BB83-740098022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618" y="980110"/>
            <a:ext cx="107892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Tanggal</a:t>
            </a:r>
          </a:p>
        </p:txBody>
      </p:sp>
      <p:sp>
        <p:nvSpPr>
          <p:cNvPr id="390222" name="Text Box 78">
            <a:extLst>
              <a:ext uri="{FF2B5EF4-FFF2-40B4-BE49-F238E27FC236}">
                <a16:creationId xmlns:a16="http://schemas.microsoft.com/office/drawing/2014/main" id="{67C729A1-8F6D-4A1B-AB4D-99A5AC2C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536" y="980110"/>
            <a:ext cx="26809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Rekening/Keterangan</a:t>
            </a:r>
          </a:p>
        </p:txBody>
      </p:sp>
      <p:sp>
        <p:nvSpPr>
          <p:cNvPr id="390223" name="Text Box 79">
            <a:extLst>
              <a:ext uri="{FF2B5EF4-FFF2-40B4-BE49-F238E27FC236}">
                <a16:creationId xmlns:a16="http://schemas.microsoft.com/office/drawing/2014/main" id="{AC689618-384F-4E48-B5B1-CD79071E1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233" y="980110"/>
            <a:ext cx="5633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Ref</a:t>
            </a:r>
          </a:p>
        </p:txBody>
      </p:sp>
      <p:sp>
        <p:nvSpPr>
          <p:cNvPr id="390224" name="Text Box 80">
            <a:extLst>
              <a:ext uri="{FF2B5EF4-FFF2-40B4-BE49-F238E27FC236}">
                <a16:creationId xmlns:a16="http://schemas.microsoft.com/office/drawing/2014/main" id="{8CD75FF3-A4C5-4CD3-9C18-3A34B28D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326" y="980110"/>
            <a:ext cx="78775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Debit</a:t>
            </a:r>
          </a:p>
        </p:txBody>
      </p:sp>
      <p:sp>
        <p:nvSpPr>
          <p:cNvPr id="390225" name="Text Box 81">
            <a:extLst>
              <a:ext uri="{FF2B5EF4-FFF2-40B4-BE49-F238E27FC236}">
                <a16:creationId xmlns:a16="http://schemas.microsoft.com/office/drawing/2014/main" id="{76C0D0AD-6652-4D38-8EB4-1C6D84335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801" y="980110"/>
            <a:ext cx="91593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Kredit</a:t>
            </a:r>
          </a:p>
        </p:txBody>
      </p:sp>
      <p:sp>
        <p:nvSpPr>
          <p:cNvPr id="390226" name="Rectangle 82">
            <a:extLst>
              <a:ext uri="{FF2B5EF4-FFF2-40B4-BE49-F238E27FC236}">
                <a16:creationId xmlns:a16="http://schemas.microsoft.com/office/drawing/2014/main" id="{7772B541-DD2F-41C5-BF09-85977FADB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357" y="1608599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2002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28" name="Rectangle 84">
            <a:extLst>
              <a:ext uri="{FF2B5EF4-FFF2-40B4-BE49-F238E27FC236}">
                <a16:creationId xmlns:a16="http://schemas.microsoft.com/office/drawing/2014/main" id="{9A3A46A2-134C-4349-AFB1-DBAB40A6A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220" y="1859164"/>
            <a:ext cx="1632132" cy="36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Maret 22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33" name="Rectangle 89">
            <a:extLst>
              <a:ext uri="{FF2B5EF4-FFF2-40B4-BE49-F238E27FC236}">
                <a16:creationId xmlns:a16="http://schemas.microsoft.com/office/drawing/2014/main" id="{C8567301-F511-4F22-8477-2D56C47CD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0006" y="1975448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Telepon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34" name="Text Box 90">
            <a:extLst>
              <a:ext uri="{FF2B5EF4-FFF2-40B4-BE49-F238E27FC236}">
                <a16:creationId xmlns:a16="http://schemas.microsoft.com/office/drawing/2014/main" id="{58ECEC57-F356-46FC-B4A4-E48908076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900" y="1922843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</a:t>
            </a:r>
          </a:p>
        </p:txBody>
      </p:sp>
      <p:sp>
        <p:nvSpPr>
          <p:cNvPr id="390235" name="Rectangle 91">
            <a:extLst>
              <a:ext uri="{FF2B5EF4-FFF2-40B4-BE49-F238E27FC236}">
                <a16:creationId xmlns:a16="http://schemas.microsoft.com/office/drawing/2014/main" id="{88E8ED7E-5E6A-4B11-810B-B695DB001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356" y="2477962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36" name="Text Box 92">
            <a:extLst>
              <a:ext uri="{FF2B5EF4-FFF2-40B4-BE49-F238E27FC236}">
                <a16:creationId xmlns:a16="http://schemas.microsoft.com/office/drawing/2014/main" id="{E6B3BACF-34EB-4078-BBCA-4A9EA2E7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999" y="2455812"/>
            <a:ext cx="890346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</a:t>
            </a:r>
          </a:p>
        </p:txBody>
      </p:sp>
      <p:sp>
        <p:nvSpPr>
          <p:cNvPr id="390237" name="Rectangle 93">
            <a:extLst>
              <a:ext uri="{FF2B5EF4-FFF2-40B4-BE49-F238E27FC236}">
                <a16:creationId xmlns:a16="http://schemas.microsoft.com/office/drawing/2014/main" id="{CF482715-4D42-4D6F-9765-A8A08E773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2864192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25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38" name="Rectangle 94">
            <a:extLst>
              <a:ext uri="{FF2B5EF4-FFF2-40B4-BE49-F238E27FC236}">
                <a16:creationId xmlns:a16="http://schemas.microsoft.com/office/drawing/2014/main" id="{3171299F-B865-49E1-B035-D6F5F9BBF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291679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 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39" name="Text Box 95">
            <a:extLst>
              <a:ext uri="{FF2B5EF4-FFF2-40B4-BE49-F238E27FC236}">
                <a16:creationId xmlns:a16="http://schemas.microsoft.com/office/drawing/2014/main" id="{8FB15823-6950-4FFA-A6FE-4D310DCDB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881" y="286419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3.000.000</a:t>
            </a:r>
          </a:p>
        </p:txBody>
      </p:sp>
      <p:sp>
        <p:nvSpPr>
          <p:cNvPr id="390240" name="Rectangle 96">
            <a:extLst>
              <a:ext uri="{FF2B5EF4-FFF2-40B4-BE49-F238E27FC236}">
                <a16:creationId xmlns:a16="http://schemas.microsoft.com/office/drawing/2014/main" id="{113004A4-6E67-4F86-827D-1825CA3BC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3388855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41" name="Text Box 97">
            <a:extLst>
              <a:ext uri="{FF2B5EF4-FFF2-40B4-BE49-F238E27FC236}">
                <a16:creationId xmlns:a16="http://schemas.microsoft.com/office/drawing/2014/main" id="{5C24CAA4-49AD-4FBC-83C1-56693D8C5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981" y="3366705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3.000.000</a:t>
            </a:r>
          </a:p>
        </p:txBody>
      </p:sp>
      <p:sp>
        <p:nvSpPr>
          <p:cNvPr id="114781" name="AutoShape 9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427475-1821-4475-A3A1-E20D29175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8762"/>
            <a:ext cx="879054" cy="31286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90243" name="Rectangle 99">
            <a:extLst>
              <a:ext uri="{FF2B5EF4-FFF2-40B4-BE49-F238E27FC236}">
                <a16:creationId xmlns:a16="http://schemas.microsoft.com/office/drawing/2014/main" id="{79DD5B4F-CE43-4136-AE1E-BF674D0E1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3869220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26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44" name="Rectangle 100">
            <a:extLst>
              <a:ext uri="{FF2B5EF4-FFF2-40B4-BE49-F238E27FC236}">
                <a16:creationId xmlns:a16="http://schemas.microsoft.com/office/drawing/2014/main" id="{1E6CA953-DCF7-49E9-ABBE-C4E38DC75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3921824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 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45" name="Text Box 101">
            <a:extLst>
              <a:ext uri="{FF2B5EF4-FFF2-40B4-BE49-F238E27FC236}">
                <a16:creationId xmlns:a16="http://schemas.microsoft.com/office/drawing/2014/main" id="{C0EF57CC-2226-416C-B139-E1B670FAE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670" y="3869220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  <p:sp>
        <p:nvSpPr>
          <p:cNvPr id="390246" name="Rectangle 102">
            <a:extLst>
              <a:ext uri="{FF2B5EF4-FFF2-40B4-BE49-F238E27FC236}">
                <a16:creationId xmlns:a16="http://schemas.microsoft.com/office/drawing/2014/main" id="{2700071B-4487-483E-82A6-7CDF8876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4392499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47" name="Text Box 103">
            <a:extLst>
              <a:ext uri="{FF2B5EF4-FFF2-40B4-BE49-F238E27FC236}">
                <a16:creationId xmlns:a16="http://schemas.microsoft.com/office/drawing/2014/main" id="{AB639DF0-0184-4040-AFBA-C3F6B2594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5769" y="4370349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10.000.000</a:t>
            </a:r>
          </a:p>
        </p:txBody>
      </p:sp>
      <p:sp>
        <p:nvSpPr>
          <p:cNvPr id="390256" name="Rectangle 112">
            <a:extLst>
              <a:ext uri="{FF2B5EF4-FFF2-40B4-BE49-F238E27FC236}">
                <a16:creationId xmlns:a16="http://schemas.microsoft.com/office/drawing/2014/main" id="{BCFD041A-EF56-4108-A160-A7C84B957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4810568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27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57" name="Rectangle 113">
            <a:extLst>
              <a:ext uri="{FF2B5EF4-FFF2-40B4-BE49-F238E27FC236}">
                <a16:creationId xmlns:a16="http://schemas.microsoft.com/office/drawing/2014/main" id="{2B5A736C-C302-4595-AE49-24FADEA1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4863173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Piutang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58" name="Text Box 114">
            <a:extLst>
              <a:ext uri="{FF2B5EF4-FFF2-40B4-BE49-F238E27FC236}">
                <a16:creationId xmlns:a16="http://schemas.microsoft.com/office/drawing/2014/main" id="{A6F95DD4-CDCA-4B41-9864-641A82D7B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670" y="4810568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25.000.000</a:t>
            </a:r>
          </a:p>
        </p:txBody>
      </p:sp>
      <p:sp>
        <p:nvSpPr>
          <p:cNvPr id="390259" name="Rectangle 115">
            <a:extLst>
              <a:ext uri="{FF2B5EF4-FFF2-40B4-BE49-F238E27FC236}">
                <a16:creationId xmlns:a16="http://schemas.microsoft.com/office/drawing/2014/main" id="{AA35F191-C3E9-4026-86A0-13E5F119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5333848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 dirty="0" err="1">
                <a:solidFill>
                  <a:schemeClr val="tx2"/>
                </a:solidFill>
              </a:rPr>
              <a:t>Peralatan</a:t>
            </a:r>
            <a:endParaRPr lang="id-ID" altLang="en-US" sz="2442" dirty="0">
              <a:solidFill>
                <a:schemeClr val="tx2"/>
              </a:solidFill>
            </a:endParaRPr>
          </a:p>
        </p:txBody>
      </p:sp>
      <p:sp>
        <p:nvSpPr>
          <p:cNvPr id="390260" name="Text Box 116">
            <a:extLst>
              <a:ext uri="{FF2B5EF4-FFF2-40B4-BE49-F238E27FC236}">
                <a16:creationId xmlns:a16="http://schemas.microsoft.com/office/drawing/2014/main" id="{30514162-10C8-47B2-A4E2-DDB3B52C1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5769" y="5311698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25.000.000</a:t>
            </a:r>
          </a:p>
        </p:txBody>
      </p:sp>
      <p:sp>
        <p:nvSpPr>
          <p:cNvPr id="390261" name="Rectangle 117">
            <a:extLst>
              <a:ext uri="{FF2B5EF4-FFF2-40B4-BE49-F238E27FC236}">
                <a16:creationId xmlns:a16="http://schemas.microsoft.com/office/drawing/2014/main" id="{5ADB54CF-9F1E-4F9D-931F-65261634C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90" y="5721461"/>
            <a:ext cx="1355265" cy="3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 30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62" name="Rectangle 118">
            <a:extLst>
              <a:ext uri="{FF2B5EF4-FFF2-40B4-BE49-F238E27FC236}">
                <a16:creationId xmlns:a16="http://schemas.microsoft.com/office/drawing/2014/main" id="{3DF6F8DD-4CEF-4DF6-A45C-2A2FDF176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301" y="577406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gaji 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63" name="Text Box 119">
            <a:extLst>
              <a:ext uri="{FF2B5EF4-FFF2-40B4-BE49-F238E27FC236}">
                <a16:creationId xmlns:a16="http://schemas.microsoft.com/office/drawing/2014/main" id="{06BDC452-8394-4AD8-A728-061638D6D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881" y="572146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  <p:sp>
        <p:nvSpPr>
          <p:cNvPr id="390264" name="Rectangle 120">
            <a:extLst>
              <a:ext uri="{FF2B5EF4-FFF2-40B4-BE49-F238E27FC236}">
                <a16:creationId xmlns:a16="http://schemas.microsoft.com/office/drawing/2014/main" id="{624C7FB0-36D1-40DF-BF1F-94E224A4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651" y="6244741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390265" name="Text Box 121">
            <a:extLst>
              <a:ext uri="{FF2B5EF4-FFF2-40B4-BE49-F238E27FC236}">
                <a16:creationId xmlns:a16="http://schemas.microsoft.com/office/drawing/2014/main" id="{6F094812-805B-4D6D-A4E3-B36051247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981" y="622259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2.000.000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9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9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9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9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9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9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9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9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221" grpId="0" autoUpdateAnimBg="0"/>
      <p:bldP spid="390222" grpId="0" autoUpdateAnimBg="0"/>
      <p:bldP spid="390223" grpId="0" autoUpdateAnimBg="0"/>
      <p:bldP spid="390224" grpId="0" autoUpdateAnimBg="0"/>
      <p:bldP spid="390225" grpId="0" autoUpdateAnimBg="0"/>
      <p:bldP spid="390226" grpId="0" autoUpdateAnimBg="0"/>
      <p:bldP spid="390228" grpId="0" autoUpdateAnimBg="0"/>
      <p:bldP spid="390233" grpId="0" autoUpdateAnimBg="0"/>
      <p:bldP spid="390234" grpId="0" autoUpdateAnimBg="0"/>
      <p:bldP spid="390235" grpId="0" autoUpdateAnimBg="0"/>
      <p:bldP spid="390236" grpId="0" autoUpdateAnimBg="0"/>
      <p:bldP spid="390237" grpId="0" autoUpdateAnimBg="0"/>
      <p:bldP spid="390238" grpId="0" autoUpdateAnimBg="0"/>
      <p:bldP spid="390239" grpId="0" autoUpdateAnimBg="0"/>
      <p:bldP spid="390240" grpId="0" autoUpdateAnimBg="0"/>
      <p:bldP spid="390241" grpId="0" autoUpdateAnimBg="0"/>
      <p:bldP spid="390243" grpId="0" autoUpdateAnimBg="0"/>
      <p:bldP spid="390244" grpId="0" autoUpdateAnimBg="0"/>
      <p:bldP spid="390245" grpId="0" autoUpdateAnimBg="0"/>
      <p:bldP spid="390246" grpId="0" autoUpdateAnimBg="0"/>
      <p:bldP spid="390247" grpId="0" autoUpdateAnimBg="0"/>
      <p:bldP spid="390256" grpId="0" autoUpdateAnimBg="0"/>
      <p:bldP spid="390257" grpId="0" autoUpdateAnimBg="0"/>
      <p:bldP spid="390258" grpId="0" autoUpdateAnimBg="0"/>
      <p:bldP spid="390259" grpId="0" autoUpdateAnimBg="0"/>
      <p:bldP spid="390260" grpId="0" autoUpdateAnimBg="0"/>
      <p:bldP spid="390261" grpId="0" autoUpdateAnimBg="0"/>
      <p:bldP spid="390262" grpId="0" autoUpdateAnimBg="0"/>
      <p:bldP spid="390263" grpId="0" autoUpdateAnimBg="0"/>
      <p:bldP spid="390264" grpId="0" autoUpdateAnimBg="0"/>
      <p:bldP spid="39026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Line 3">
            <a:extLst>
              <a:ext uri="{FF2B5EF4-FFF2-40B4-BE49-F238E27FC236}">
                <a16:creationId xmlns:a16="http://schemas.microsoft.com/office/drawing/2014/main" id="{62B237DD-97E6-41E5-8D82-9E84F2F09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0" y="665866"/>
            <a:ext cx="48977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172" name="Line 4">
            <a:extLst>
              <a:ext uri="{FF2B5EF4-FFF2-40B4-BE49-F238E27FC236}">
                <a16:creationId xmlns:a16="http://schemas.microsoft.com/office/drawing/2014/main" id="{1C32F125-AF06-41E0-8DB0-BA85EBB449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3650" y="711549"/>
            <a:ext cx="0" cy="11462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173" name="Rectangle 5">
            <a:extLst>
              <a:ext uri="{FF2B5EF4-FFF2-40B4-BE49-F238E27FC236}">
                <a16:creationId xmlns:a16="http://schemas.microsoft.com/office/drawing/2014/main" id="{616B90F6-A69E-4C31-B843-2FEEADB4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838" y="163353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391174" name="Text Box 6">
            <a:extLst>
              <a:ext uri="{FF2B5EF4-FFF2-40B4-BE49-F238E27FC236}">
                <a16:creationId xmlns:a16="http://schemas.microsoft.com/office/drawing/2014/main" id="{4C414D72-1449-4A69-8527-035347C2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361" y="604956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50.000.000</a:t>
            </a:r>
          </a:p>
        </p:txBody>
      </p:sp>
      <p:sp>
        <p:nvSpPr>
          <p:cNvPr id="391175" name="Line 7">
            <a:extLst>
              <a:ext uri="{FF2B5EF4-FFF2-40B4-BE49-F238E27FC236}">
                <a16:creationId xmlns:a16="http://schemas.microsoft.com/office/drawing/2014/main" id="{A6EB31C1-B0DE-435F-9D2D-B7C10711C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854137"/>
            <a:ext cx="4018728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176" name="Line 8">
            <a:extLst>
              <a:ext uri="{FF2B5EF4-FFF2-40B4-BE49-F238E27FC236}">
                <a16:creationId xmlns:a16="http://schemas.microsoft.com/office/drawing/2014/main" id="{D6614C82-4184-411A-B0CF-06A24CF6E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899819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177" name="Rectangle 9">
            <a:extLst>
              <a:ext uri="{FF2B5EF4-FFF2-40B4-BE49-F238E27FC236}">
                <a16:creationId xmlns:a16="http://schemas.microsoft.com/office/drawing/2014/main" id="{241CC038-79C6-472A-A475-AEF3BD46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848" y="351622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Modal Tn Rangga</a:t>
            </a:r>
          </a:p>
        </p:txBody>
      </p:sp>
      <p:sp>
        <p:nvSpPr>
          <p:cNvPr id="115721" name="AutoShape 4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B74BD4B-1345-457B-B406-7C295B75C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489" y="101058"/>
            <a:ext cx="909509" cy="250564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115722" name="AutoShape 4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E8A9682-A1DE-4C91-BF2E-9887E0806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162" y="163352"/>
            <a:ext cx="909509" cy="31424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391215" name="Text Box 47">
            <a:extLst>
              <a:ext uri="{FF2B5EF4-FFF2-40B4-BE49-F238E27FC236}">
                <a16:creationId xmlns:a16="http://schemas.microsoft.com/office/drawing/2014/main" id="{2AA2F505-AC4E-400E-92D4-CE484E5AC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517" y="791841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50.000.000</a:t>
            </a:r>
          </a:p>
        </p:txBody>
      </p:sp>
      <p:sp>
        <p:nvSpPr>
          <p:cNvPr id="391216" name="Line 48">
            <a:extLst>
              <a:ext uri="{FF2B5EF4-FFF2-40B4-BE49-F238E27FC236}">
                <a16:creationId xmlns:a16="http://schemas.microsoft.com/office/drawing/2014/main" id="{17D16CD5-150F-4DF0-A8B6-F382E84E1C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9003" y="3038619"/>
            <a:ext cx="4018727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17" name="Line 49">
            <a:extLst>
              <a:ext uri="{FF2B5EF4-FFF2-40B4-BE49-F238E27FC236}">
                <a16:creationId xmlns:a16="http://schemas.microsoft.com/office/drawing/2014/main" id="{F79EDD95-8FAE-408F-98CE-63E6E35F76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1354" y="3052462"/>
            <a:ext cx="0" cy="438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18" name="Rectangle 50">
            <a:extLst>
              <a:ext uri="{FF2B5EF4-FFF2-40B4-BE49-F238E27FC236}">
                <a16:creationId xmlns:a16="http://schemas.microsoft.com/office/drawing/2014/main" id="{BE2977E6-987F-4889-91FD-0F97A343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042" y="2579019"/>
            <a:ext cx="3265648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Perlengkapan</a:t>
            </a:r>
          </a:p>
        </p:txBody>
      </p:sp>
      <p:sp>
        <p:nvSpPr>
          <p:cNvPr id="391219" name="Text Box 51">
            <a:extLst>
              <a:ext uri="{FF2B5EF4-FFF2-40B4-BE49-F238E27FC236}">
                <a16:creationId xmlns:a16="http://schemas.microsoft.com/office/drawing/2014/main" id="{E40ECDD3-8D4E-4327-989C-B488FF7E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838" y="2976323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2.000.000</a:t>
            </a:r>
          </a:p>
        </p:txBody>
      </p:sp>
      <p:sp>
        <p:nvSpPr>
          <p:cNvPr id="391220" name="Text Box 52">
            <a:extLst>
              <a:ext uri="{FF2B5EF4-FFF2-40B4-BE49-F238E27FC236}">
                <a16:creationId xmlns:a16="http://schemas.microsoft.com/office/drawing/2014/main" id="{9BC2F027-B97B-4CCC-A72C-331936A96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618" y="603571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2.000.000</a:t>
            </a:r>
          </a:p>
        </p:txBody>
      </p:sp>
      <p:sp>
        <p:nvSpPr>
          <p:cNvPr id="391221" name="Line 53">
            <a:extLst>
              <a:ext uri="{FF2B5EF4-FFF2-40B4-BE49-F238E27FC236}">
                <a16:creationId xmlns:a16="http://schemas.microsoft.com/office/drawing/2014/main" id="{342A5A84-1DE7-4246-9421-10B46C27D6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9003" y="3993810"/>
            <a:ext cx="4018727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22" name="Line 54">
            <a:extLst>
              <a:ext uri="{FF2B5EF4-FFF2-40B4-BE49-F238E27FC236}">
                <a16:creationId xmlns:a16="http://schemas.microsoft.com/office/drawing/2014/main" id="{B3411A2F-2B61-47E1-A5CD-356E40027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1354" y="4039493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23" name="Rectangle 55">
            <a:extLst>
              <a:ext uri="{FF2B5EF4-FFF2-40B4-BE49-F238E27FC236}">
                <a16:creationId xmlns:a16="http://schemas.microsoft.com/office/drawing/2014/main" id="{A4A31480-5510-4271-876E-5A6D623A6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4" y="3491296"/>
            <a:ext cx="3265648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Kendaraan</a:t>
            </a:r>
          </a:p>
        </p:txBody>
      </p:sp>
      <p:sp>
        <p:nvSpPr>
          <p:cNvPr id="391224" name="Text Box 56">
            <a:extLst>
              <a:ext uri="{FF2B5EF4-FFF2-40B4-BE49-F238E27FC236}">
                <a16:creationId xmlns:a16="http://schemas.microsoft.com/office/drawing/2014/main" id="{3C65188E-DB92-4461-8EE6-ED8F25BC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838" y="3931515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90.000.000</a:t>
            </a:r>
          </a:p>
        </p:txBody>
      </p:sp>
      <p:sp>
        <p:nvSpPr>
          <p:cNvPr id="391225" name="Text Box 57">
            <a:extLst>
              <a:ext uri="{FF2B5EF4-FFF2-40B4-BE49-F238E27FC236}">
                <a16:creationId xmlns:a16="http://schemas.microsoft.com/office/drawing/2014/main" id="{6ACD23CA-734D-41B9-8EA0-ACA5274A3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408" y="917816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10.000.000</a:t>
            </a:r>
          </a:p>
        </p:txBody>
      </p:sp>
      <p:sp>
        <p:nvSpPr>
          <p:cNvPr id="391226" name="Line 58">
            <a:extLst>
              <a:ext uri="{FF2B5EF4-FFF2-40B4-BE49-F238E27FC236}">
                <a16:creationId xmlns:a16="http://schemas.microsoft.com/office/drawing/2014/main" id="{BBBB3E81-0CAF-411B-B74F-0A0B4ED3A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2173408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27" name="Line 59">
            <a:extLst>
              <a:ext uri="{FF2B5EF4-FFF2-40B4-BE49-F238E27FC236}">
                <a16:creationId xmlns:a16="http://schemas.microsoft.com/office/drawing/2014/main" id="{8D885A36-5A7B-43AA-BD84-8FC951DA9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2219091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28" name="Rectangle 60">
            <a:extLst>
              <a:ext uri="{FF2B5EF4-FFF2-40B4-BE49-F238E27FC236}">
                <a16:creationId xmlns:a16="http://schemas.microsoft.com/office/drawing/2014/main" id="{6C5A45E4-502D-4793-8880-B0DF72BD5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669" y="1670895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Hutang</a:t>
            </a:r>
          </a:p>
        </p:txBody>
      </p:sp>
      <p:sp>
        <p:nvSpPr>
          <p:cNvPr id="391229" name="Text Box 61">
            <a:extLst>
              <a:ext uri="{FF2B5EF4-FFF2-40B4-BE49-F238E27FC236}">
                <a16:creationId xmlns:a16="http://schemas.microsoft.com/office/drawing/2014/main" id="{87C766BA-7224-40E6-A4C5-D3CE88819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517" y="2159565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80.000.000</a:t>
            </a:r>
          </a:p>
        </p:txBody>
      </p:sp>
      <p:sp>
        <p:nvSpPr>
          <p:cNvPr id="391230" name="Line 62">
            <a:extLst>
              <a:ext uri="{FF2B5EF4-FFF2-40B4-BE49-F238E27FC236}">
                <a16:creationId xmlns:a16="http://schemas.microsoft.com/office/drawing/2014/main" id="{52A253CE-2F7C-4512-B573-210A706DE8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9003" y="5062518"/>
            <a:ext cx="4018727" cy="1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31" name="Line 63">
            <a:extLst>
              <a:ext uri="{FF2B5EF4-FFF2-40B4-BE49-F238E27FC236}">
                <a16:creationId xmlns:a16="http://schemas.microsoft.com/office/drawing/2014/main" id="{E62F1CA2-FD43-47B5-8802-21D0499A0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1354" y="5108200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32" name="Rectangle 64">
            <a:extLst>
              <a:ext uri="{FF2B5EF4-FFF2-40B4-BE49-F238E27FC236}">
                <a16:creationId xmlns:a16="http://schemas.microsoft.com/office/drawing/2014/main" id="{C02D1C51-AFBD-463B-9445-E9A9ED016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4" y="4560003"/>
            <a:ext cx="3265648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Peralatan</a:t>
            </a:r>
          </a:p>
        </p:txBody>
      </p:sp>
      <p:sp>
        <p:nvSpPr>
          <p:cNvPr id="391233" name="Text Box 65">
            <a:extLst>
              <a:ext uri="{FF2B5EF4-FFF2-40B4-BE49-F238E27FC236}">
                <a16:creationId xmlns:a16="http://schemas.microsoft.com/office/drawing/2014/main" id="{2DC09108-73C9-42D4-8968-70C5A8BE1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838" y="5000222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30.000.000</a:t>
            </a:r>
          </a:p>
        </p:txBody>
      </p:sp>
      <p:sp>
        <p:nvSpPr>
          <p:cNvPr id="391234" name="Text Box 66">
            <a:extLst>
              <a:ext uri="{FF2B5EF4-FFF2-40B4-BE49-F238E27FC236}">
                <a16:creationId xmlns:a16="http://schemas.microsoft.com/office/drawing/2014/main" id="{42051F19-3D69-40B5-9BE7-8AAD3028F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251" y="1230676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30.000.000</a:t>
            </a:r>
          </a:p>
        </p:txBody>
      </p:sp>
      <p:sp>
        <p:nvSpPr>
          <p:cNvPr id="391235" name="Text Box 67">
            <a:extLst>
              <a:ext uri="{FF2B5EF4-FFF2-40B4-BE49-F238E27FC236}">
                <a16:creationId xmlns:a16="http://schemas.microsoft.com/office/drawing/2014/main" id="{27C4F927-B0A9-47B3-96FF-F47AA131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361" y="903973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15.000.000</a:t>
            </a:r>
          </a:p>
        </p:txBody>
      </p:sp>
      <p:sp>
        <p:nvSpPr>
          <p:cNvPr id="391236" name="Line 68">
            <a:extLst>
              <a:ext uri="{FF2B5EF4-FFF2-40B4-BE49-F238E27FC236}">
                <a16:creationId xmlns:a16="http://schemas.microsoft.com/office/drawing/2014/main" id="{2822D801-E341-4ED5-80B9-AC719DF2E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3242115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37" name="Line 69">
            <a:extLst>
              <a:ext uri="{FF2B5EF4-FFF2-40B4-BE49-F238E27FC236}">
                <a16:creationId xmlns:a16="http://schemas.microsoft.com/office/drawing/2014/main" id="{7A832B63-52FF-4A8C-9771-271A151017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3287799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38" name="Rectangle 70">
            <a:extLst>
              <a:ext uri="{FF2B5EF4-FFF2-40B4-BE49-F238E27FC236}">
                <a16:creationId xmlns:a16="http://schemas.microsoft.com/office/drawing/2014/main" id="{7A489B8A-0638-4CC4-98F8-B9D2C0137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669" y="2739602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Pendapatan</a:t>
            </a:r>
          </a:p>
        </p:txBody>
      </p:sp>
      <p:sp>
        <p:nvSpPr>
          <p:cNvPr id="391239" name="Text Box 71">
            <a:extLst>
              <a:ext uri="{FF2B5EF4-FFF2-40B4-BE49-F238E27FC236}">
                <a16:creationId xmlns:a16="http://schemas.microsoft.com/office/drawing/2014/main" id="{F1231380-1634-4E0D-9FB2-B428B561C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517" y="3228272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15.000.000</a:t>
            </a:r>
          </a:p>
        </p:txBody>
      </p:sp>
      <p:sp>
        <p:nvSpPr>
          <p:cNvPr id="391240" name="Line 72">
            <a:extLst>
              <a:ext uri="{FF2B5EF4-FFF2-40B4-BE49-F238E27FC236}">
                <a16:creationId xmlns:a16="http://schemas.microsoft.com/office/drawing/2014/main" id="{4AF092BC-9FFF-4575-8D07-702981A7CC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4308054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41" name="Line 73">
            <a:extLst>
              <a:ext uri="{FF2B5EF4-FFF2-40B4-BE49-F238E27FC236}">
                <a16:creationId xmlns:a16="http://schemas.microsoft.com/office/drawing/2014/main" id="{5538E2FB-0DCC-4F07-B020-7328848C69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4353737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42" name="Rectangle 74">
            <a:extLst>
              <a:ext uri="{FF2B5EF4-FFF2-40B4-BE49-F238E27FC236}">
                <a16:creationId xmlns:a16="http://schemas.microsoft.com/office/drawing/2014/main" id="{E6D08FDC-8581-46DC-9DE2-312DAED9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669" y="3805541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 dirty="0">
                <a:solidFill>
                  <a:schemeClr val="tx2"/>
                </a:solidFill>
              </a:rPr>
              <a:t>Beban </a:t>
            </a:r>
            <a:r>
              <a:rPr lang="en-US" altLang="en-US" sz="3139" dirty="0" err="1">
                <a:solidFill>
                  <a:schemeClr val="tx2"/>
                </a:solidFill>
              </a:rPr>
              <a:t>Telepon</a:t>
            </a:r>
            <a:endParaRPr lang="en-US" altLang="en-US" sz="3139" dirty="0">
              <a:solidFill>
                <a:schemeClr val="tx2"/>
              </a:solidFill>
            </a:endParaRPr>
          </a:p>
        </p:txBody>
      </p:sp>
      <p:sp>
        <p:nvSpPr>
          <p:cNvPr id="391243" name="Text Box 75">
            <a:extLst>
              <a:ext uri="{FF2B5EF4-FFF2-40B4-BE49-F238E27FC236}">
                <a16:creationId xmlns:a16="http://schemas.microsoft.com/office/drawing/2014/main" id="{9814FE4A-EF90-474D-BAC5-712D9521B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215" y="4294211"/>
            <a:ext cx="1182056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500.000</a:t>
            </a:r>
          </a:p>
        </p:txBody>
      </p:sp>
      <p:sp>
        <p:nvSpPr>
          <p:cNvPr id="391244" name="Text Box 76">
            <a:extLst>
              <a:ext uri="{FF2B5EF4-FFF2-40B4-BE49-F238E27FC236}">
                <a16:creationId xmlns:a16="http://schemas.microsoft.com/office/drawing/2014/main" id="{EEF621F7-667A-46D0-9F4B-1976EACF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865" y="1482625"/>
            <a:ext cx="1182056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500.000</a:t>
            </a:r>
          </a:p>
        </p:txBody>
      </p:sp>
      <p:sp>
        <p:nvSpPr>
          <p:cNvPr id="391245" name="Text Box 77">
            <a:extLst>
              <a:ext uri="{FF2B5EF4-FFF2-40B4-BE49-F238E27FC236}">
                <a16:creationId xmlns:a16="http://schemas.microsoft.com/office/drawing/2014/main" id="{74741B91-3969-4EBE-A7F7-F75D26462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5619" y="2173408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3.000.000</a:t>
            </a:r>
          </a:p>
        </p:txBody>
      </p:sp>
      <p:sp>
        <p:nvSpPr>
          <p:cNvPr id="391246" name="Text Box 78">
            <a:extLst>
              <a:ext uri="{FF2B5EF4-FFF2-40B4-BE49-F238E27FC236}">
                <a16:creationId xmlns:a16="http://schemas.microsoft.com/office/drawing/2014/main" id="{0537BEDF-4FA9-4DF2-96E8-8C65794F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9297" y="1796869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3.000.000</a:t>
            </a:r>
          </a:p>
        </p:txBody>
      </p:sp>
      <p:sp>
        <p:nvSpPr>
          <p:cNvPr id="391247" name="Text Box 79">
            <a:extLst>
              <a:ext uri="{FF2B5EF4-FFF2-40B4-BE49-F238E27FC236}">
                <a16:creationId xmlns:a16="http://schemas.microsoft.com/office/drawing/2014/main" id="{A382EBBF-110E-4BEF-8F5A-8F77E3E3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718" y="1232060"/>
            <a:ext cx="1574792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/>
              <a:t>10.000.000</a:t>
            </a:r>
          </a:p>
        </p:txBody>
      </p:sp>
      <p:sp>
        <p:nvSpPr>
          <p:cNvPr id="391248" name="Text Box 80">
            <a:extLst>
              <a:ext uri="{FF2B5EF4-FFF2-40B4-BE49-F238E27FC236}">
                <a16:creationId xmlns:a16="http://schemas.microsoft.com/office/drawing/2014/main" id="{ED3D70D1-47F8-4F54-B4FE-43325150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718" y="3541132"/>
            <a:ext cx="1574792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/>
              <a:t>10.000.000</a:t>
            </a:r>
          </a:p>
        </p:txBody>
      </p:sp>
      <p:sp>
        <p:nvSpPr>
          <p:cNvPr id="391250" name="Text Box 82">
            <a:extLst>
              <a:ext uri="{FF2B5EF4-FFF2-40B4-BE49-F238E27FC236}">
                <a16:creationId xmlns:a16="http://schemas.microsoft.com/office/drawing/2014/main" id="{459223C8-1334-41BD-A617-7EF60B373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70" y="4998838"/>
            <a:ext cx="1574792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 dirty="0"/>
              <a:t>25.000.000</a:t>
            </a:r>
          </a:p>
        </p:txBody>
      </p:sp>
      <p:sp>
        <p:nvSpPr>
          <p:cNvPr id="391251" name="Line 83">
            <a:extLst>
              <a:ext uri="{FF2B5EF4-FFF2-40B4-BE49-F238E27FC236}">
                <a16:creationId xmlns:a16="http://schemas.microsoft.com/office/drawing/2014/main" id="{624FD9C1-6B36-445D-AA5D-906CB84EF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0809" y="5501351"/>
            <a:ext cx="4018728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52" name="Line 84">
            <a:extLst>
              <a:ext uri="{FF2B5EF4-FFF2-40B4-BE49-F238E27FC236}">
                <a16:creationId xmlns:a16="http://schemas.microsoft.com/office/drawing/2014/main" id="{2CCD0699-F2FA-4FB9-B772-19819B6C26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3160" y="5547035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53" name="Rectangle 85">
            <a:extLst>
              <a:ext uri="{FF2B5EF4-FFF2-40B4-BE49-F238E27FC236}">
                <a16:creationId xmlns:a16="http://schemas.microsoft.com/office/drawing/2014/main" id="{730CA68C-26B5-4825-8B3F-13BDEE830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669" y="4998838"/>
            <a:ext cx="3265649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Beban Gaji</a:t>
            </a:r>
          </a:p>
        </p:txBody>
      </p:sp>
      <p:sp>
        <p:nvSpPr>
          <p:cNvPr id="391254" name="Text Box 86">
            <a:extLst>
              <a:ext uri="{FF2B5EF4-FFF2-40B4-BE49-F238E27FC236}">
                <a16:creationId xmlns:a16="http://schemas.microsoft.com/office/drawing/2014/main" id="{3FAE78A8-0CBE-4D42-A4F0-63C04A250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216" y="5487508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2.000.000</a:t>
            </a:r>
          </a:p>
        </p:txBody>
      </p:sp>
      <p:sp>
        <p:nvSpPr>
          <p:cNvPr id="391255" name="Text Box 87">
            <a:extLst>
              <a:ext uri="{FF2B5EF4-FFF2-40B4-BE49-F238E27FC236}">
                <a16:creationId xmlns:a16="http://schemas.microsoft.com/office/drawing/2014/main" id="{0B5CD249-32E2-4922-A8EF-D975D7A49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6382" y="2047434"/>
            <a:ext cx="1417697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2.000.000</a:t>
            </a:r>
          </a:p>
        </p:txBody>
      </p:sp>
      <p:sp>
        <p:nvSpPr>
          <p:cNvPr id="391256" name="Line 88">
            <a:extLst>
              <a:ext uri="{FF2B5EF4-FFF2-40B4-BE49-F238E27FC236}">
                <a16:creationId xmlns:a16="http://schemas.microsoft.com/office/drawing/2014/main" id="{A5AEF6C9-E284-45BA-88B9-3D8C277A8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9003" y="6129840"/>
            <a:ext cx="4018727" cy="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57" name="Line 89">
            <a:extLst>
              <a:ext uri="{FF2B5EF4-FFF2-40B4-BE49-F238E27FC236}">
                <a16:creationId xmlns:a16="http://schemas.microsoft.com/office/drawing/2014/main" id="{91E40C8B-195C-42AD-BF88-CD019F596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1354" y="6175523"/>
            <a:ext cx="0" cy="58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391258" name="Rectangle 90">
            <a:extLst>
              <a:ext uri="{FF2B5EF4-FFF2-40B4-BE49-F238E27FC236}">
                <a16:creationId xmlns:a16="http://schemas.microsoft.com/office/drawing/2014/main" id="{72C8212E-38F9-4AEF-8082-B3C6C3B21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4" y="5627327"/>
            <a:ext cx="3265648" cy="39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139">
                <a:solidFill>
                  <a:schemeClr val="tx2"/>
                </a:solidFill>
              </a:rPr>
              <a:t>Piutang</a:t>
            </a:r>
          </a:p>
        </p:txBody>
      </p:sp>
      <p:sp>
        <p:nvSpPr>
          <p:cNvPr id="391259" name="Text Box 91">
            <a:extLst>
              <a:ext uri="{FF2B5EF4-FFF2-40B4-BE49-F238E27FC236}">
                <a16:creationId xmlns:a16="http://schemas.microsoft.com/office/drawing/2014/main" id="{A5D5A50F-6B2F-4DB9-8FF6-D11E5774B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838" y="6115997"/>
            <a:ext cx="1574791" cy="45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/>
              <a:t>25.000.000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9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9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9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9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9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3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39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9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9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3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39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9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39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39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0"/>
                                        <p:tgtEl>
                                          <p:spTgt spid="3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3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3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3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39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39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3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0"/>
                                        <p:tgtEl>
                                          <p:spTgt spid="39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39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39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39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39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2000"/>
                                        <p:tgtEl>
                                          <p:spTgt spid="39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39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39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0"/>
                                        <p:tgtEl>
                                          <p:spTgt spid="39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39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2000"/>
                                        <p:tgtEl>
                                          <p:spTgt spid="39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39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3" grpId="0"/>
      <p:bldP spid="391174" grpId="0"/>
      <p:bldP spid="391177" grpId="0"/>
      <p:bldP spid="391215" grpId="0"/>
      <p:bldP spid="391218" grpId="0"/>
      <p:bldP spid="391219" grpId="0"/>
      <p:bldP spid="391220" grpId="0"/>
      <p:bldP spid="391223" grpId="0"/>
      <p:bldP spid="391224" grpId="0"/>
      <p:bldP spid="391225" grpId="0"/>
      <p:bldP spid="391228" grpId="0"/>
      <p:bldP spid="391229" grpId="0"/>
      <p:bldP spid="391232" grpId="0"/>
      <p:bldP spid="391233" grpId="0"/>
      <p:bldP spid="391234" grpId="0"/>
      <p:bldP spid="391235" grpId="0"/>
      <p:bldP spid="391238" grpId="0"/>
      <p:bldP spid="391239" grpId="0"/>
      <p:bldP spid="391242" grpId="0"/>
      <p:bldP spid="391243" grpId="0"/>
      <p:bldP spid="391244" grpId="0"/>
      <p:bldP spid="391245" grpId="0"/>
      <p:bldP spid="391246" grpId="0"/>
      <p:bldP spid="391247" grpId="0"/>
      <p:bldP spid="391248" grpId="0"/>
      <p:bldP spid="391250" grpId="0"/>
      <p:bldP spid="391253" grpId="0"/>
      <p:bldP spid="391254" grpId="0"/>
      <p:bldP spid="391255" grpId="0"/>
      <p:bldP spid="391258" grpId="0"/>
      <p:bldP spid="3912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1EEDF38F-D120-47A1-A5D9-E85212E26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err="1"/>
              <a:t>Buku</a:t>
            </a:r>
            <a:r>
              <a:rPr lang="en-US" b="0" dirty="0"/>
              <a:t> </a:t>
            </a:r>
            <a:r>
              <a:rPr lang="en-US" b="0" dirty="0" err="1"/>
              <a:t>Besar</a:t>
            </a:r>
            <a:endParaRPr lang="en-US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63B23679-7BDE-4AC3-9E22-E6405D96B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415301"/>
            <a:ext cx="8610569" cy="1142078"/>
          </a:xfrm>
        </p:spPr>
        <p:txBody>
          <a:bodyPr/>
          <a:lstStyle/>
          <a:p>
            <a:pPr eaLnBrk="1" hangingPunct="1">
              <a:defRPr/>
            </a:pPr>
            <a:r>
              <a:rPr lang="id-ID" sz="5232"/>
              <a:t>JURNAL</a:t>
            </a:r>
          </a:p>
        </p:txBody>
      </p:sp>
      <p:sp>
        <p:nvSpPr>
          <p:cNvPr id="241667" name="AutoShape 3">
            <a:extLst>
              <a:ext uri="{FF2B5EF4-FFF2-40B4-BE49-F238E27FC236}">
                <a16:creationId xmlns:a16="http://schemas.microsoft.com/office/drawing/2014/main" id="{47B3A5FE-B892-42D5-B746-6BDA1C6D9C5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1844629"/>
            <a:ext cx="851367" cy="423607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1668" name="Text Box 4">
            <a:extLst>
              <a:ext uri="{FF2B5EF4-FFF2-40B4-BE49-F238E27FC236}">
                <a16:creationId xmlns:a16="http://schemas.microsoft.com/office/drawing/2014/main" id="{37B675B0-5E59-4C32-9B61-55EA6EEC0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3044155"/>
            <a:ext cx="8992646" cy="179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catatan sistematis dan kronologis dari transaksi-transaksi </a:t>
            </a:r>
          </a:p>
          <a:p>
            <a:pPr algn="ctr" eaLnBrk="1" hangingPunct="1"/>
            <a:r>
              <a:rPr lang="en-US" altLang="en-US" sz="2790"/>
              <a:t>keuangan dengan menyebutkan rekening yang akan didebet </a:t>
            </a:r>
          </a:p>
          <a:p>
            <a:pPr algn="ctr" eaLnBrk="1" hangingPunct="1"/>
            <a:r>
              <a:rPr lang="en-US" altLang="en-US" sz="2790"/>
              <a:t>atau dikredit disertai jumlahnya masing-masing dan </a:t>
            </a:r>
          </a:p>
          <a:p>
            <a:pPr algn="ctr" eaLnBrk="1" hangingPunct="1"/>
            <a:r>
              <a:rPr lang="en-US" altLang="en-US" sz="2790"/>
              <a:t>referensinya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94D3966C-4FB5-4C62-8D89-AFB6E1709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Buku  Besar</a:t>
            </a:r>
          </a:p>
        </p:txBody>
      </p:sp>
      <p:sp>
        <p:nvSpPr>
          <p:cNvPr id="353284" name="AutoShape 4">
            <a:extLst>
              <a:ext uri="{FF2B5EF4-FFF2-40B4-BE49-F238E27FC236}">
                <a16:creationId xmlns:a16="http://schemas.microsoft.com/office/drawing/2014/main" id="{E1B057CF-CE68-4465-9325-5F260D74A0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56475" y="1696504"/>
            <a:ext cx="851366" cy="423607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92164" name="Text Box 5">
            <a:extLst>
              <a:ext uri="{FF2B5EF4-FFF2-40B4-BE49-F238E27FC236}">
                <a16:creationId xmlns:a16="http://schemas.microsoft.com/office/drawing/2014/main" id="{5E37072D-E1C9-4F6B-8E12-C896ED8A5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273" y="2549947"/>
            <a:ext cx="8288019" cy="84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42"/>
              <a:t>Buku  yang berisi semua rekening-rekening (kumpulan rekening) yang ada dalam laporan keuangan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ED6085C6-B8BC-4C40-9913-A751D849329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028821" y="292096"/>
            <a:ext cx="8134358" cy="114346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BUKU BESAR (LEDGER)</a:t>
            </a:r>
          </a:p>
        </p:txBody>
      </p:sp>
      <p:graphicFrame>
        <p:nvGraphicFramePr>
          <p:cNvPr id="354307" name="Group 3">
            <a:extLst>
              <a:ext uri="{FF2B5EF4-FFF2-40B4-BE49-F238E27FC236}">
                <a16:creationId xmlns:a16="http://schemas.microsoft.com/office/drawing/2014/main" id="{B402C9D2-A3BC-4E24-BBDB-0E593436C01B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561137" y="1828709"/>
          <a:ext cx="3986887" cy="2007099"/>
        </p:xfrm>
        <a:graphic>
          <a:graphicData uri="http://schemas.openxmlformats.org/drawingml/2006/table">
            <a:tbl>
              <a:tblPr/>
              <a:tblGrid>
                <a:gridCol w="209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Beban gaji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18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17" name="Group 13">
            <a:extLst>
              <a:ext uri="{FF2B5EF4-FFF2-40B4-BE49-F238E27FC236}">
                <a16:creationId xmlns:a16="http://schemas.microsoft.com/office/drawing/2014/main" id="{091CAA27-A293-41E8-99CD-75E8F14E292F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6547294" y="1828709"/>
          <a:ext cx="4000730" cy="2007099"/>
        </p:xfrm>
        <a:graphic>
          <a:graphicData uri="http://schemas.openxmlformats.org/drawingml/2006/table">
            <a:tbl>
              <a:tblPr/>
              <a:tblGrid>
                <a:gridCol w="210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Pendapatan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183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27" name="Group 23">
            <a:extLst>
              <a:ext uri="{FF2B5EF4-FFF2-40B4-BE49-F238E27FC236}">
                <a16:creationId xmlns:a16="http://schemas.microsoft.com/office/drawing/2014/main" id="{100012BB-E01C-41A0-9991-57CEA8C86143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547294" y="1827324"/>
          <a:ext cx="4000730" cy="2001562"/>
        </p:xfrm>
        <a:graphic>
          <a:graphicData uri="http://schemas.openxmlformats.org/drawingml/2006/table">
            <a:tbl>
              <a:tblPr/>
              <a:tblGrid>
                <a:gridCol w="210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Prive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46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37" name="Group 33">
            <a:extLst>
              <a:ext uri="{FF2B5EF4-FFF2-40B4-BE49-F238E27FC236}">
                <a16:creationId xmlns:a16="http://schemas.microsoft.com/office/drawing/2014/main" id="{85244C1C-4C02-44F9-A08B-582239D46106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547294" y="1752570"/>
          <a:ext cx="4000730" cy="2000178"/>
        </p:xfrm>
        <a:graphic>
          <a:graphicData uri="http://schemas.openxmlformats.org/drawingml/2006/table">
            <a:tbl>
              <a:tblPr/>
              <a:tblGrid>
                <a:gridCol w="210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Modal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2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47" name="Group 43">
            <a:extLst>
              <a:ext uri="{FF2B5EF4-FFF2-40B4-BE49-F238E27FC236}">
                <a16:creationId xmlns:a16="http://schemas.microsoft.com/office/drawing/2014/main" id="{E83227D2-8A06-40D0-9766-B5E2C6BFA601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0" cy="2000177"/>
        </p:xfrm>
        <a:graphic>
          <a:graphicData uri="http://schemas.openxmlformats.org/drawingml/2006/table">
            <a:tbl>
              <a:tblPr/>
              <a:tblGrid>
                <a:gridCol w="210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Utang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57" name="Group 53">
            <a:extLst>
              <a:ext uri="{FF2B5EF4-FFF2-40B4-BE49-F238E27FC236}">
                <a16:creationId xmlns:a16="http://schemas.microsoft.com/office/drawing/2014/main" id="{FD24982A-17C4-4734-8FCD-F94C3ADA0A68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0" cy="2000177"/>
        </p:xfrm>
        <a:graphic>
          <a:graphicData uri="http://schemas.openxmlformats.org/drawingml/2006/table">
            <a:tbl>
              <a:tblPr/>
              <a:tblGrid>
                <a:gridCol w="210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Peralatan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67" name="Group 63">
            <a:extLst>
              <a:ext uri="{FF2B5EF4-FFF2-40B4-BE49-F238E27FC236}">
                <a16:creationId xmlns:a16="http://schemas.microsoft.com/office/drawing/2014/main" id="{A1BF75C9-3E43-407D-BD7C-9B781CE74B8C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0" cy="2000177"/>
        </p:xfrm>
        <a:graphic>
          <a:graphicData uri="http://schemas.openxmlformats.org/drawingml/2006/table">
            <a:tbl>
              <a:tblPr/>
              <a:tblGrid>
                <a:gridCol w="210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Perlengkapan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77" name="Group 73">
            <a:extLst>
              <a:ext uri="{FF2B5EF4-FFF2-40B4-BE49-F238E27FC236}">
                <a16:creationId xmlns:a16="http://schemas.microsoft.com/office/drawing/2014/main" id="{867F8216-F847-41C8-9936-560A349597C1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0" cy="2000177"/>
        </p:xfrm>
        <a:graphic>
          <a:graphicData uri="http://schemas.openxmlformats.org/drawingml/2006/table">
            <a:tbl>
              <a:tblPr/>
              <a:tblGrid>
                <a:gridCol w="210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Piutang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87" name="Group 83">
            <a:extLst>
              <a:ext uri="{FF2B5EF4-FFF2-40B4-BE49-F238E27FC236}">
                <a16:creationId xmlns:a16="http://schemas.microsoft.com/office/drawing/2014/main" id="{CBC530B5-BE6B-48B1-89CF-88C06F2FEB0F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0" cy="2000177"/>
        </p:xfrm>
        <a:graphic>
          <a:graphicData uri="http://schemas.openxmlformats.org/drawingml/2006/table">
            <a:tbl>
              <a:tblPr/>
              <a:tblGrid>
                <a:gridCol w="210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67">
                <a:tc gridSpan="2"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Kas</a:t>
                      </a: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61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711" marR="79711" marT="39858" marB="398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4397" name="Group 93">
            <a:extLst>
              <a:ext uri="{FF2B5EF4-FFF2-40B4-BE49-F238E27FC236}">
                <a16:creationId xmlns:a16="http://schemas.microsoft.com/office/drawing/2014/main" id="{8B9F02EB-4632-4AED-B15E-E175FFF7ED84}"/>
              </a:ext>
            </a:extLst>
          </p:cNvPr>
          <p:cNvGraphicFramePr>
            <a:graphicFrameLocks noGrp="1"/>
          </p:cNvGraphicFramePr>
          <p:nvPr/>
        </p:nvGraphicFramePr>
        <p:xfrm>
          <a:off x="6561137" y="1828709"/>
          <a:ext cx="4000731" cy="1975447"/>
        </p:xfrm>
        <a:graphic>
          <a:graphicData uri="http://schemas.openxmlformats.org/drawingml/2006/table">
            <a:tbl>
              <a:tblPr/>
              <a:tblGrid>
                <a:gridCol w="400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54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BUKU  BESAR</a:t>
                      </a:r>
                    </a:p>
                  </a:txBody>
                  <a:tcPr marL="79711" marR="79711" marT="39857" marB="398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4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4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4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4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4.44444E-6 L -0.56872 -4.44444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-0.01158 L -0.56872 -0.011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56944 -0.0004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9FD36EE-8285-4B77-8B8F-A41EE9F1E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40547"/>
            <a:ext cx="8134358" cy="4153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052"/>
              <a:t>Posting Ke Buku Besar</a:t>
            </a:r>
          </a:p>
        </p:txBody>
      </p:sp>
      <p:sp>
        <p:nvSpPr>
          <p:cNvPr id="94211" name="Rectangle 9">
            <a:extLst>
              <a:ext uri="{FF2B5EF4-FFF2-40B4-BE49-F238E27FC236}">
                <a16:creationId xmlns:a16="http://schemas.microsoft.com/office/drawing/2014/main" id="{290DED0A-EBA3-4299-8211-C52E63C1C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755" y="915047"/>
            <a:ext cx="4146086" cy="60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JURNAL UMUM</a:t>
            </a:r>
          </a:p>
        </p:txBody>
      </p:sp>
      <p:graphicFrame>
        <p:nvGraphicFramePr>
          <p:cNvPr id="55421" name="Group 125">
            <a:extLst>
              <a:ext uri="{FF2B5EF4-FFF2-40B4-BE49-F238E27FC236}">
                <a16:creationId xmlns:a16="http://schemas.microsoft.com/office/drawing/2014/main" id="{F9372BF6-2652-4721-9D92-5EBBAC0DECF3}"/>
              </a:ext>
            </a:extLst>
          </p:cNvPr>
          <p:cNvGraphicFramePr>
            <a:graphicFrameLocks noGrp="1"/>
          </p:cNvGraphicFramePr>
          <p:nvPr/>
        </p:nvGraphicFramePr>
        <p:xfrm>
          <a:off x="1551226" y="2133263"/>
          <a:ext cx="8940041" cy="1229289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2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319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Jan 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Kas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500.000.000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Modal, Tn Raka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500.000.000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340" name="Rectangle 44">
            <a:extLst>
              <a:ext uri="{FF2B5EF4-FFF2-40B4-BE49-F238E27FC236}">
                <a16:creationId xmlns:a16="http://schemas.microsoft.com/office/drawing/2014/main" id="{0CAE72A0-2C01-4F21-9B8B-B27B870CB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752570"/>
            <a:ext cx="4226378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id-ID" altLang="en-US" sz="2442">
                <a:solidFill>
                  <a:schemeClr val="tx2"/>
                </a:solidFill>
              </a:rPr>
              <a:t>Halaman   1</a:t>
            </a:r>
          </a:p>
        </p:txBody>
      </p:sp>
      <p:graphicFrame>
        <p:nvGraphicFramePr>
          <p:cNvPr id="55422" name="Group 126">
            <a:extLst>
              <a:ext uri="{FF2B5EF4-FFF2-40B4-BE49-F238E27FC236}">
                <a16:creationId xmlns:a16="http://schemas.microsoft.com/office/drawing/2014/main" id="{D3211E4E-F04C-4509-A2CC-2DD7BC080B74}"/>
              </a:ext>
            </a:extLst>
          </p:cNvPr>
          <p:cNvGraphicFramePr>
            <a:graphicFrameLocks noGrp="1"/>
          </p:cNvGraphicFramePr>
          <p:nvPr/>
        </p:nvGraphicFramePr>
        <p:xfrm>
          <a:off x="1512464" y="4266524"/>
          <a:ext cx="9090933" cy="1492316"/>
        </p:xfrm>
        <a:graphic>
          <a:graphicData uri="http://schemas.openxmlformats.org/drawingml/2006/table">
            <a:tbl>
              <a:tblPr/>
              <a:tblGrid>
                <a:gridCol w="956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6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21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Keterangan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Keterangan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742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358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385" name="Rectangle 89">
            <a:extLst>
              <a:ext uri="{FF2B5EF4-FFF2-40B4-BE49-F238E27FC236}">
                <a16:creationId xmlns:a16="http://schemas.microsoft.com/office/drawing/2014/main" id="{E0A46B97-DAC9-4E42-BF50-FC5655959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954" y="3581278"/>
            <a:ext cx="3189510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55386" name="Rectangle 90">
            <a:extLst>
              <a:ext uri="{FF2B5EF4-FFF2-40B4-BE49-F238E27FC236}">
                <a16:creationId xmlns:a16="http://schemas.microsoft.com/office/drawing/2014/main" id="{546B3DEF-B7AF-48E5-A319-627195446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888" y="3885832"/>
            <a:ext cx="3907980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id-ID" altLang="en-US" sz="2442">
                <a:solidFill>
                  <a:schemeClr val="tx2"/>
                </a:solidFill>
              </a:rPr>
              <a:t>No. 111</a:t>
            </a:r>
          </a:p>
        </p:txBody>
      </p:sp>
      <p:sp>
        <p:nvSpPr>
          <p:cNvPr id="55389" name="Line 93">
            <a:extLst>
              <a:ext uri="{FF2B5EF4-FFF2-40B4-BE49-F238E27FC236}">
                <a16:creationId xmlns:a16="http://schemas.microsoft.com/office/drawing/2014/main" id="{E6B92793-2F37-44B5-B29E-DC75AD302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113" y="2896031"/>
            <a:ext cx="0" cy="1828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5390" name="Line 94">
            <a:extLst>
              <a:ext uri="{FF2B5EF4-FFF2-40B4-BE49-F238E27FC236}">
                <a16:creationId xmlns:a16="http://schemas.microsoft.com/office/drawing/2014/main" id="{31D1F26F-9047-4610-B165-C397CC1D8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3868" y="2896031"/>
            <a:ext cx="1753954" cy="761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5391" name="Line 95">
            <a:extLst>
              <a:ext uri="{FF2B5EF4-FFF2-40B4-BE49-F238E27FC236}">
                <a16:creationId xmlns:a16="http://schemas.microsoft.com/office/drawing/2014/main" id="{6304E7B8-5F43-481E-8576-63A4F1420E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7603" y="2896031"/>
            <a:ext cx="1434172" cy="1904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5395" name="Line 99">
            <a:extLst>
              <a:ext uri="{FF2B5EF4-FFF2-40B4-BE49-F238E27FC236}">
                <a16:creationId xmlns:a16="http://schemas.microsoft.com/office/drawing/2014/main" id="{F64E2FB8-A48D-4D75-93BC-F85B34328A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0445" y="1980985"/>
            <a:ext cx="5263245" cy="29721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5396" name="Line 100">
            <a:extLst>
              <a:ext uri="{FF2B5EF4-FFF2-40B4-BE49-F238E27FC236}">
                <a16:creationId xmlns:a16="http://schemas.microsoft.com/office/drawing/2014/main" id="{71A0E605-90E4-4598-905C-F237E09DE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14398" y="2896031"/>
            <a:ext cx="3509292" cy="989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5397" name="Text Box 101">
            <a:extLst>
              <a:ext uri="{FF2B5EF4-FFF2-40B4-BE49-F238E27FC236}">
                <a16:creationId xmlns:a16="http://schemas.microsoft.com/office/drawing/2014/main" id="{F1CF2A3C-BFC0-436A-A53C-EB712E779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700" y="3518983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2</a:t>
            </a:r>
          </a:p>
        </p:txBody>
      </p:sp>
      <p:sp>
        <p:nvSpPr>
          <p:cNvPr id="55398" name="Text Box 102">
            <a:extLst>
              <a:ext uri="{FF2B5EF4-FFF2-40B4-BE49-F238E27FC236}">
                <a16:creationId xmlns:a16="http://schemas.microsoft.com/office/drawing/2014/main" id="{E21DBA19-32E0-4D47-92CF-979F5BBB0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398" y="3276724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3</a:t>
            </a:r>
          </a:p>
        </p:txBody>
      </p:sp>
      <p:sp>
        <p:nvSpPr>
          <p:cNvPr id="55399" name="Text Box 103">
            <a:extLst>
              <a:ext uri="{FF2B5EF4-FFF2-40B4-BE49-F238E27FC236}">
                <a16:creationId xmlns:a16="http://schemas.microsoft.com/office/drawing/2014/main" id="{EC2D2BCF-FC52-450D-89AF-540D776A5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324" y="2896032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</a:t>
            </a:r>
          </a:p>
        </p:txBody>
      </p:sp>
      <p:sp>
        <p:nvSpPr>
          <p:cNvPr id="55400" name="Text Box 104">
            <a:extLst>
              <a:ext uri="{FF2B5EF4-FFF2-40B4-BE49-F238E27FC236}">
                <a16:creationId xmlns:a16="http://schemas.microsoft.com/office/drawing/2014/main" id="{0F212CA2-79BA-4AA8-8225-0842A7B0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6748" y="3505139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4</a:t>
            </a:r>
          </a:p>
        </p:txBody>
      </p:sp>
      <p:sp>
        <p:nvSpPr>
          <p:cNvPr id="55401" name="Text Box 105">
            <a:extLst>
              <a:ext uri="{FF2B5EF4-FFF2-40B4-BE49-F238E27FC236}">
                <a16:creationId xmlns:a16="http://schemas.microsoft.com/office/drawing/2014/main" id="{C8031787-23B0-4E00-99A7-8CE2DCECF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503" y="3429001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</a:t>
            </a:r>
          </a:p>
        </p:txBody>
      </p:sp>
      <p:sp>
        <p:nvSpPr>
          <p:cNvPr id="55408" name="Text Box 112">
            <a:extLst>
              <a:ext uri="{FF2B5EF4-FFF2-40B4-BE49-F238E27FC236}">
                <a16:creationId xmlns:a16="http://schemas.microsoft.com/office/drawing/2014/main" id="{AC7BECA7-C3E1-47CE-9558-5A211611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1" y="4724740"/>
            <a:ext cx="78134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Jan 1</a:t>
            </a:r>
          </a:p>
        </p:txBody>
      </p:sp>
      <p:sp>
        <p:nvSpPr>
          <p:cNvPr id="55409" name="Text Box 113">
            <a:extLst>
              <a:ext uri="{FF2B5EF4-FFF2-40B4-BE49-F238E27FC236}">
                <a16:creationId xmlns:a16="http://schemas.microsoft.com/office/drawing/2014/main" id="{A2EDACA9-E265-4DF9-B527-AF6E554FE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893" y="4724739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55410" name="Text Box 114">
            <a:extLst>
              <a:ext uri="{FF2B5EF4-FFF2-40B4-BE49-F238E27FC236}">
                <a16:creationId xmlns:a16="http://schemas.microsoft.com/office/drawing/2014/main" id="{872E83C4-72F4-47FA-ADB7-52C0A477A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471" y="4724740"/>
            <a:ext cx="71401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JU-1</a:t>
            </a:r>
          </a:p>
        </p:txBody>
      </p:sp>
      <p:sp>
        <p:nvSpPr>
          <p:cNvPr id="55411" name="Text Box 115">
            <a:extLst>
              <a:ext uri="{FF2B5EF4-FFF2-40B4-BE49-F238E27FC236}">
                <a16:creationId xmlns:a16="http://schemas.microsoft.com/office/drawing/2014/main" id="{B486046C-6999-468C-80F5-65CCBE221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377" y="2513955"/>
            <a:ext cx="535312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0" grpId="0" autoUpdateAnimBg="0"/>
      <p:bldP spid="55385" grpId="0" autoUpdateAnimBg="0"/>
      <p:bldP spid="55386" grpId="0" autoUpdateAnimBg="0"/>
      <p:bldP spid="55397" grpId="0" autoUpdateAnimBg="0"/>
      <p:bldP spid="55398" grpId="0" autoUpdateAnimBg="0"/>
      <p:bldP spid="55399" grpId="0" autoUpdateAnimBg="0"/>
      <p:bldP spid="55400" grpId="0" autoUpdateAnimBg="0"/>
      <p:bldP spid="55401" grpId="0" autoUpdateAnimBg="0"/>
      <p:bldP spid="55408" grpId="0" autoUpdateAnimBg="0"/>
      <p:bldP spid="55409" grpId="0" autoUpdateAnimBg="0"/>
      <p:bldP spid="55410" grpId="0" autoUpdateAnimBg="0"/>
      <p:bldP spid="5541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654F93D2-6A97-44D5-96B1-4BD9C7C71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1" y="340547"/>
            <a:ext cx="8134358" cy="4153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052"/>
              <a:t>Posting Ke Buku Besar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EE77AA9-FFAE-4B20-8C8E-2C137EAB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755" y="915047"/>
            <a:ext cx="4146086" cy="60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JURNAL UMUM</a:t>
            </a:r>
          </a:p>
        </p:txBody>
      </p:sp>
      <p:graphicFrame>
        <p:nvGraphicFramePr>
          <p:cNvPr id="249860" name="Group 4">
            <a:extLst>
              <a:ext uri="{FF2B5EF4-FFF2-40B4-BE49-F238E27FC236}">
                <a16:creationId xmlns:a16="http://schemas.microsoft.com/office/drawing/2014/main" id="{B8191A47-31F3-465E-BC0C-ED29D4870399}"/>
              </a:ext>
            </a:extLst>
          </p:cNvPr>
          <p:cNvGraphicFramePr>
            <a:graphicFrameLocks noGrp="1"/>
          </p:cNvGraphicFramePr>
          <p:nvPr/>
        </p:nvGraphicFramePr>
        <p:xfrm>
          <a:off x="1551226" y="1859165"/>
          <a:ext cx="8940041" cy="1229289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2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319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Jan 1</a:t>
                      </a: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Kas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111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500.000.000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Modal, Tn Raka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500.000.000</a:t>
                      </a:r>
                    </a:p>
                  </a:txBody>
                  <a:tcPr marL="79693" marR="796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9886" name="Rectangle 30">
            <a:extLst>
              <a:ext uri="{FF2B5EF4-FFF2-40B4-BE49-F238E27FC236}">
                <a16:creationId xmlns:a16="http://schemas.microsoft.com/office/drawing/2014/main" id="{AC7519A7-3DE4-47A6-9A3B-939B0D3C4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08" y="1482625"/>
            <a:ext cx="4226378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id-ID" altLang="en-US" sz="2442">
                <a:solidFill>
                  <a:schemeClr val="tx2"/>
                </a:solidFill>
              </a:rPr>
              <a:t>Halaman   1</a:t>
            </a:r>
          </a:p>
        </p:txBody>
      </p:sp>
      <p:graphicFrame>
        <p:nvGraphicFramePr>
          <p:cNvPr id="249887" name="Group 31">
            <a:extLst>
              <a:ext uri="{FF2B5EF4-FFF2-40B4-BE49-F238E27FC236}">
                <a16:creationId xmlns:a16="http://schemas.microsoft.com/office/drawing/2014/main" id="{1B43C288-85BB-46ED-BB8C-721A6BE20392}"/>
              </a:ext>
            </a:extLst>
          </p:cNvPr>
          <p:cNvGraphicFramePr>
            <a:graphicFrameLocks noGrp="1"/>
          </p:cNvGraphicFramePr>
          <p:nvPr/>
        </p:nvGraphicFramePr>
        <p:xfrm>
          <a:off x="1512464" y="5202335"/>
          <a:ext cx="9090933" cy="1492316"/>
        </p:xfrm>
        <a:graphic>
          <a:graphicData uri="http://schemas.openxmlformats.org/drawingml/2006/table">
            <a:tbl>
              <a:tblPr/>
              <a:tblGrid>
                <a:gridCol w="956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6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21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Keterangan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Keterangan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742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358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9925" name="Rectangle 69">
            <a:extLst>
              <a:ext uri="{FF2B5EF4-FFF2-40B4-BE49-F238E27FC236}">
                <a16:creationId xmlns:a16="http://schemas.microsoft.com/office/drawing/2014/main" id="{DA2BFBEB-429D-481B-A60E-9450267D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302" y="4820258"/>
            <a:ext cx="3189510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Modal, Tn Raka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9926" name="Rectangle 70">
            <a:extLst>
              <a:ext uri="{FF2B5EF4-FFF2-40B4-BE49-F238E27FC236}">
                <a16:creationId xmlns:a16="http://schemas.microsoft.com/office/drawing/2014/main" id="{E84D14F6-7C73-4B88-AE09-71219919F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098" y="4764885"/>
            <a:ext cx="1640438" cy="23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id-ID" altLang="en-US" sz="2442">
                <a:solidFill>
                  <a:schemeClr val="tx2"/>
                </a:solidFill>
              </a:rPr>
              <a:t>No. </a:t>
            </a:r>
            <a:r>
              <a:rPr lang="en-US" altLang="en-US" sz="2442">
                <a:solidFill>
                  <a:schemeClr val="tx2"/>
                </a:solidFill>
              </a:rPr>
              <a:t>3</a:t>
            </a:r>
            <a:r>
              <a:rPr lang="id-ID" altLang="en-US" sz="2442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249927" name="Line 71">
            <a:extLst>
              <a:ext uri="{FF2B5EF4-FFF2-40B4-BE49-F238E27FC236}">
                <a16:creationId xmlns:a16="http://schemas.microsoft.com/office/drawing/2014/main" id="{535BC6C9-C584-465B-9D3F-A9F443A8C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568" y="2738217"/>
            <a:ext cx="4144702" cy="30773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9928" name="Line 72">
            <a:extLst>
              <a:ext uri="{FF2B5EF4-FFF2-40B4-BE49-F238E27FC236}">
                <a16:creationId xmlns:a16="http://schemas.microsoft.com/office/drawing/2014/main" id="{313CCD40-0228-4A9A-9CF6-830A4C37A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3868" y="3044156"/>
            <a:ext cx="2266158" cy="1954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9929" name="Line 73">
            <a:extLst>
              <a:ext uri="{FF2B5EF4-FFF2-40B4-BE49-F238E27FC236}">
                <a16:creationId xmlns:a16="http://schemas.microsoft.com/office/drawing/2014/main" id="{642E1302-75E4-41DC-BBF6-D3A30BA44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79063" y="3031696"/>
            <a:ext cx="73369" cy="2720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9930" name="Line 74">
            <a:extLst>
              <a:ext uri="{FF2B5EF4-FFF2-40B4-BE49-F238E27FC236}">
                <a16:creationId xmlns:a16="http://schemas.microsoft.com/office/drawing/2014/main" id="{AF792669-B807-4C6C-A16A-BDEDA334A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85110" y="1733189"/>
            <a:ext cx="938580" cy="39564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9931" name="Line 75">
            <a:extLst>
              <a:ext uri="{FF2B5EF4-FFF2-40B4-BE49-F238E27FC236}">
                <a16:creationId xmlns:a16="http://schemas.microsoft.com/office/drawing/2014/main" id="{4B4E8717-B707-4DC2-85B6-2E6CD49EFD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14397" y="2896032"/>
            <a:ext cx="3323791" cy="1852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9932" name="Text Box 76">
            <a:extLst>
              <a:ext uri="{FF2B5EF4-FFF2-40B4-BE49-F238E27FC236}">
                <a16:creationId xmlns:a16="http://schemas.microsoft.com/office/drawing/2014/main" id="{0ACA5CCD-C67C-4EC1-91B6-9BDEFF5E8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248" y="3397161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2</a:t>
            </a:r>
          </a:p>
        </p:txBody>
      </p:sp>
      <p:sp>
        <p:nvSpPr>
          <p:cNvPr id="249933" name="Text Box 77">
            <a:extLst>
              <a:ext uri="{FF2B5EF4-FFF2-40B4-BE49-F238E27FC236}">
                <a16:creationId xmlns:a16="http://schemas.microsoft.com/office/drawing/2014/main" id="{341DC2E3-E8B2-489B-8786-5782FBC90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7642" y="3276724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3</a:t>
            </a:r>
          </a:p>
        </p:txBody>
      </p:sp>
      <p:sp>
        <p:nvSpPr>
          <p:cNvPr id="249934" name="Text Box 78">
            <a:extLst>
              <a:ext uri="{FF2B5EF4-FFF2-40B4-BE49-F238E27FC236}">
                <a16:creationId xmlns:a16="http://schemas.microsoft.com/office/drawing/2014/main" id="{1A3DB358-2C58-4FB5-B61C-2907C5F6F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324" y="3397161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1</a:t>
            </a:r>
          </a:p>
        </p:txBody>
      </p:sp>
      <p:sp>
        <p:nvSpPr>
          <p:cNvPr id="249935" name="Text Box 79">
            <a:extLst>
              <a:ext uri="{FF2B5EF4-FFF2-40B4-BE49-F238E27FC236}">
                <a16:creationId xmlns:a16="http://schemas.microsoft.com/office/drawing/2014/main" id="{A8DA7E14-7BC8-41AE-A19F-804A1F335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8935" y="3505139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4</a:t>
            </a:r>
          </a:p>
        </p:txBody>
      </p:sp>
      <p:sp>
        <p:nvSpPr>
          <p:cNvPr id="249936" name="Text Box 80">
            <a:extLst>
              <a:ext uri="{FF2B5EF4-FFF2-40B4-BE49-F238E27FC236}">
                <a16:creationId xmlns:a16="http://schemas.microsoft.com/office/drawing/2014/main" id="{2D788C81-9A3F-47BB-AC5C-CAB1940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73" y="3617271"/>
            <a:ext cx="273153" cy="3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693" tIns="39846" rIns="79693" bIns="39846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44"/>
              <a:t>5</a:t>
            </a:r>
          </a:p>
        </p:txBody>
      </p:sp>
      <p:sp>
        <p:nvSpPr>
          <p:cNvPr id="249937" name="Text Box 81">
            <a:extLst>
              <a:ext uri="{FF2B5EF4-FFF2-40B4-BE49-F238E27FC236}">
                <a16:creationId xmlns:a16="http://schemas.microsoft.com/office/drawing/2014/main" id="{9CDBDD94-1A9B-4679-8FA1-E40E1A88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478" y="5767144"/>
            <a:ext cx="78134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Jan 1</a:t>
            </a:r>
          </a:p>
        </p:txBody>
      </p:sp>
      <p:sp>
        <p:nvSpPr>
          <p:cNvPr id="249938" name="Text Box 82">
            <a:extLst>
              <a:ext uri="{FF2B5EF4-FFF2-40B4-BE49-F238E27FC236}">
                <a16:creationId xmlns:a16="http://schemas.microsoft.com/office/drawing/2014/main" id="{3A937698-2DD9-402D-8D5F-7A250B55F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159" y="5767144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249939" name="Text Box 83">
            <a:extLst>
              <a:ext uri="{FF2B5EF4-FFF2-40B4-BE49-F238E27FC236}">
                <a16:creationId xmlns:a16="http://schemas.microsoft.com/office/drawing/2014/main" id="{AF169299-C1DC-462F-B9F7-9EEA4553E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634" y="5767144"/>
            <a:ext cx="71401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JU-1</a:t>
            </a:r>
          </a:p>
        </p:txBody>
      </p:sp>
      <p:sp>
        <p:nvSpPr>
          <p:cNvPr id="249941" name="Rectangle 85">
            <a:extLst>
              <a:ext uri="{FF2B5EF4-FFF2-40B4-BE49-F238E27FC236}">
                <a16:creationId xmlns:a16="http://schemas.microsoft.com/office/drawing/2014/main" id="{DA0CDB8D-E05F-4D9E-9679-184CAD01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436" y="2800512"/>
            <a:ext cx="697705" cy="17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442">
                <a:solidFill>
                  <a:schemeClr val="tx2"/>
                </a:solidFill>
              </a:rPr>
              <a:t>3</a:t>
            </a:r>
            <a:r>
              <a:rPr lang="id-ID" altLang="en-US" sz="2442">
                <a:solidFill>
                  <a:schemeClr val="tx2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86" grpId="0" autoUpdateAnimBg="0"/>
      <p:bldP spid="249925" grpId="0" autoUpdateAnimBg="0"/>
      <p:bldP spid="249926" grpId="0" autoUpdateAnimBg="0"/>
      <p:bldP spid="249932" grpId="0" autoUpdateAnimBg="0"/>
      <p:bldP spid="249933" grpId="0" autoUpdateAnimBg="0"/>
      <p:bldP spid="249934" grpId="0" autoUpdateAnimBg="0"/>
      <p:bldP spid="249935" grpId="0" autoUpdateAnimBg="0"/>
      <p:bldP spid="249936" grpId="0" autoUpdateAnimBg="0"/>
      <p:bldP spid="249937" grpId="0" autoUpdateAnimBg="0"/>
      <p:bldP spid="249938" grpId="0" autoUpdateAnimBg="0"/>
      <p:bldP spid="249939" grpId="0" autoUpdateAnimBg="0"/>
      <p:bldP spid="24994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71ED2731-0D44-4B8A-B89F-8D34E25F8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415301"/>
            <a:ext cx="8610569" cy="1142078"/>
          </a:xfrm>
        </p:spPr>
        <p:txBody>
          <a:bodyPr/>
          <a:lstStyle/>
          <a:p>
            <a:pPr eaLnBrk="1" hangingPunct="1">
              <a:defRPr/>
            </a:pPr>
            <a:r>
              <a:rPr lang="en-US" sz="5232"/>
              <a:t>Neraca Saldo</a:t>
            </a:r>
            <a:endParaRPr lang="id-ID" sz="5232"/>
          </a:p>
        </p:txBody>
      </p:sp>
      <p:sp>
        <p:nvSpPr>
          <p:cNvPr id="251907" name="AutoShape 3">
            <a:extLst>
              <a:ext uri="{FF2B5EF4-FFF2-40B4-BE49-F238E27FC236}">
                <a16:creationId xmlns:a16="http://schemas.microsoft.com/office/drawing/2014/main" id="{4A6386D0-D574-4F07-A82D-72D9A95D08C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1844629"/>
            <a:ext cx="851367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51908" name="Text Box 4">
            <a:extLst>
              <a:ext uri="{FF2B5EF4-FFF2-40B4-BE49-F238E27FC236}">
                <a16:creationId xmlns:a16="http://schemas.microsoft.com/office/drawing/2014/main" id="{07BEF984-34A4-4217-A14F-5D6F8A541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595" y="3044156"/>
            <a:ext cx="8992646" cy="9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Daftar yang berisi kumpulan seluruh rekening/perkiraan Buku Besar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3E346542-4FBD-4DB9-824D-200239089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415301"/>
            <a:ext cx="8992646" cy="11420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232" dirty="0"/>
              <a:t>Kapan </a:t>
            </a:r>
            <a:r>
              <a:rPr lang="en-US" sz="5232" dirty="0" err="1"/>
              <a:t>Neraca</a:t>
            </a:r>
            <a:r>
              <a:rPr lang="en-US" sz="5232" dirty="0"/>
              <a:t> </a:t>
            </a:r>
            <a:r>
              <a:rPr lang="en-US" sz="5232" dirty="0" err="1"/>
              <a:t>Saldo</a:t>
            </a:r>
            <a:r>
              <a:rPr lang="en-US" sz="5232" dirty="0"/>
              <a:t> </a:t>
            </a:r>
            <a:r>
              <a:rPr lang="en-US" sz="5232" dirty="0" err="1"/>
              <a:t>dibuat</a:t>
            </a:r>
            <a:r>
              <a:rPr lang="en-US" sz="5232" dirty="0"/>
              <a:t> ?</a:t>
            </a:r>
            <a:endParaRPr lang="id-ID" sz="5232" dirty="0"/>
          </a:p>
        </p:txBody>
      </p:sp>
      <p:sp>
        <p:nvSpPr>
          <p:cNvPr id="253955" name="AutoShape 3">
            <a:extLst>
              <a:ext uri="{FF2B5EF4-FFF2-40B4-BE49-F238E27FC236}">
                <a16:creationId xmlns:a16="http://schemas.microsoft.com/office/drawing/2014/main" id="{5177A152-79F3-4F32-A19B-D5A6E8D290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1844629"/>
            <a:ext cx="851367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53956" name="Text Box 4">
            <a:extLst>
              <a:ext uri="{FF2B5EF4-FFF2-40B4-BE49-F238E27FC236}">
                <a16:creationId xmlns:a16="http://schemas.microsoft.com/office/drawing/2014/main" id="{EAEC39BC-F6E1-4FBC-8336-B0154764A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3044156"/>
            <a:ext cx="8992646" cy="9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Pada akhir periode atau dapat juga disiapkan kapan saja untuk memastikan keseimbangan Buku Besar. </a:t>
            </a:r>
          </a:p>
        </p:txBody>
      </p:sp>
      <p:sp>
        <p:nvSpPr>
          <p:cNvPr id="253957" name="AutoShape 5">
            <a:extLst>
              <a:ext uri="{FF2B5EF4-FFF2-40B4-BE49-F238E27FC236}">
                <a16:creationId xmlns:a16="http://schemas.microsoft.com/office/drawing/2014/main" id="{666F734A-771A-4C09-B89A-74DD5846EA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4271369"/>
            <a:ext cx="851366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53958" name="Text Box 6">
            <a:extLst>
              <a:ext uri="{FF2B5EF4-FFF2-40B4-BE49-F238E27FC236}">
                <a16:creationId xmlns:a16="http://schemas.microsoft.com/office/drawing/2014/main" id="{9E3EDEFF-3D50-459D-87F1-9361BECBC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300" y="5124813"/>
            <a:ext cx="8992646" cy="9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Untuk menyiapkan Neraca Saldo, saldo tiap perkiraan harus ditentukan terlebih dahulu.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  <p:bldP spid="25395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C9571EAC-5BE8-4DFC-9BF0-1873C2736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415301"/>
            <a:ext cx="8610569" cy="1142078"/>
          </a:xfrm>
        </p:spPr>
        <p:txBody>
          <a:bodyPr/>
          <a:lstStyle/>
          <a:p>
            <a:pPr eaLnBrk="1" hangingPunct="1">
              <a:defRPr/>
            </a:pPr>
            <a:r>
              <a:rPr lang="en-US" sz="5232"/>
              <a:t>Fungsi Neraca Saldo </a:t>
            </a:r>
            <a:endParaRPr lang="id-ID" sz="5232"/>
          </a:p>
        </p:txBody>
      </p:sp>
      <p:sp>
        <p:nvSpPr>
          <p:cNvPr id="254979" name="AutoShape 3">
            <a:extLst>
              <a:ext uri="{FF2B5EF4-FFF2-40B4-BE49-F238E27FC236}">
                <a16:creationId xmlns:a16="http://schemas.microsoft.com/office/drawing/2014/main" id="{BD3206B7-2D69-4762-A6F5-F873DE50D6D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1844629"/>
            <a:ext cx="851367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54980" name="Text Box 4">
            <a:extLst>
              <a:ext uri="{FF2B5EF4-FFF2-40B4-BE49-F238E27FC236}">
                <a16:creationId xmlns:a16="http://schemas.microsoft.com/office/drawing/2014/main" id="{AF4BCBB9-04E5-4C77-A26A-2ABA9E612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325" y="2549947"/>
            <a:ext cx="8992646" cy="13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Untuk memastikan bahwa Buku Besar secara matematis adalah akurat dengan pengertian bahwa jumlah saldo-saldo debet selalu sama dengan saldo-saldo kredit </a:t>
            </a:r>
          </a:p>
        </p:txBody>
      </p:sp>
      <p:sp>
        <p:nvSpPr>
          <p:cNvPr id="254981" name="AutoShape 5">
            <a:extLst>
              <a:ext uri="{FF2B5EF4-FFF2-40B4-BE49-F238E27FC236}">
                <a16:creationId xmlns:a16="http://schemas.microsoft.com/office/drawing/2014/main" id="{33F422EC-2FE8-4A10-81B4-F9D16BA580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8769" y="4271369"/>
            <a:ext cx="851366" cy="42360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 sz="1570"/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0C3E3816-65A6-464C-B2B7-6042A58C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300" y="5124813"/>
            <a:ext cx="8992646" cy="9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790"/>
              <a:t>Namun jika neraca saldo sudah seimbang  bukan berarti catatan-catatan akuntansi benar-benar akurat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autoUpdateAnimBg="0"/>
      <p:bldP spid="2549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84649EE0-3F9C-4204-85D2-47734B098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Bentuk Neraca Saldo</a:t>
            </a:r>
          </a:p>
        </p:txBody>
      </p:sp>
      <p:sp>
        <p:nvSpPr>
          <p:cNvPr id="256004" name="Line 4">
            <a:extLst>
              <a:ext uri="{FF2B5EF4-FFF2-40B4-BE49-F238E27FC236}">
                <a16:creationId xmlns:a16="http://schemas.microsoft.com/office/drawing/2014/main" id="{60989248-E0AB-4CC7-AF77-6326407E2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1735" y="1544919"/>
            <a:ext cx="9568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6005" name="Line 5">
            <a:extLst>
              <a:ext uri="{FF2B5EF4-FFF2-40B4-BE49-F238E27FC236}">
                <a16:creationId xmlns:a16="http://schemas.microsoft.com/office/drawing/2014/main" id="{51A7EE15-79D5-4EEA-B295-ED82CA318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515" y="2173408"/>
            <a:ext cx="95685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6006" name="Line 6">
            <a:extLst>
              <a:ext uri="{FF2B5EF4-FFF2-40B4-BE49-F238E27FC236}">
                <a16:creationId xmlns:a16="http://schemas.microsoft.com/office/drawing/2014/main" id="{6E3AC3C0-540C-43BA-A8C2-0B140FAA1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217" y="1608599"/>
            <a:ext cx="0" cy="47718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6007" name="Line 7">
            <a:extLst>
              <a:ext uri="{FF2B5EF4-FFF2-40B4-BE49-F238E27FC236}">
                <a16:creationId xmlns:a16="http://schemas.microsoft.com/office/drawing/2014/main" id="{C65EA3E6-17DC-4224-8054-E7AA6CE5A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1028" y="1546304"/>
            <a:ext cx="0" cy="47718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6008" name="Line 8">
            <a:extLst>
              <a:ext uri="{FF2B5EF4-FFF2-40B4-BE49-F238E27FC236}">
                <a16:creationId xmlns:a16="http://schemas.microsoft.com/office/drawing/2014/main" id="{52506806-566D-4B60-8E08-698847D8BE3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7404" y="1544920"/>
            <a:ext cx="0" cy="47718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6009" name="Text Box 9">
            <a:extLst>
              <a:ext uri="{FF2B5EF4-FFF2-40B4-BE49-F238E27FC236}">
                <a16:creationId xmlns:a16="http://schemas.microsoft.com/office/drawing/2014/main" id="{CA0F3F22-F1C2-476E-AE04-F7B63F7CC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55" y="1580912"/>
            <a:ext cx="229261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Nama Rekening </a:t>
            </a:r>
          </a:p>
        </p:txBody>
      </p:sp>
      <p:sp>
        <p:nvSpPr>
          <p:cNvPr id="256010" name="Text Box 10">
            <a:extLst>
              <a:ext uri="{FF2B5EF4-FFF2-40B4-BE49-F238E27FC236}">
                <a16:creationId xmlns:a16="http://schemas.microsoft.com/office/drawing/2014/main" id="{B5EFAA38-3588-4845-A63C-1DDB2F122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922" y="1544919"/>
            <a:ext cx="192713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No Rekening </a:t>
            </a:r>
          </a:p>
        </p:txBody>
      </p:sp>
      <p:sp>
        <p:nvSpPr>
          <p:cNvPr id="256011" name="Text Box 11">
            <a:extLst>
              <a:ext uri="{FF2B5EF4-FFF2-40B4-BE49-F238E27FC236}">
                <a16:creationId xmlns:a16="http://schemas.microsoft.com/office/drawing/2014/main" id="{1FCE38CD-73D7-4847-9571-04470130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468" y="1594756"/>
            <a:ext cx="880369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Debit</a:t>
            </a:r>
          </a:p>
        </p:txBody>
      </p:sp>
      <p:sp>
        <p:nvSpPr>
          <p:cNvPr id="256012" name="Text Box 12">
            <a:extLst>
              <a:ext uri="{FF2B5EF4-FFF2-40B4-BE49-F238E27FC236}">
                <a16:creationId xmlns:a16="http://schemas.microsoft.com/office/drawing/2014/main" id="{1A07AAEC-B9D9-4DF5-AE76-C81EDA8F2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844" y="1608599"/>
            <a:ext cx="98456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Kredit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9" grpId="0"/>
      <p:bldP spid="256010" grpId="0"/>
      <p:bldP spid="256011" grpId="0"/>
      <p:bldP spid="2560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F95AA543-DD51-40FE-874B-8EB2E36D1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16" y="38762"/>
            <a:ext cx="8610569" cy="879054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Contoh Neraca Saldo</a:t>
            </a:r>
          </a:p>
        </p:txBody>
      </p:sp>
      <p:sp>
        <p:nvSpPr>
          <p:cNvPr id="257027" name="Line 3">
            <a:extLst>
              <a:ext uri="{FF2B5EF4-FFF2-40B4-BE49-F238E27FC236}">
                <a16:creationId xmlns:a16="http://schemas.microsoft.com/office/drawing/2014/main" id="{11D2D5D7-89DB-455E-90D5-1A90FB9E3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1735" y="1042406"/>
            <a:ext cx="9568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28" name="Line 4">
            <a:extLst>
              <a:ext uri="{FF2B5EF4-FFF2-40B4-BE49-F238E27FC236}">
                <a16:creationId xmlns:a16="http://schemas.microsoft.com/office/drawing/2014/main" id="{A29E2EC1-F4B5-4524-B606-7EADFFF75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515" y="1670894"/>
            <a:ext cx="95685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29" name="Line 5">
            <a:extLst>
              <a:ext uri="{FF2B5EF4-FFF2-40B4-BE49-F238E27FC236}">
                <a16:creationId xmlns:a16="http://schemas.microsoft.com/office/drawing/2014/main" id="{33FA25E1-4949-4E34-A17F-4A109F629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217" y="1106085"/>
            <a:ext cx="0" cy="496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30" name="Line 6">
            <a:extLst>
              <a:ext uri="{FF2B5EF4-FFF2-40B4-BE49-F238E27FC236}">
                <a16:creationId xmlns:a16="http://schemas.microsoft.com/office/drawing/2014/main" id="{8CB8113C-6CAC-4228-94E7-63F585C0F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1028" y="1043790"/>
            <a:ext cx="0" cy="50223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31" name="Line 7">
            <a:extLst>
              <a:ext uri="{FF2B5EF4-FFF2-40B4-BE49-F238E27FC236}">
                <a16:creationId xmlns:a16="http://schemas.microsoft.com/office/drawing/2014/main" id="{BB1FBFB9-E236-4595-B7A9-FE316E6A6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7404" y="1042406"/>
            <a:ext cx="0" cy="50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32" name="Text Box 8">
            <a:extLst>
              <a:ext uri="{FF2B5EF4-FFF2-40B4-BE49-F238E27FC236}">
                <a16:creationId xmlns:a16="http://schemas.microsoft.com/office/drawing/2014/main" id="{B1DE9F97-B61B-4ECE-8133-697C5E25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55" y="1078399"/>
            <a:ext cx="229261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Nama Rekening </a:t>
            </a:r>
          </a:p>
        </p:txBody>
      </p:sp>
      <p:sp>
        <p:nvSpPr>
          <p:cNvPr id="257033" name="Text Box 9">
            <a:extLst>
              <a:ext uri="{FF2B5EF4-FFF2-40B4-BE49-F238E27FC236}">
                <a16:creationId xmlns:a16="http://schemas.microsoft.com/office/drawing/2014/main" id="{5AD8F220-8D14-4322-9E90-77580AC7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922" y="1042406"/>
            <a:ext cx="192713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No Rekening </a:t>
            </a:r>
          </a:p>
        </p:txBody>
      </p:sp>
      <p:sp>
        <p:nvSpPr>
          <p:cNvPr id="257034" name="Text Box 10">
            <a:extLst>
              <a:ext uri="{FF2B5EF4-FFF2-40B4-BE49-F238E27FC236}">
                <a16:creationId xmlns:a16="http://schemas.microsoft.com/office/drawing/2014/main" id="{B16015F8-8111-4F54-A907-EB601C9A5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468" y="1092242"/>
            <a:ext cx="880369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Debit</a:t>
            </a:r>
          </a:p>
        </p:txBody>
      </p:sp>
      <p:sp>
        <p:nvSpPr>
          <p:cNvPr id="257035" name="Text Box 11">
            <a:extLst>
              <a:ext uri="{FF2B5EF4-FFF2-40B4-BE49-F238E27FC236}">
                <a16:creationId xmlns:a16="http://schemas.microsoft.com/office/drawing/2014/main" id="{40AFC369-8FC7-4DB8-BAA3-FA26617FF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844" y="1106085"/>
            <a:ext cx="98456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Kredit</a:t>
            </a:r>
          </a:p>
        </p:txBody>
      </p:sp>
      <p:sp>
        <p:nvSpPr>
          <p:cNvPr id="257036" name="Text Box 12">
            <a:extLst>
              <a:ext uri="{FF2B5EF4-FFF2-40B4-BE49-F238E27FC236}">
                <a16:creationId xmlns:a16="http://schemas.microsoft.com/office/drawing/2014/main" id="{7AE9E6BC-C786-4AA4-8F46-1C55BEB93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4" y="1733189"/>
            <a:ext cx="750526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Kas </a:t>
            </a:r>
          </a:p>
        </p:txBody>
      </p:sp>
      <p:sp>
        <p:nvSpPr>
          <p:cNvPr id="257037" name="Text Box 13">
            <a:extLst>
              <a:ext uri="{FF2B5EF4-FFF2-40B4-BE49-F238E27FC236}">
                <a16:creationId xmlns:a16="http://schemas.microsoft.com/office/drawing/2014/main" id="{56D581FD-8CFD-4AFC-9E8A-07F46996E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093" y="1747033"/>
            <a:ext cx="1912703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356.250.000  </a:t>
            </a:r>
          </a:p>
        </p:txBody>
      </p:sp>
      <p:sp>
        <p:nvSpPr>
          <p:cNvPr id="257038" name="Text Box 14">
            <a:extLst>
              <a:ext uri="{FF2B5EF4-FFF2-40B4-BE49-F238E27FC236}">
                <a16:creationId xmlns:a16="http://schemas.microsoft.com/office/drawing/2014/main" id="{AD22D895-28C0-45F1-811D-5648A9D5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2159565"/>
            <a:ext cx="1221809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Piutang </a:t>
            </a:r>
          </a:p>
        </p:txBody>
      </p:sp>
      <p:sp>
        <p:nvSpPr>
          <p:cNvPr id="257039" name="Text Box 15">
            <a:extLst>
              <a:ext uri="{FF2B5EF4-FFF2-40B4-BE49-F238E27FC236}">
                <a16:creationId xmlns:a16="http://schemas.microsoft.com/office/drawing/2014/main" id="{A7611881-D656-4099-B075-99C706EC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092" y="2173408"/>
            <a:ext cx="199125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  5.000.000   </a:t>
            </a:r>
          </a:p>
        </p:txBody>
      </p:sp>
      <p:sp>
        <p:nvSpPr>
          <p:cNvPr id="257040" name="Text Box 16">
            <a:extLst>
              <a:ext uri="{FF2B5EF4-FFF2-40B4-BE49-F238E27FC236}">
                <a16:creationId xmlns:a16="http://schemas.microsoft.com/office/drawing/2014/main" id="{A95C6C11-1540-43C5-9BBE-0D65E0210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2598400"/>
            <a:ext cx="1622560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Kendaraan </a:t>
            </a:r>
          </a:p>
        </p:txBody>
      </p:sp>
      <p:sp>
        <p:nvSpPr>
          <p:cNvPr id="257041" name="Text Box 17">
            <a:extLst>
              <a:ext uri="{FF2B5EF4-FFF2-40B4-BE49-F238E27FC236}">
                <a16:creationId xmlns:a16="http://schemas.microsoft.com/office/drawing/2014/main" id="{29A4C5E8-C0E1-4789-A4CF-17400625A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092" y="2612243"/>
            <a:ext cx="199125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150.000.000   </a:t>
            </a:r>
          </a:p>
        </p:txBody>
      </p:sp>
      <p:sp>
        <p:nvSpPr>
          <p:cNvPr id="257042" name="Text Box 18">
            <a:extLst>
              <a:ext uri="{FF2B5EF4-FFF2-40B4-BE49-F238E27FC236}">
                <a16:creationId xmlns:a16="http://schemas.microsoft.com/office/drawing/2014/main" id="{644A5D4C-1855-4549-9EA1-F10511A0A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4" y="3038618"/>
            <a:ext cx="1430200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Peralatan </a:t>
            </a:r>
          </a:p>
        </p:txBody>
      </p:sp>
      <p:sp>
        <p:nvSpPr>
          <p:cNvPr id="257043" name="Text Box 19">
            <a:extLst>
              <a:ext uri="{FF2B5EF4-FFF2-40B4-BE49-F238E27FC236}">
                <a16:creationId xmlns:a16="http://schemas.microsoft.com/office/drawing/2014/main" id="{4E1DDF85-73FA-4AF9-ADF3-91945E6DD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092" y="3052462"/>
            <a:ext cx="199125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50.000.000   </a:t>
            </a:r>
          </a:p>
        </p:txBody>
      </p:sp>
      <p:sp>
        <p:nvSpPr>
          <p:cNvPr id="257044" name="Text Box 20">
            <a:extLst>
              <a:ext uri="{FF2B5EF4-FFF2-40B4-BE49-F238E27FC236}">
                <a16:creationId xmlns:a16="http://schemas.microsoft.com/office/drawing/2014/main" id="{52A11078-1B5B-45B8-B738-31248744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3477452"/>
            <a:ext cx="1186543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Hutang </a:t>
            </a:r>
          </a:p>
        </p:txBody>
      </p:sp>
      <p:sp>
        <p:nvSpPr>
          <p:cNvPr id="257045" name="Text Box 21">
            <a:extLst>
              <a:ext uri="{FF2B5EF4-FFF2-40B4-BE49-F238E27FC236}">
                <a16:creationId xmlns:a16="http://schemas.microsoft.com/office/drawing/2014/main" id="{70D499C7-7D11-4997-9BEA-86382680E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7423" y="3491296"/>
            <a:ext cx="214834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  50.000.000   </a:t>
            </a:r>
          </a:p>
        </p:txBody>
      </p:sp>
      <p:sp>
        <p:nvSpPr>
          <p:cNvPr id="257046" name="Text Box 22">
            <a:extLst>
              <a:ext uri="{FF2B5EF4-FFF2-40B4-BE49-F238E27FC236}">
                <a16:creationId xmlns:a16="http://schemas.microsoft.com/office/drawing/2014/main" id="{431E22BB-3DD9-4F34-A5CA-83E5E939E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3853992"/>
            <a:ext cx="1082348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Modal </a:t>
            </a:r>
          </a:p>
        </p:txBody>
      </p:sp>
      <p:sp>
        <p:nvSpPr>
          <p:cNvPr id="257047" name="Text Box 23">
            <a:extLst>
              <a:ext uri="{FF2B5EF4-FFF2-40B4-BE49-F238E27FC236}">
                <a16:creationId xmlns:a16="http://schemas.microsoft.com/office/drawing/2014/main" id="{7FE71EFD-334E-42DD-8CE8-FF7DB886E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7423" y="3867835"/>
            <a:ext cx="214834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500.000.000   </a:t>
            </a:r>
          </a:p>
        </p:txBody>
      </p:sp>
      <p:sp>
        <p:nvSpPr>
          <p:cNvPr id="257048" name="Text Box 24">
            <a:extLst>
              <a:ext uri="{FF2B5EF4-FFF2-40B4-BE49-F238E27FC236}">
                <a16:creationId xmlns:a16="http://schemas.microsoft.com/office/drawing/2014/main" id="{99520F28-8FC1-47E0-83B5-9A3A8560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4230531"/>
            <a:ext cx="171072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Pendapatan </a:t>
            </a:r>
          </a:p>
        </p:txBody>
      </p:sp>
      <p:sp>
        <p:nvSpPr>
          <p:cNvPr id="257049" name="Text Box 25">
            <a:extLst>
              <a:ext uri="{FF2B5EF4-FFF2-40B4-BE49-F238E27FC236}">
                <a16:creationId xmlns:a16="http://schemas.microsoft.com/office/drawing/2014/main" id="{7EF3B4F2-6F8A-41A7-8ED2-FBEF3991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7423" y="4244374"/>
            <a:ext cx="2148345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  13.000.000   </a:t>
            </a:r>
          </a:p>
        </p:txBody>
      </p:sp>
      <p:sp>
        <p:nvSpPr>
          <p:cNvPr id="257050" name="Text Box 26">
            <a:extLst>
              <a:ext uri="{FF2B5EF4-FFF2-40B4-BE49-F238E27FC236}">
                <a16:creationId xmlns:a16="http://schemas.microsoft.com/office/drawing/2014/main" id="{1029B899-8000-45F8-A24D-0A3A569A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4670750"/>
            <a:ext cx="2066591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Beban telepon </a:t>
            </a:r>
          </a:p>
        </p:txBody>
      </p:sp>
      <p:sp>
        <p:nvSpPr>
          <p:cNvPr id="257051" name="Text Box 27">
            <a:extLst>
              <a:ext uri="{FF2B5EF4-FFF2-40B4-BE49-F238E27FC236}">
                <a16:creationId xmlns:a16="http://schemas.microsoft.com/office/drawing/2014/main" id="{C48DFC59-BE1F-4D4C-AEF0-874189181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349" y="4684593"/>
            <a:ext cx="2069797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   1.000.000   </a:t>
            </a:r>
          </a:p>
        </p:txBody>
      </p:sp>
      <p:sp>
        <p:nvSpPr>
          <p:cNvPr id="257052" name="Text Box 28">
            <a:extLst>
              <a:ext uri="{FF2B5EF4-FFF2-40B4-BE49-F238E27FC236}">
                <a16:creationId xmlns:a16="http://schemas.microsoft.com/office/drawing/2014/main" id="{6A5C558E-6E2D-4B06-B5C4-C6D74917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95" y="5047289"/>
            <a:ext cx="2170787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Beban asuransi </a:t>
            </a:r>
          </a:p>
        </p:txBody>
      </p:sp>
      <p:sp>
        <p:nvSpPr>
          <p:cNvPr id="257053" name="Text Box 29">
            <a:extLst>
              <a:ext uri="{FF2B5EF4-FFF2-40B4-BE49-F238E27FC236}">
                <a16:creationId xmlns:a16="http://schemas.microsoft.com/office/drawing/2014/main" id="{E25BBE0F-C4AE-48AA-BC4A-A9285BC6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349" y="5061133"/>
            <a:ext cx="2069797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       750.000   </a:t>
            </a:r>
          </a:p>
        </p:txBody>
      </p:sp>
      <p:sp>
        <p:nvSpPr>
          <p:cNvPr id="257054" name="Line 30">
            <a:extLst>
              <a:ext uri="{FF2B5EF4-FFF2-40B4-BE49-F238E27FC236}">
                <a16:creationId xmlns:a16="http://schemas.microsoft.com/office/drawing/2014/main" id="{D1AFC267-DABF-42BA-9E6B-51B5725A2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3323" y="5501351"/>
            <a:ext cx="34539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57055" name="Text Box 31">
            <a:extLst>
              <a:ext uri="{FF2B5EF4-FFF2-40B4-BE49-F238E27FC236}">
                <a16:creationId xmlns:a16="http://schemas.microsoft.com/office/drawing/2014/main" id="{DA4151C8-16AA-415C-BD1F-BFEC5714B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349" y="5551188"/>
            <a:ext cx="2069797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563.000.000   </a:t>
            </a:r>
          </a:p>
        </p:txBody>
      </p:sp>
      <p:sp>
        <p:nvSpPr>
          <p:cNvPr id="257056" name="Text Box 32">
            <a:extLst>
              <a:ext uri="{FF2B5EF4-FFF2-40B4-BE49-F238E27FC236}">
                <a16:creationId xmlns:a16="http://schemas.microsoft.com/office/drawing/2014/main" id="{24262FEB-21E6-4AA2-8079-2709903E7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4946" y="5563647"/>
            <a:ext cx="2069797" cy="4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42"/>
              <a:t> 563.000.000   </a:t>
            </a:r>
          </a:p>
        </p:txBody>
      </p:sp>
      <p:sp>
        <p:nvSpPr>
          <p:cNvPr id="257057" name="Text Box 33">
            <a:extLst>
              <a:ext uri="{FF2B5EF4-FFF2-40B4-BE49-F238E27FC236}">
                <a16:creationId xmlns:a16="http://schemas.microsoft.com/office/drawing/2014/main" id="{22B00A4F-5E52-4113-A8F4-87E05C4F7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737" y="5959567"/>
            <a:ext cx="3826689" cy="3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570"/>
              <a:t>================================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5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5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5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5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5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5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25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2" grpId="0"/>
      <p:bldP spid="257033" grpId="0"/>
      <p:bldP spid="257034" grpId="0"/>
      <p:bldP spid="257035" grpId="0"/>
      <p:bldP spid="257036" grpId="0"/>
      <p:bldP spid="257037" grpId="0"/>
      <p:bldP spid="257038" grpId="0"/>
      <p:bldP spid="257039" grpId="0"/>
      <p:bldP spid="257040" grpId="0"/>
      <p:bldP spid="257041" grpId="0"/>
      <p:bldP spid="257042" grpId="0"/>
      <p:bldP spid="257043" grpId="0"/>
      <p:bldP spid="257044" grpId="0"/>
      <p:bldP spid="257045" grpId="0"/>
      <p:bldP spid="257046" grpId="0"/>
      <p:bldP spid="257047" grpId="0"/>
      <p:bldP spid="257048" grpId="0"/>
      <p:bldP spid="257049" grpId="0"/>
      <p:bldP spid="257050" grpId="0"/>
      <p:bldP spid="257051" grpId="0"/>
      <p:bldP spid="257052" grpId="0"/>
      <p:bldP spid="257053" grpId="0"/>
      <p:bldP spid="257055" grpId="0"/>
      <p:bldP spid="257056" grpId="0"/>
      <p:bldP spid="2570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11576C4-AC0A-4114-87DD-5F645566A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/>
              <a:t>BENTUK JURNAL</a:t>
            </a:r>
          </a:p>
        </p:txBody>
      </p:sp>
      <p:graphicFrame>
        <p:nvGraphicFramePr>
          <p:cNvPr id="52328" name="Group 104">
            <a:extLst>
              <a:ext uri="{FF2B5EF4-FFF2-40B4-BE49-F238E27FC236}">
                <a16:creationId xmlns:a16="http://schemas.microsoft.com/office/drawing/2014/main" id="{46B6EC58-2CFF-44CA-953A-87CCA35BA91F}"/>
              </a:ext>
            </a:extLst>
          </p:cNvPr>
          <p:cNvGraphicFramePr>
            <a:graphicFrameLocks noGrp="1"/>
          </p:cNvGraphicFramePr>
          <p:nvPr/>
        </p:nvGraphicFramePr>
        <p:xfrm>
          <a:off x="1444632" y="1828709"/>
          <a:ext cx="9250133" cy="2285540"/>
        </p:xfrm>
        <a:graphic>
          <a:graphicData uri="http://schemas.openxmlformats.org/drawingml/2006/table">
            <a:tbl>
              <a:tblPr/>
              <a:tblGrid>
                <a:gridCol w="134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6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89" name="Text Box 65">
            <a:extLst>
              <a:ext uri="{FF2B5EF4-FFF2-40B4-BE49-F238E27FC236}">
                <a16:creationId xmlns:a16="http://schemas.microsoft.com/office/drawing/2014/main" id="{6162695A-833F-43CD-A7C0-EE7AC63D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618" y="1904847"/>
            <a:ext cx="107892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Tanggal</a:t>
            </a:r>
          </a:p>
        </p:txBody>
      </p:sp>
      <p:sp>
        <p:nvSpPr>
          <p:cNvPr id="52290" name="Text Box 66">
            <a:extLst>
              <a:ext uri="{FF2B5EF4-FFF2-40B4-BE49-F238E27FC236}">
                <a16:creationId xmlns:a16="http://schemas.microsoft.com/office/drawing/2014/main" id="{DBC1A8D0-608B-4258-989D-1B647B229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536" y="1904847"/>
            <a:ext cx="268090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Rekening/Keterangan</a:t>
            </a:r>
          </a:p>
        </p:txBody>
      </p:sp>
      <p:sp>
        <p:nvSpPr>
          <p:cNvPr id="52324" name="Text Box 100">
            <a:extLst>
              <a:ext uri="{FF2B5EF4-FFF2-40B4-BE49-F238E27FC236}">
                <a16:creationId xmlns:a16="http://schemas.microsoft.com/office/drawing/2014/main" id="{1E4A957D-8C74-4018-B46D-7DDF03A8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233" y="1904847"/>
            <a:ext cx="563333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Ref</a:t>
            </a:r>
          </a:p>
        </p:txBody>
      </p:sp>
      <p:sp>
        <p:nvSpPr>
          <p:cNvPr id="52325" name="Text Box 101">
            <a:extLst>
              <a:ext uri="{FF2B5EF4-FFF2-40B4-BE49-F238E27FC236}">
                <a16:creationId xmlns:a16="http://schemas.microsoft.com/office/drawing/2014/main" id="{94B59EF2-DC62-4378-B25B-16A89B2BE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326" y="1904847"/>
            <a:ext cx="787754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Debit</a:t>
            </a:r>
          </a:p>
        </p:txBody>
      </p:sp>
      <p:sp>
        <p:nvSpPr>
          <p:cNvPr id="52326" name="Text Box 102">
            <a:extLst>
              <a:ext uri="{FF2B5EF4-FFF2-40B4-BE49-F238E27FC236}">
                <a16:creationId xmlns:a16="http://schemas.microsoft.com/office/drawing/2014/main" id="{1BDF4158-5BB4-4093-96A2-54EA33A10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801" y="1904847"/>
            <a:ext cx="91593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9" grpId="0" autoUpdateAnimBg="0"/>
      <p:bldP spid="52290" grpId="0" autoUpdateAnimBg="0"/>
      <p:bldP spid="52324" grpId="0" autoUpdateAnimBg="0"/>
      <p:bldP spid="52325" grpId="0" autoUpdateAnimBg="0"/>
      <p:bldP spid="523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C1A74F-F0B5-44B9-97E1-40C42D4DE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42"/>
              <a:t>Pada tanggal 1 Januari 2002 Tuan Raka menyetorkan uang ke PT Aji Mumpung sebesar Rp. 500.000.000,- sebagai setoran modal </a:t>
            </a:r>
            <a:endParaRPr lang="id-ID" sz="2442"/>
          </a:p>
        </p:txBody>
      </p:sp>
      <p:sp>
        <p:nvSpPr>
          <p:cNvPr id="53277" name="AutoShape 29">
            <a:extLst>
              <a:ext uri="{FF2B5EF4-FFF2-40B4-BE49-F238E27FC236}">
                <a16:creationId xmlns:a16="http://schemas.microsoft.com/office/drawing/2014/main" id="{0A242FEF-C031-40C3-9612-958151973E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53278" name="Rectangle 30">
            <a:extLst>
              <a:ext uri="{FF2B5EF4-FFF2-40B4-BE49-F238E27FC236}">
                <a16:creationId xmlns:a16="http://schemas.microsoft.com/office/drawing/2014/main" id="{09122DD6-30CA-4102-9509-CD1E9638D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53280" name="Picture 32" descr="bd06639_">
            <a:extLst>
              <a:ext uri="{FF2B5EF4-FFF2-40B4-BE49-F238E27FC236}">
                <a16:creationId xmlns:a16="http://schemas.microsoft.com/office/drawing/2014/main" id="{0AD9A3AD-83DA-4FD0-9B6F-7F4AAC4F8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1" name="AutoShape 33">
            <a:extLst>
              <a:ext uri="{FF2B5EF4-FFF2-40B4-BE49-F238E27FC236}">
                <a16:creationId xmlns:a16="http://schemas.microsoft.com/office/drawing/2014/main" id="{40CC9A46-9725-45A9-B57F-2F5893EEE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53282" name="Line 34">
            <a:extLst>
              <a:ext uri="{FF2B5EF4-FFF2-40B4-BE49-F238E27FC236}">
                <a16:creationId xmlns:a16="http://schemas.microsoft.com/office/drawing/2014/main" id="{D1CA5ACA-1BB1-4138-A996-943C172D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F9767412-D7A0-46DE-BA91-C04A8AABC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284" name="Rectangle 36">
            <a:extLst>
              <a:ext uri="{FF2B5EF4-FFF2-40B4-BE49-F238E27FC236}">
                <a16:creationId xmlns:a16="http://schemas.microsoft.com/office/drawing/2014/main" id="{E34DB6A6-CFBB-4679-9608-D8890E83E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9954" y="2209400"/>
            <a:ext cx="1355264" cy="30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53286" name="Line 38">
            <a:extLst>
              <a:ext uri="{FF2B5EF4-FFF2-40B4-BE49-F238E27FC236}">
                <a16:creationId xmlns:a16="http://schemas.microsoft.com/office/drawing/2014/main" id="{18666B22-2390-460E-ABF8-8292E50B8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287" name="Line 39">
            <a:extLst>
              <a:ext uri="{FF2B5EF4-FFF2-40B4-BE49-F238E27FC236}">
                <a16:creationId xmlns:a16="http://schemas.microsoft.com/office/drawing/2014/main" id="{F3A3647B-8921-4ADF-91A1-D9F34EC8F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289" name="Rectangle 41">
            <a:extLst>
              <a:ext uri="{FF2B5EF4-FFF2-40B4-BE49-F238E27FC236}">
                <a16:creationId xmlns:a16="http://schemas.microsoft.com/office/drawing/2014/main" id="{3530905D-93E5-4556-8577-5A6331419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5618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Modal</a:t>
            </a:r>
            <a:r>
              <a:rPr lang="en-US" altLang="en-US" sz="2442">
                <a:solidFill>
                  <a:schemeClr val="tx2"/>
                </a:solidFill>
              </a:rPr>
              <a:t>, Tn Raka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53349" name="Group 101">
            <a:extLst>
              <a:ext uri="{FF2B5EF4-FFF2-40B4-BE49-F238E27FC236}">
                <a16:creationId xmlns:a16="http://schemas.microsoft.com/office/drawing/2014/main" id="{FF2575F7-DD08-4E48-A011-6E9052B9A3D8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332" name="Line 84">
            <a:extLst>
              <a:ext uri="{FF2B5EF4-FFF2-40B4-BE49-F238E27FC236}">
                <a16:creationId xmlns:a16="http://schemas.microsoft.com/office/drawing/2014/main" id="{0AE5171D-4446-470E-891F-8C759B28E2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333" name="Line 85">
            <a:extLst>
              <a:ext uri="{FF2B5EF4-FFF2-40B4-BE49-F238E27FC236}">
                <a16:creationId xmlns:a16="http://schemas.microsoft.com/office/drawing/2014/main" id="{A1F748CF-B10E-4BF3-9EA2-E4C2D9D6A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334" name="Line 86">
            <a:extLst>
              <a:ext uri="{FF2B5EF4-FFF2-40B4-BE49-F238E27FC236}">
                <a16:creationId xmlns:a16="http://schemas.microsoft.com/office/drawing/2014/main" id="{C3BED64E-86C1-42A7-908A-1B618E059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335" name="Line 87">
            <a:extLst>
              <a:ext uri="{FF2B5EF4-FFF2-40B4-BE49-F238E27FC236}">
                <a16:creationId xmlns:a16="http://schemas.microsoft.com/office/drawing/2014/main" id="{26F9F02E-8834-4CC2-B31A-A2C857F45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53340" name="Text Box 92">
            <a:extLst>
              <a:ext uri="{FF2B5EF4-FFF2-40B4-BE49-F238E27FC236}">
                <a16:creationId xmlns:a16="http://schemas.microsoft.com/office/drawing/2014/main" id="{11EA993A-C44F-46E8-BA2C-E832463C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353" y="1146231"/>
            <a:ext cx="3833459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Kas bertambah  Rp.500.000.000</a:t>
            </a:r>
          </a:p>
        </p:txBody>
      </p:sp>
      <p:sp>
        <p:nvSpPr>
          <p:cNvPr id="53341" name="Text Box 93">
            <a:extLst>
              <a:ext uri="{FF2B5EF4-FFF2-40B4-BE49-F238E27FC236}">
                <a16:creationId xmlns:a16="http://schemas.microsoft.com/office/drawing/2014/main" id="{0163D515-E751-43D3-B6B5-75899B577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836" y="1600293"/>
            <a:ext cx="413322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2093" b="1"/>
              <a:t>Modal bertambah  Rp.500.000.000</a:t>
            </a:r>
          </a:p>
        </p:txBody>
      </p:sp>
      <p:sp>
        <p:nvSpPr>
          <p:cNvPr id="53342" name="Text Box 94">
            <a:extLst>
              <a:ext uri="{FF2B5EF4-FFF2-40B4-BE49-F238E27FC236}">
                <a16:creationId xmlns:a16="http://schemas.microsoft.com/office/drawing/2014/main" id="{EDAA0B2F-1A5E-4C56-8BBF-5C8362C55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03" y="2437816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53343" name="Text Box 95">
            <a:extLst>
              <a:ext uri="{FF2B5EF4-FFF2-40B4-BE49-F238E27FC236}">
                <a16:creationId xmlns:a16="http://schemas.microsoft.com/office/drawing/2014/main" id="{1E95A05D-8ED4-420F-82E6-243A7808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148" y="3566050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53344" name="Rectangle 96">
            <a:extLst>
              <a:ext uri="{FF2B5EF4-FFF2-40B4-BE49-F238E27FC236}">
                <a16:creationId xmlns:a16="http://schemas.microsoft.com/office/drawing/2014/main" id="{418E799E-95AF-452C-887E-923D4A13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491" y="5714539"/>
            <a:ext cx="1355265" cy="3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53345" name="Text Box 97">
            <a:extLst>
              <a:ext uri="{FF2B5EF4-FFF2-40B4-BE49-F238E27FC236}">
                <a16:creationId xmlns:a16="http://schemas.microsoft.com/office/drawing/2014/main" id="{5E2EDB2F-848A-4913-A4D8-EAE0F379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188" y="5699312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  <p:sp>
        <p:nvSpPr>
          <p:cNvPr id="53346" name="Rectangle 98">
            <a:extLst>
              <a:ext uri="{FF2B5EF4-FFF2-40B4-BE49-F238E27FC236}">
                <a16:creationId xmlns:a16="http://schemas.microsoft.com/office/drawing/2014/main" id="{8438DD1F-6367-4ECC-93DA-71420BFD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075" y="6248893"/>
            <a:ext cx="2281386" cy="25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d-ID" altLang="en-US" sz="2442">
                <a:solidFill>
                  <a:schemeClr val="tx2"/>
                </a:solidFill>
              </a:rPr>
              <a:t>Modal</a:t>
            </a:r>
            <a:r>
              <a:rPr lang="en-US" altLang="en-US" sz="2442">
                <a:solidFill>
                  <a:schemeClr val="tx2"/>
                </a:solidFill>
              </a:rPr>
              <a:t>, Tn Raka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53347" name="Text Box 99">
            <a:extLst>
              <a:ext uri="{FF2B5EF4-FFF2-40B4-BE49-F238E27FC236}">
                <a16:creationId xmlns:a16="http://schemas.microsoft.com/office/drawing/2014/main" id="{63C18522-4B95-4D56-97DC-445653A0B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4287" y="6232281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7" grpId="0" animBg="1"/>
      <p:bldP spid="53278" grpId="0" animBg="1" autoUpdateAnimBg="0"/>
      <p:bldP spid="53281" grpId="0" animBg="1" autoUpdateAnimBg="0"/>
      <p:bldP spid="53284" grpId="0" autoUpdateAnimBg="0"/>
      <p:bldP spid="53289" grpId="0" autoUpdateAnimBg="0"/>
      <p:bldP spid="53340" grpId="0" autoUpdateAnimBg="0"/>
      <p:bldP spid="53341" grpId="0" autoUpdateAnimBg="0"/>
      <p:bldP spid="53342" grpId="0" autoUpdateAnimBg="0"/>
      <p:bldP spid="53343" grpId="0" autoUpdateAnimBg="0"/>
      <p:bldP spid="53344" grpId="0" autoUpdateAnimBg="0"/>
      <p:bldP spid="53345" grpId="0" autoUpdateAnimBg="0"/>
      <p:bldP spid="53346" grpId="0" autoUpdateAnimBg="0"/>
      <p:bldP spid="533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597B9EED-7284-442C-9DAE-7805AE1A4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Pada tanggal 5 Januari 2002 perusahaan membeli sebuah mobil seharga Rp. 150.000.000,- secara tunai </a:t>
            </a:r>
            <a:endParaRPr lang="id-ID" sz="2442"/>
          </a:p>
        </p:txBody>
      </p:sp>
      <p:sp>
        <p:nvSpPr>
          <p:cNvPr id="243715" name="AutoShape 3">
            <a:extLst>
              <a:ext uri="{FF2B5EF4-FFF2-40B4-BE49-F238E27FC236}">
                <a16:creationId xmlns:a16="http://schemas.microsoft.com/office/drawing/2014/main" id="{7E43E785-9CC2-43AA-8095-D6FFE0A18EF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32BD2243-449B-42C5-B6AA-961626B4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243717" name="Picture 5" descr="bd06639_">
            <a:extLst>
              <a:ext uri="{FF2B5EF4-FFF2-40B4-BE49-F238E27FC236}">
                <a16:creationId xmlns:a16="http://schemas.microsoft.com/office/drawing/2014/main" id="{A2917536-F0BB-4BB2-BB33-E7B36E98C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8" name="AutoShape 6">
            <a:extLst>
              <a:ext uri="{FF2B5EF4-FFF2-40B4-BE49-F238E27FC236}">
                <a16:creationId xmlns:a16="http://schemas.microsoft.com/office/drawing/2014/main" id="{D2488A95-32E1-40B9-881D-6AA89B3B9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243719" name="Line 7">
            <a:extLst>
              <a:ext uri="{FF2B5EF4-FFF2-40B4-BE49-F238E27FC236}">
                <a16:creationId xmlns:a16="http://schemas.microsoft.com/office/drawing/2014/main" id="{20565B33-14F4-4270-A83F-28C478993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20" name="Line 8">
            <a:extLst>
              <a:ext uri="{FF2B5EF4-FFF2-40B4-BE49-F238E27FC236}">
                <a16:creationId xmlns:a16="http://schemas.microsoft.com/office/drawing/2014/main" id="{71A2ED9F-C3B2-4945-A8F7-74E703CD3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21" name="Rectangle 9">
            <a:extLst>
              <a:ext uri="{FF2B5EF4-FFF2-40B4-BE49-F238E27FC236}">
                <a16:creationId xmlns:a16="http://schemas.microsoft.com/office/drawing/2014/main" id="{97751A40-04F0-47DA-AC4D-EA131844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543" y="2173408"/>
            <a:ext cx="1636285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Kendaraan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3722" name="Line 10">
            <a:extLst>
              <a:ext uri="{FF2B5EF4-FFF2-40B4-BE49-F238E27FC236}">
                <a16:creationId xmlns:a16="http://schemas.microsoft.com/office/drawing/2014/main" id="{4A048D53-7B56-4C25-9A3E-64A5D151C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23" name="Line 11">
            <a:extLst>
              <a:ext uri="{FF2B5EF4-FFF2-40B4-BE49-F238E27FC236}">
                <a16:creationId xmlns:a16="http://schemas.microsoft.com/office/drawing/2014/main" id="{2951ECA2-8725-4F2E-A987-A5172B382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24" name="Rectangle 12">
            <a:extLst>
              <a:ext uri="{FF2B5EF4-FFF2-40B4-BE49-F238E27FC236}">
                <a16:creationId xmlns:a16="http://schemas.microsoft.com/office/drawing/2014/main" id="{412F1148-BAF7-4269-AD4B-B2BF0FAE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243725" name="Group 13">
            <a:extLst>
              <a:ext uri="{FF2B5EF4-FFF2-40B4-BE49-F238E27FC236}">
                <a16:creationId xmlns:a16="http://schemas.microsoft.com/office/drawing/2014/main" id="{0293A555-CFB3-4300-97C6-AA33B80B581C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751" name="Line 39">
            <a:extLst>
              <a:ext uri="{FF2B5EF4-FFF2-40B4-BE49-F238E27FC236}">
                <a16:creationId xmlns:a16="http://schemas.microsoft.com/office/drawing/2014/main" id="{C79CE245-7549-48FC-B0A0-463C4AA8B5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52" name="Line 40">
            <a:extLst>
              <a:ext uri="{FF2B5EF4-FFF2-40B4-BE49-F238E27FC236}">
                <a16:creationId xmlns:a16="http://schemas.microsoft.com/office/drawing/2014/main" id="{6801F15C-3AEC-41CE-89AF-C92D676A2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53" name="Line 41">
            <a:extLst>
              <a:ext uri="{FF2B5EF4-FFF2-40B4-BE49-F238E27FC236}">
                <a16:creationId xmlns:a16="http://schemas.microsoft.com/office/drawing/2014/main" id="{F3CF74DF-89A9-422A-87DA-CD0792EDC5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54" name="Line 42">
            <a:extLst>
              <a:ext uri="{FF2B5EF4-FFF2-40B4-BE49-F238E27FC236}">
                <a16:creationId xmlns:a16="http://schemas.microsoft.com/office/drawing/2014/main" id="{85F74709-6054-4081-AE28-DA360C031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3755" name="Text Box 43">
            <a:extLst>
              <a:ext uri="{FF2B5EF4-FFF2-40B4-BE49-F238E27FC236}">
                <a16:creationId xmlns:a16="http://schemas.microsoft.com/office/drawing/2014/main" id="{6CBEEDF5-3A7A-4EB3-8D2E-E408336F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468305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Kendaraan bertambah  Rp.150.000.000</a:t>
            </a:r>
          </a:p>
        </p:txBody>
      </p:sp>
      <p:sp>
        <p:nvSpPr>
          <p:cNvPr id="243756" name="Text Box 44">
            <a:extLst>
              <a:ext uri="{FF2B5EF4-FFF2-40B4-BE49-F238E27FC236}">
                <a16:creationId xmlns:a16="http://schemas.microsoft.com/office/drawing/2014/main" id="{E40C0E57-B3D5-4F17-890D-128BE401A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378857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Rp.150.000.000</a:t>
            </a:r>
          </a:p>
        </p:txBody>
      </p:sp>
      <p:sp>
        <p:nvSpPr>
          <p:cNvPr id="243757" name="Text Box 45">
            <a:extLst>
              <a:ext uri="{FF2B5EF4-FFF2-40B4-BE49-F238E27FC236}">
                <a16:creationId xmlns:a16="http://schemas.microsoft.com/office/drawing/2014/main" id="{3BA9C42F-889D-4738-B264-AAA38A34E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03" y="2437816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  <p:sp>
        <p:nvSpPr>
          <p:cNvPr id="243758" name="Text Box 46">
            <a:extLst>
              <a:ext uri="{FF2B5EF4-FFF2-40B4-BE49-F238E27FC236}">
                <a16:creationId xmlns:a16="http://schemas.microsoft.com/office/drawing/2014/main" id="{5D7990D9-5CAC-412A-A7A7-6B7115102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148" y="3566050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  <p:sp>
        <p:nvSpPr>
          <p:cNvPr id="243759" name="Rectangle 47">
            <a:extLst>
              <a:ext uri="{FF2B5EF4-FFF2-40B4-BE49-F238E27FC236}">
                <a16:creationId xmlns:a16="http://schemas.microsoft.com/office/drawing/2014/main" id="{CE92C9C5-F026-4491-9948-3472716E9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29" y="5714540"/>
            <a:ext cx="1745648" cy="22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d-ID" altLang="en-US" sz="2442">
                <a:solidFill>
                  <a:schemeClr val="tx2"/>
                </a:solidFill>
              </a:rPr>
              <a:t>K</a:t>
            </a:r>
            <a:r>
              <a:rPr lang="en-US" altLang="en-US" sz="2442">
                <a:solidFill>
                  <a:schemeClr val="tx2"/>
                </a:solidFill>
              </a:rPr>
              <a:t>endaraan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3760" name="Text Box 48">
            <a:extLst>
              <a:ext uri="{FF2B5EF4-FFF2-40B4-BE49-F238E27FC236}">
                <a16:creationId xmlns:a16="http://schemas.microsoft.com/office/drawing/2014/main" id="{C13097B3-7CD0-456B-9D99-3157BB8F3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188" y="5699312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  <p:sp>
        <p:nvSpPr>
          <p:cNvPr id="243761" name="Rectangle 49">
            <a:extLst>
              <a:ext uri="{FF2B5EF4-FFF2-40B4-BE49-F238E27FC236}">
                <a16:creationId xmlns:a16="http://schemas.microsoft.com/office/drawing/2014/main" id="{857E06D5-C315-48D5-94E0-493A9279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01005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3762" name="Text Box 50">
            <a:extLst>
              <a:ext uri="{FF2B5EF4-FFF2-40B4-BE49-F238E27FC236}">
                <a16:creationId xmlns:a16="http://schemas.microsoft.com/office/drawing/2014/main" id="{182E36A0-426F-4A05-A934-EBAF2890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4287" y="6232281"/>
            <a:ext cx="128308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150.000.000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nimBg="1"/>
      <p:bldP spid="243716" grpId="0" animBg="1" autoUpdateAnimBg="0"/>
      <p:bldP spid="243718" grpId="0" animBg="1" autoUpdateAnimBg="0"/>
      <p:bldP spid="243721" grpId="0" autoUpdateAnimBg="0"/>
      <p:bldP spid="243724" grpId="0" autoUpdateAnimBg="0"/>
      <p:bldP spid="243755" grpId="0" autoUpdateAnimBg="0"/>
      <p:bldP spid="243756" grpId="0" autoUpdateAnimBg="0"/>
      <p:bldP spid="243757" grpId="0" autoUpdateAnimBg="0"/>
      <p:bldP spid="243758" grpId="0" autoUpdateAnimBg="0"/>
      <p:bldP spid="243759" grpId="0" autoUpdateAnimBg="0"/>
      <p:bldP spid="243760" grpId="0" autoUpdateAnimBg="0"/>
      <p:bldP spid="243761" grpId="0" autoUpdateAnimBg="0"/>
      <p:bldP spid="2437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9F73CAE7-ECEE-457A-B063-D33FF7C9D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Pada tanggal 6 Januari 2002 membeli mesin fotokopi seharga Rp.50.000.000,- secara kredit </a:t>
            </a:r>
            <a:endParaRPr lang="id-ID" sz="2442"/>
          </a:p>
        </p:txBody>
      </p:sp>
      <p:sp>
        <p:nvSpPr>
          <p:cNvPr id="244739" name="AutoShape 3">
            <a:extLst>
              <a:ext uri="{FF2B5EF4-FFF2-40B4-BE49-F238E27FC236}">
                <a16:creationId xmlns:a16="http://schemas.microsoft.com/office/drawing/2014/main" id="{2AC8E27C-ACE0-4E0D-BC4C-8BAD500FBFE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D7BB75C9-80AC-42E8-A9D5-20105B3A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244741" name="Picture 5" descr="bd06639_">
            <a:extLst>
              <a:ext uri="{FF2B5EF4-FFF2-40B4-BE49-F238E27FC236}">
                <a16:creationId xmlns:a16="http://schemas.microsoft.com/office/drawing/2014/main" id="{9E7A68ED-5267-4B8E-A0A3-C3968FBE1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2" name="AutoShape 6">
            <a:extLst>
              <a:ext uri="{FF2B5EF4-FFF2-40B4-BE49-F238E27FC236}">
                <a16:creationId xmlns:a16="http://schemas.microsoft.com/office/drawing/2014/main" id="{7184936E-7863-4A98-ACEE-9B735250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244743" name="Line 7">
            <a:extLst>
              <a:ext uri="{FF2B5EF4-FFF2-40B4-BE49-F238E27FC236}">
                <a16:creationId xmlns:a16="http://schemas.microsoft.com/office/drawing/2014/main" id="{F444662D-9654-4FF7-92F7-75AC1929E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44" name="Line 8">
            <a:extLst>
              <a:ext uri="{FF2B5EF4-FFF2-40B4-BE49-F238E27FC236}">
                <a16:creationId xmlns:a16="http://schemas.microsoft.com/office/drawing/2014/main" id="{E9587160-C41A-4332-BB81-30497386A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45" name="Rectangle 9">
            <a:extLst>
              <a:ext uri="{FF2B5EF4-FFF2-40B4-BE49-F238E27FC236}">
                <a16:creationId xmlns:a16="http://schemas.microsoft.com/office/drawing/2014/main" id="{A20B86C8-E895-4577-9C04-B23E60A12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543" y="2173408"/>
            <a:ext cx="1636285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Peralatan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4746" name="Line 10">
            <a:extLst>
              <a:ext uri="{FF2B5EF4-FFF2-40B4-BE49-F238E27FC236}">
                <a16:creationId xmlns:a16="http://schemas.microsoft.com/office/drawing/2014/main" id="{F8BD8490-B935-48E4-9097-E4839CD70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47" name="Line 11">
            <a:extLst>
              <a:ext uri="{FF2B5EF4-FFF2-40B4-BE49-F238E27FC236}">
                <a16:creationId xmlns:a16="http://schemas.microsoft.com/office/drawing/2014/main" id="{A98B6D16-5718-4A5D-B855-BB96E5EF0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48" name="Rectangle 12">
            <a:extLst>
              <a:ext uri="{FF2B5EF4-FFF2-40B4-BE49-F238E27FC236}">
                <a16:creationId xmlns:a16="http://schemas.microsoft.com/office/drawing/2014/main" id="{63B9F317-96EF-4B3E-AAFF-AA66707EB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Hutang Dagang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244749" name="Group 13">
            <a:extLst>
              <a:ext uri="{FF2B5EF4-FFF2-40B4-BE49-F238E27FC236}">
                <a16:creationId xmlns:a16="http://schemas.microsoft.com/office/drawing/2014/main" id="{F4C8CD2E-FE1A-4C71-9692-38A8BC3196E9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4775" name="Line 39">
            <a:extLst>
              <a:ext uri="{FF2B5EF4-FFF2-40B4-BE49-F238E27FC236}">
                <a16:creationId xmlns:a16="http://schemas.microsoft.com/office/drawing/2014/main" id="{C19B9748-9D3E-4293-A96B-5216541857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76" name="Line 40">
            <a:extLst>
              <a:ext uri="{FF2B5EF4-FFF2-40B4-BE49-F238E27FC236}">
                <a16:creationId xmlns:a16="http://schemas.microsoft.com/office/drawing/2014/main" id="{CD96579E-E746-4D5A-B4DC-430CBBC51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77" name="Line 41">
            <a:extLst>
              <a:ext uri="{FF2B5EF4-FFF2-40B4-BE49-F238E27FC236}">
                <a16:creationId xmlns:a16="http://schemas.microsoft.com/office/drawing/2014/main" id="{DF981B3F-880A-4105-9C65-38C35B78B9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78" name="Line 42">
            <a:extLst>
              <a:ext uri="{FF2B5EF4-FFF2-40B4-BE49-F238E27FC236}">
                <a16:creationId xmlns:a16="http://schemas.microsoft.com/office/drawing/2014/main" id="{B7D8C05F-D2F4-427D-8AD3-2C97F2ED8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4779" name="Text Box 43">
            <a:extLst>
              <a:ext uri="{FF2B5EF4-FFF2-40B4-BE49-F238E27FC236}">
                <a16:creationId xmlns:a16="http://schemas.microsoft.com/office/drawing/2014/main" id="{6E434185-58CB-401F-847C-A4634D043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4370465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Peralatan bertambah  Rp.50.000.000</a:t>
            </a:r>
          </a:p>
        </p:txBody>
      </p:sp>
      <p:sp>
        <p:nvSpPr>
          <p:cNvPr id="244780" name="Text Box 44">
            <a:extLst>
              <a:ext uri="{FF2B5EF4-FFF2-40B4-BE49-F238E27FC236}">
                <a16:creationId xmlns:a16="http://schemas.microsoft.com/office/drawing/2014/main" id="{48FB4C69-6861-47FC-A095-F3DB83B36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4184516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Hutang  bertambah  Rp.50.000.000</a:t>
            </a:r>
          </a:p>
        </p:txBody>
      </p:sp>
      <p:sp>
        <p:nvSpPr>
          <p:cNvPr id="244781" name="Text Box 45">
            <a:extLst>
              <a:ext uri="{FF2B5EF4-FFF2-40B4-BE49-F238E27FC236}">
                <a16:creationId xmlns:a16="http://schemas.microsoft.com/office/drawing/2014/main" id="{4CCCBEED-1646-444C-8D42-33E172A11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813" y="2437816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244782" name="Text Box 46">
            <a:extLst>
              <a:ext uri="{FF2B5EF4-FFF2-40B4-BE49-F238E27FC236}">
                <a16:creationId xmlns:a16="http://schemas.microsoft.com/office/drawing/2014/main" id="{35D14636-54E6-464D-8722-21EAC936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358" y="3566050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244783" name="Rectangle 47">
            <a:extLst>
              <a:ext uri="{FF2B5EF4-FFF2-40B4-BE49-F238E27FC236}">
                <a16:creationId xmlns:a16="http://schemas.microsoft.com/office/drawing/2014/main" id="{E0D97470-F70F-4A69-842D-BC7C0B112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29" y="5714540"/>
            <a:ext cx="1745648" cy="22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Peralatan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4784" name="Text Box 48">
            <a:extLst>
              <a:ext uri="{FF2B5EF4-FFF2-40B4-BE49-F238E27FC236}">
                <a16:creationId xmlns:a16="http://schemas.microsoft.com/office/drawing/2014/main" id="{89A3FEE0-7BBC-481A-928E-20BA84F2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98" y="5699312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  <p:sp>
        <p:nvSpPr>
          <p:cNvPr id="244785" name="Rectangle 49">
            <a:extLst>
              <a:ext uri="{FF2B5EF4-FFF2-40B4-BE49-F238E27FC236}">
                <a16:creationId xmlns:a16="http://schemas.microsoft.com/office/drawing/2014/main" id="{96776AD9-9BE9-45C1-ABCB-9157710E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Hutang dagang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4786" name="Text Box 50">
            <a:extLst>
              <a:ext uri="{FF2B5EF4-FFF2-40B4-BE49-F238E27FC236}">
                <a16:creationId xmlns:a16="http://schemas.microsoft.com/office/drawing/2014/main" id="{E6635875-F933-41A1-AF4F-CC1B1F75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497" y="6232281"/>
            <a:ext cx="1170872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50.000.000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4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animBg="1"/>
      <p:bldP spid="244740" grpId="0" animBg="1" autoUpdateAnimBg="0"/>
      <p:bldP spid="244742" grpId="0" animBg="1" autoUpdateAnimBg="0"/>
      <p:bldP spid="244745" grpId="0" autoUpdateAnimBg="0"/>
      <p:bldP spid="244748" grpId="0" autoUpdateAnimBg="0"/>
      <p:bldP spid="244779" grpId="0" autoUpdateAnimBg="0"/>
      <p:bldP spid="244780" grpId="0" autoUpdateAnimBg="0"/>
      <p:bldP spid="244781" grpId="0" autoUpdateAnimBg="0"/>
      <p:bldP spid="244782" grpId="0" autoUpdateAnimBg="0"/>
      <p:bldP spid="244783" grpId="0" autoUpdateAnimBg="0"/>
      <p:bldP spid="244784" grpId="0" autoUpdateAnimBg="0"/>
      <p:bldP spid="244785" grpId="0" autoUpdateAnimBg="0"/>
      <p:bldP spid="2447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F2CB93C7-9633-4E52-98D4-C62191E4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Pada  tanggal 15 Januari 2002 dibayar beban telepon sebesar Rp.1.000.000 </a:t>
            </a:r>
            <a:endParaRPr lang="id-ID" sz="2442"/>
          </a:p>
        </p:txBody>
      </p:sp>
      <p:sp>
        <p:nvSpPr>
          <p:cNvPr id="245763" name="AutoShape 3">
            <a:extLst>
              <a:ext uri="{FF2B5EF4-FFF2-40B4-BE49-F238E27FC236}">
                <a16:creationId xmlns:a16="http://schemas.microsoft.com/office/drawing/2014/main" id="{4506CB65-D39A-4242-BAE7-23208E47799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5764" name="Rectangle 4">
            <a:extLst>
              <a:ext uri="{FF2B5EF4-FFF2-40B4-BE49-F238E27FC236}">
                <a16:creationId xmlns:a16="http://schemas.microsoft.com/office/drawing/2014/main" id="{56A3912C-3ABE-4614-9859-55E433CF1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245765" name="Picture 5" descr="bd06639_">
            <a:extLst>
              <a:ext uri="{FF2B5EF4-FFF2-40B4-BE49-F238E27FC236}">
                <a16:creationId xmlns:a16="http://schemas.microsoft.com/office/drawing/2014/main" id="{8E7ECE99-FD50-4326-9101-DDF10FF68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6" name="AutoShape 6">
            <a:extLst>
              <a:ext uri="{FF2B5EF4-FFF2-40B4-BE49-F238E27FC236}">
                <a16:creationId xmlns:a16="http://schemas.microsoft.com/office/drawing/2014/main" id="{DB3984E7-A194-4CBE-A1A4-C3139704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245767" name="Line 7">
            <a:extLst>
              <a:ext uri="{FF2B5EF4-FFF2-40B4-BE49-F238E27FC236}">
                <a16:creationId xmlns:a16="http://schemas.microsoft.com/office/drawing/2014/main" id="{85FC3873-7246-4F58-90A4-7AE2374C4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768" name="Line 8">
            <a:extLst>
              <a:ext uri="{FF2B5EF4-FFF2-40B4-BE49-F238E27FC236}">
                <a16:creationId xmlns:a16="http://schemas.microsoft.com/office/drawing/2014/main" id="{D5D3B1C6-FBA8-4209-8C32-4B1F3587F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769" name="Rectangle 9">
            <a:extLst>
              <a:ext uri="{FF2B5EF4-FFF2-40B4-BE49-F238E27FC236}">
                <a16:creationId xmlns:a16="http://schemas.microsoft.com/office/drawing/2014/main" id="{60FC3804-6AD4-4666-9819-75359C8F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593" y="2173408"/>
            <a:ext cx="2390748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Beban telepon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5770" name="Line 10">
            <a:extLst>
              <a:ext uri="{FF2B5EF4-FFF2-40B4-BE49-F238E27FC236}">
                <a16:creationId xmlns:a16="http://schemas.microsoft.com/office/drawing/2014/main" id="{DA640899-080C-4BB8-B5EB-8E2C1029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771" name="Line 11">
            <a:extLst>
              <a:ext uri="{FF2B5EF4-FFF2-40B4-BE49-F238E27FC236}">
                <a16:creationId xmlns:a16="http://schemas.microsoft.com/office/drawing/2014/main" id="{6BF35CA2-7BF6-4FE6-8807-2350FB829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772" name="Rectangle 12">
            <a:extLst>
              <a:ext uri="{FF2B5EF4-FFF2-40B4-BE49-F238E27FC236}">
                <a16:creationId xmlns:a16="http://schemas.microsoft.com/office/drawing/2014/main" id="{45F98045-64B7-4A8A-8A61-A7EC9AF71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245773" name="Group 13">
            <a:extLst>
              <a:ext uri="{FF2B5EF4-FFF2-40B4-BE49-F238E27FC236}">
                <a16:creationId xmlns:a16="http://schemas.microsoft.com/office/drawing/2014/main" id="{E4128BEC-56B9-4BFD-A9A5-0908B6FCD997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5799" name="Line 39">
            <a:extLst>
              <a:ext uri="{FF2B5EF4-FFF2-40B4-BE49-F238E27FC236}">
                <a16:creationId xmlns:a16="http://schemas.microsoft.com/office/drawing/2014/main" id="{5C3A3FA7-8A05-423E-ADE9-2BEE0930E4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800" name="Line 40">
            <a:extLst>
              <a:ext uri="{FF2B5EF4-FFF2-40B4-BE49-F238E27FC236}">
                <a16:creationId xmlns:a16="http://schemas.microsoft.com/office/drawing/2014/main" id="{505CD09D-A59D-402D-B818-C6D436DE5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801" name="Line 41">
            <a:extLst>
              <a:ext uri="{FF2B5EF4-FFF2-40B4-BE49-F238E27FC236}">
                <a16:creationId xmlns:a16="http://schemas.microsoft.com/office/drawing/2014/main" id="{402051A8-1A00-4182-B228-29F290B07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802" name="Line 42">
            <a:extLst>
              <a:ext uri="{FF2B5EF4-FFF2-40B4-BE49-F238E27FC236}">
                <a16:creationId xmlns:a16="http://schemas.microsoft.com/office/drawing/2014/main" id="{EA7CFEC0-104A-4688-974A-9B68B3F17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5803" name="Text Box 43">
            <a:extLst>
              <a:ext uri="{FF2B5EF4-FFF2-40B4-BE49-F238E27FC236}">
                <a16:creationId xmlns:a16="http://schemas.microsoft.com/office/drawing/2014/main" id="{927045C7-D434-4F5A-9620-69108E60E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474556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Biaya telepon  bertambah  Rp.1.000.000</a:t>
            </a:r>
          </a:p>
        </p:txBody>
      </p:sp>
      <p:sp>
        <p:nvSpPr>
          <p:cNvPr id="245804" name="Text Box 44">
            <a:extLst>
              <a:ext uri="{FF2B5EF4-FFF2-40B4-BE49-F238E27FC236}">
                <a16:creationId xmlns:a16="http://schemas.microsoft.com/office/drawing/2014/main" id="{360A6A40-124F-4305-A70B-4AFCDC111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3519270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berkurang  Rp.1.000.000</a:t>
            </a:r>
          </a:p>
        </p:txBody>
      </p:sp>
      <p:sp>
        <p:nvSpPr>
          <p:cNvPr id="245805" name="Text Box 45">
            <a:extLst>
              <a:ext uri="{FF2B5EF4-FFF2-40B4-BE49-F238E27FC236}">
                <a16:creationId xmlns:a16="http://schemas.microsoft.com/office/drawing/2014/main" id="{B9AA907D-8E0C-457D-9FF6-D65D2D940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025" y="243781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245806" name="Text Box 46">
            <a:extLst>
              <a:ext uri="{FF2B5EF4-FFF2-40B4-BE49-F238E27FC236}">
                <a16:creationId xmlns:a16="http://schemas.microsoft.com/office/drawing/2014/main" id="{8366DE6E-2800-463D-A66D-18DF63DB0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2570" y="3566050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245807" name="Rectangle 47">
            <a:extLst>
              <a:ext uri="{FF2B5EF4-FFF2-40B4-BE49-F238E27FC236}">
                <a16:creationId xmlns:a16="http://schemas.microsoft.com/office/drawing/2014/main" id="{2CBDC67E-1DFE-4BA0-859E-499873137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575191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Beban telepon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5808" name="Text Box 48">
            <a:extLst>
              <a:ext uri="{FF2B5EF4-FFF2-40B4-BE49-F238E27FC236}">
                <a16:creationId xmlns:a16="http://schemas.microsoft.com/office/drawing/2014/main" id="{4C8D2827-1B3A-4AB0-A1F9-2B4CE1000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569931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245809" name="Rectangle 49">
            <a:extLst>
              <a:ext uri="{FF2B5EF4-FFF2-40B4-BE49-F238E27FC236}">
                <a16:creationId xmlns:a16="http://schemas.microsoft.com/office/drawing/2014/main" id="{C53DD32D-4808-4D41-83C0-685F1528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5810" name="Text Box 50">
            <a:extLst>
              <a:ext uri="{FF2B5EF4-FFF2-40B4-BE49-F238E27FC236}">
                <a16:creationId xmlns:a16="http://schemas.microsoft.com/office/drawing/2014/main" id="{065504DC-55AE-4FDB-BEE4-F9A0654F9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623228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4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animBg="1"/>
      <p:bldP spid="245764" grpId="0" animBg="1" autoUpdateAnimBg="0"/>
      <p:bldP spid="245766" grpId="0" animBg="1" autoUpdateAnimBg="0"/>
      <p:bldP spid="245769" grpId="0" autoUpdateAnimBg="0"/>
      <p:bldP spid="245772" grpId="0" autoUpdateAnimBg="0"/>
      <p:bldP spid="245803" grpId="0" autoUpdateAnimBg="0"/>
      <p:bldP spid="245804" grpId="0" autoUpdateAnimBg="0"/>
      <p:bldP spid="245805" grpId="0" autoUpdateAnimBg="0"/>
      <p:bldP spid="245806" grpId="0" autoUpdateAnimBg="0"/>
      <p:bldP spid="245807" grpId="0" autoUpdateAnimBg="0"/>
      <p:bldP spid="245808" grpId="0" autoUpdateAnimBg="0"/>
      <p:bldP spid="245809" grpId="0" autoUpdateAnimBg="0"/>
      <p:bldP spid="2458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4ABEF3BC-982A-495F-BD7E-EC0048CC4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2956" y="62296"/>
            <a:ext cx="9568530" cy="917814"/>
          </a:xfrm>
        </p:spPr>
        <p:txBody>
          <a:bodyPr/>
          <a:lstStyle/>
          <a:p>
            <a:pPr eaLnBrk="1" hangingPunct="1">
              <a:defRPr/>
            </a:pPr>
            <a:r>
              <a:rPr lang="en-US" sz="2442"/>
              <a:t>Pada  tanggal </a:t>
            </a:r>
            <a:r>
              <a:rPr lang="it-IT" sz="2442"/>
              <a:t>18 Januari 2002 diterima pendapatan dari jasa foto kopi sebesar Rp. 8.000.000,-</a:t>
            </a:r>
            <a:r>
              <a:rPr lang="en-US" sz="2442"/>
              <a:t> </a:t>
            </a:r>
            <a:endParaRPr lang="id-ID" sz="2442"/>
          </a:p>
        </p:txBody>
      </p:sp>
      <p:sp>
        <p:nvSpPr>
          <p:cNvPr id="246787" name="AutoShape 3">
            <a:extLst>
              <a:ext uri="{FF2B5EF4-FFF2-40B4-BE49-F238E27FC236}">
                <a16:creationId xmlns:a16="http://schemas.microsoft.com/office/drawing/2014/main" id="{FD89F08A-F6F9-4299-872D-F1B8BD8E891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3303" y="1407870"/>
            <a:ext cx="508051" cy="519126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570"/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05B47709-020F-4007-A9FA-8E0508FA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405" y="1219601"/>
            <a:ext cx="5400295" cy="8375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093"/>
          </a:p>
          <a:p>
            <a:pPr algn="ctr" eaLnBrk="1" hangingPunct="1"/>
            <a:endParaRPr lang="en-US" altLang="en-US" sz="2093"/>
          </a:p>
        </p:txBody>
      </p:sp>
      <p:pic>
        <p:nvPicPr>
          <p:cNvPr id="246789" name="Picture 5" descr="bd06639_">
            <a:extLst>
              <a:ext uri="{FF2B5EF4-FFF2-40B4-BE49-F238E27FC236}">
                <a16:creationId xmlns:a16="http://schemas.microsoft.com/office/drawing/2014/main" id="{80A68AAF-C996-408E-AD4E-0EA38BD63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1" y="2501496"/>
            <a:ext cx="1926996" cy="184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790" name="AutoShape 6">
            <a:extLst>
              <a:ext uri="{FF2B5EF4-FFF2-40B4-BE49-F238E27FC236}">
                <a16:creationId xmlns:a16="http://schemas.microsoft.com/office/drawing/2014/main" id="{FA1B03DF-E351-43B8-8C48-53CAC0C3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123"/>
            <a:ext cx="4305285" cy="2591477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9693" tIns="39846" rIns="79693" bIns="39846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093"/>
          </a:p>
        </p:txBody>
      </p:sp>
      <p:sp>
        <p:nvSpPr>
          <p:cNvPr id="246791" name="Line 7">
            <a:extLst>
              <a:ext uri="{FF2B5EF4-FFF2-40B4-BE49-F238E27FC236}">
                <a16:creationId xmlns:a16="http://schemas.microsoft.com/office/drawing/2014/main" id="{26A6F0D8-3AFD-4553-A7D5-B7A2D6E65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80" y="2513954"/>
            <a:ext cx="3030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792" name="Line 8">
            <a:extLst>
              <a:ext uri="{FF2B5EF4-FFF2-40B4-BE49-F238E27FC236}">
                <a16:creationId xmlns:a16="http://schemas.microsoft.com/office/drawing/2014/main" id="{A1DA2B15-CCF5-49D7-9C74-50415883A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841" y="2513954"/>
            <a:ext cx="0" cy="61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793" name="Rectangle 9">
            <a:extLst>
              <a:ext uri="{FF2B5EF4-FFF2-40B4-BE49-F238E27FC236}">
                <a16:creationId xmlns:a16="http://schemas.microsoft.com/office/drawing/2014/main" id="{064E4BCA-8642-432E-AF23-460D5492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593" y="2173408"/>
            <a:ext cx="2390748" cy="3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6794" name="Line 10">
            <a:extLst>
              <a:ext uri="{FF2B5EF4-FFF2-40B4-BE49-F238E27FC236}">
                <a16:creationId xmlns:a16="http://schemas.microsoft.com/office/drawing/2014/main" id="{79CC1BDA-7C08-4E6F-963E-B151EBE2E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1793" y="358127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795" name="Line 11">
            <a:extLst>
              <a:ext uri="{FF2B5EF4-FFF2-40B4-BE49-F238E27FC236}">
                <a16:creationId xmlns:a16="http://schemas.microsoft.com/office/drawing/2014/main" id="{F0206B6C-4B0F-4F56-B274-0AD05DC53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84" y="3581278"/>
            <a:ext cx="0" cy="915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796" name="Rectangle 12">
            <a:extLst>
              <a:ext uri="{FF2B5EF4-FFF2-40B4-BE49-F238E27FC236}">
                <a16:creationId xmlns:a16="http://schemas.microsoft.com/office/drawing/2014/main" id="{056A0780-EED8-4B60-AF91-A8CE255A7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49" y="3114756"/>
            <a:ext cx="2700840" cy="3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graphicFrame>
        <p:nvGraphicFramePr>
          <p:cNvPr id="246797" name="Group 13">
            <a:extLst>
              <a:ext uri="{FF2B5EF4-FFF2-40B4-BE49-F238E27FC236}">
                <a16:creationId xmlns:a16="http://schemas.microsoft.com/office/drawing/2014/main" id="{9CA76B91-37B1-4109-9143-FBF00AB9FE76}"/>
              </a:ext>
            </a:extLst>
          </p:cNvPr>
          <p:cNvGraphicFramePr>
            <a:graphicFrameLocks noGrp="1"/>
          </p:cNvGraphicFramePr>
          <p:nvPr/>
        </p:nvGraphicFramePr>
        <p:xfrm>
          <a:off x="1949915" y="4953154"/>
          <a:ext cx="8771152" cy="1752571"/>
        </p:xfrm>
        <a:graphic>
          <a:graphicData uri="http://schemas.openxmlformats.org/drawingml/2006/table">
            <a:tbl>
              <a:tblPr/>
              <a:tblGrid>
                <a:gridCol w="127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247"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Tgl</a:t>
                      </a: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Account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Ref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Kredit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54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970"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6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79693" marR="79693" marT="39846" marB="398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823" name="Line 39">
            <a:extLst>
              <a:ext uri="{FF2B5EF4-FFF2-40B4-BE49-F238E27FC236}">
                <a16:creationId xmlns:a16="http://schemas.microsoft.com/office/drawing/2014/main" id="{F498BF81-4A60-4C5C-A2DD-F1B604910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6764" y="2437817"/>
            <a:ext cx="4305285" cy="335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824" name="Line 40">
            <a:extLst>
              <a:ext uri="{FF2B5EF4-FFF2-40B4-BE49-F238E27FC236}">
                <a16:creationId xmlns:a16="http://schemas.microsoft.com/office/drawing/2014/main" id="{BE25BAA0-4A4B-4E1D-91B5-50519F11E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547" y="2764520"/>
            <a:ext cx="66448" cy="2950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825" name="Line 41">
            <a:extLst>
              <a:ext uri="{FF2B5EF4-FFF2-40B4-BE49-F238E27FC236}">
                <a16:creationId xmlns:a16="http://schemas.microsoft.com/office/drawing/2014/main" id="{4C477C53-DE52-452C-AADD-B27121D5C3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1537" y="3429001"/>
            <a:ext cx="3507907" cy="2896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826" name="Line 42">
            <a:extLst>
              <a:ext uri="{FF2B5EF4-FFF2-40B4-BE49-F238E27FC236}">
                <a16:creationId xmlns:a16="http://schemas.microsoft.com/office/drawing/2014/main" id="{E564DEB1-DAFC-48DC-A9BC-4B25E92DF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9062" y="3894138"/>
            <a:ext cx="384845" cy="2202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 sz="1570"/>
          </a:p>
        </p:txBody>
      </p:sp>
      <p:sp>
        <p:nvSpPr>
          <p:cNvPr id="246827" name="Text Box 43">
            <a:extLst>
              <a:ext uri="{FF2B5EF4-FFF2-40B4-BE49-F238E27FC236}">
                <a16:creationId xmlns:a16="http://schemas.microsoft.com/office/drawing/2014/main" id="{D93D48B5-4459-4A6D-A0AA-F18CBD2BC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47" y="1146231"/>
            <a:ext cx="3631481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Kas  bertambah  Rp.8.000.000</a:t>
            </a:r>
          </a:p>
        </p:txBody>
      </p:sp>
      <p:sp>
        <p:nvSpPr>
          <p:cNvPr id="246828" name="Text Box 44">
            <a:extLst>
              <a:ext uri="{FF2B5EF4-FFF2-40B4-BE49-F238E27FC236}">
                <a16:creationId xmlns:a16="http://schemas.microsoft.com/office/drawing/2014/main" id="{A66FBCDC-D8D1-4045-B2AD-8BDE6DD44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28" y="1600293"/>
            <a:ext cx="4489087" cy="4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93" b="1"/>
              <a:t>Pendapatan bertambah  Rp.8.000.000</a:t>
            </a:r>
          </a:p>
        </p:txBody>
      </p:sp>
      <p:sp>
        <p:nvSpPr>
          <p:cNvPr id="246829" name="Text Box 45">
            <a:extLst>
              <a:ext uri="{FF2B5EF4-FFF2-40B4-BE49-F238E27FC236}">
                <a16:creationId xmlns:a16="http://schemas.microsoft.com/office/drawing/2014/main" id="{D4F5667B-5481-4B9F-8443-8D2D77E1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025" y="2437816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8.000.000</a:t>
            </a:r>
          </a:p>
        </p:txBody>
      </p:sp>
      <p:sp>
        <p:nvSpPr>
          <p:cNvPr id="246830" name="Text Box 46">
            <a:extLst>
              <a:ext uri="{FF2B5EF4-FFF2-40B4-BE49-F238E27FC236}">
                <a16:creationId xmlns:a16="http://schemas.microsoft.com/office/drawing/2014/main" id="{E8E4790D-4865-42FB-82C0-FE8530A93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2570" y="3566050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1.000.000</a:t>
            </a:r>
          </a:p>
        </p:txBody>
      </p:sp>
      <p:sp>
        <p:nvSpPr>
          <p:cNvPr id="246831" name="Rectangle 47">
            <a:extLst>
              <a:ext uri="{FF2B5EF4-FFF2-40B4-BE49-F238E27FC236}">
                <a16:creationId xmlns:a16="http://schemas.microsoft.com/office/drawing/2014/main" id="{A2E436F8-E31F-49A8-9541-FEAC2DB58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030" y="5751916"/>
            <a:ext cx="2372752" cy="18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Kas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6832" name="Text Box 48">
            <a:extLst>
              <a:ext uri="{FF2B5EF4-FFF2-40B4-BE49-F238E27FC236}">
                <a16:creationId xmlns:a16="http://schemas.microsoft.com/office/drawing/2014/main" id="{FD32FB23-062A-41CE-A074-B3F5CCBC4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10" y="5699312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8.000.000</a:t>
            </a:r>
          </a:p>
        </p:txBody>
      </p:sp>
      <p:sp>
        <p:nvSpPr>
          <p:cNvPr id="246833" name="Rectangle 49">
            <a:extLst>
              <a:ext uri="{FF2B5EF4-FFF2-40B4-BE49-F238E27FC236}">
                <a16:creationId xmlns:a16="http://schemas.microsoft.com/office/drawing/2014/main" id="{6DB41E5B-89CC-4787-AF4E-07A979661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80" y="6254430"/>
            <a:ext cx="2322916" cy="2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693" tIns="39846" rIns="79693" bIns="39846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42">
                <a:solidFill>
                  <a:schemeClr val="tx2"/>
                </a:solidFill>
              </a:rPr>
              <a:t>Pendapatan</a:t>
            </a:r>
            <a:endParaRPr lang="id-ID" altLang="en-US" sz="2442">
              <a:solidFill>
                <a:schemeClr val="tx2"/>
              </a:solidFill>
            </a:endParaRPr>
          </a:p>
        </p:txBody>
      </p:sp>
      <p:sp>
        <p:nvSpPr>
          <p:cNvPr id="246834" name="Text Box 50">
            <a:extLst>
              <a:ext uri="{FF2B5EF4-FFF2-40B4-BE49-F238E27FC236}">
                <a16:creationId xmlns:a16="http://schemas.microsoft.com/office/drawing/2014/main" id="{4D8EC707-AF98-4E3B-8AE1-C041F2E1C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709" y="6232281"/>
            <a:ext cx="1058660" cy="34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11" tIns="39857" rIns="79711" bIns="39857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744" b="1"/>
              <a:t>8.000.000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animBg="1"/>
      <p:bldP spid="246788" grpId="0" animBg="1" autoUpdateAnimBg="0"/>
      <p:bldP spid="246790" grpId="0" animBg="1" autoUpdateAnimBg="0"/>
      <p:bldP spid="246793" grpId="0" autoUpdateAnimBg="0"/>
      <p:bldP spid="246796" grpId="0" autoUpdateAnimBg="0"/>
      <p:bldP spid="246827" grpId="0" autoUpdateAnimBg="0"/>
      <p:bldP spid="246828" grpId="0" autoUpdateAnimBg="0"/>
      <p:bldP spid="246829" grpId="0" autoUpdateAnimBg="0"/>
      <p:bldP spid="246830" grpId="0" autoUpdateAnimBg="0"/>
      <p:bldP spid="246831" grpId="0" autoUpdateAnimBg="0"/>
      <p:bldP spid="246832" grpId="0" autoUpdateAnimBg="0"/>
      <p:bldP spid="246833" grpId="0" autoUpdateAnimBg="0"/>
      <p:bldP spid="246834" grpId="0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470</TotalTime>
  <Words>1183</Words>
  <Application>Microsoft Office PowerPoint</Application>
  <PresentationFormat>Widescreen</PresentationFormat>
  <Paragraphs>571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Arial Narrow</vt:lpstr>
      <vt:lpstr>Century Gothic</vt:lpstr>
      <vt:lpstr>Times New Roman</vt:lpstr>
      <vt:lpstr>Wingdings</vt:lpstr>
      <vt:lpstr>Wingdings 3</vt:lpstr>
      <vt:lpstr>Wisp</vt:lpstr>
      <vt:lpstr>PowerPoint Presentation</vt:lpstr>
      <vt:lpstr>Fungsi Jurnal</vt:lpstr>
      <vt:lpstr>JURNAL</vt:lpstr>
      <vt:lpstr>BENTUK JURNAL</vt:lpstr>
      <vt:lpstr>Pada tanggal 1 Januari 2002 Tuan Raka menyetorkan uang ke PT Aji Mumpung sebesar Rp. 500.000.000,- sebagai setoran modal </vt:lpstr>
      <vt:lpstr>Pada tanggal 5 Januari 2002 perusahaan membeli sebuah mobil seharga Rp. 150.000.000,- secara tunai </vt:lpstr>
      <vt:lpstr>Pada tanggal 6 Januari 2002 membeli mesin fotokopi seharga Rp.50.000.000,- secara kredit </vt:lpstr>
      <vt:lpstr>Pada  tanggal 15 Januari 2002 dibayar beban telepon sebesar Rp.1.000.000 </vt:lpstr>
      <vt:lpstr>Pada  tanggal 18 Januari 2002 diterima pendapatan dari jasa foto kopi sebesar Rp. 8.000.000,- </vt:lpstr>
      <vt:lpstr>Pada  tanggal 21 Januari 2002 perusahaan telah menyelesaikan jasa foto kopi sebesar Rp.5.000.000,- tetapi uangnya belum diterima </vt:lpstr>
      <vt:lpstr>Pada  tanggal 26 Januari 2002 dibayar asuransi sebesar Rp. 750.000,-  </vt:lpstr>
      <vt:lpstr>JURNAL</vt:lpstr>
      <vt:lpstr>JURNAL</vt:lpstr>
      <vt:lpstr>Buku Besar</vt:lpstr>
      <vt:lpstr>SOAL - SOAL </vt:lpstr>
      <vt:lpstr>Pada tanggal 5 Maret 2002 Tuan Rangga menyetorkan uang ke perusahaan sebesar 50.000.000</vt:lpstr>
      <vt:lpstr>Pada tanggal 7 Membeli Perlengkapan tunai sebesar Rp2.000.000,-</vt:lpstr>
      <vt:lpstr>Pada tanggal 15 Membeli kendaraan seharga Rp90.000.000 secara tunai sebesar Rp10.000.000,- dan sisanya kredit</vt:lpstr>
      <vt:lpstr>Pada tanggal 17 Membeli Peralatan sebesar Rp30.000.000,- secara tunai</vt:lpstr>
      <vt:lpstr>Pada tanggal 20 Menerima Pendapatan jasa sebesar Rp15.000.000,-</vt:lpstr>
      <vt:lpstr>Pada tanggal 22 Membayar biaya telpon Rp500.000,-</vt:lpstr>
      <vt:lpstr>Pada tanggal 25 Membayar hutang usaha sebesar Rp3.000.000,-</vt:lpstr>
      <vt:lpstr>Pada tanggal 26 Menerima Pendapatan Jasa sebesar Rp10.000.000,-</vt:lpstr>
      <vt:lpstr>Pada tanggal 27 Menjual peralatan jasa secara kredit sebesar Rp25.000.000,-</vt:lpstr>
      <vt:lpstr>Pada tanggal 30 Membayar gaji karyawan Rp2.000.000,-</vt:lpstr>
      <vt:lpstr>JURNAL</vt:lpstr>
      <vt:lpstr>JURNAL</vt:lpstr>
      <vt:lpstr>PowerPoint Presentation</vt:lpstr>
      <vt:lpstr>Buku Besar</vt:lpstr>
      <vt:lpstr>Buku  Besar</vt:lpstr>
      <vt:lpstr>BUKU BESAR (LEDGER)</vt:lpstr>
      <vt:lpstr>Posting Ke Buku Besar</vt:lpstr>
      <vt:lpstr>Posting Ke Buku Besar</vt:lpstr>
      <vt:lpstr>Neraca Saldo</vt:lpstr>
      <vt:lpstr>Kapan Neraca Saldo dibuat ?</vt:lpstr>
      <vt:lpstr>Fungsi Neraca Saldo </vt:lpstr>
      <vt:lpstr>Bentuk Neraca Saldo</vt:lpstr>
      <vt:lpstr>Contoh Neraca Saldo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Wisnu HP</dc:creator>
  <cp:lastModifiedBy>DellVostro</cp:lastModifiedBy>
  <cp:revision>114</cp:revision>
  <dcterms:created xsi:type="dcterms:W3CDTF">2019-08-10T01:31:05Z</dcterms:created>
  <dcterms:modified xsi:type="dcterms:W3CDTF">2019-08-20T01:40:44Z</dcterms:modified>
</cp:coreProperties>
</file>