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9" r:id="rId2"/>
    <p:sldId id="260" r:id="rId3"/>
    <p:sldId id="549" r:id="rId4"/>
    <p:sldId id="462" r:id="rId5"/>
    <p:sldId id="463" r:id="rId6"/>
    <p:sldId id="464" r:id="rId7"/>
    <p:sldId id="465" r:id="rId8"/>
    <p:sldId id="466" r:id="rId9"/>
    <p:sldId id="467" r:id="rId10"/>
    <p:sldId id="468" r:id="rId11"/>
    <p:sldId id="469" r:id="rId12"/>
    <p:sldId id="470" r:id="rId13"/>
    <p:sldId id="471" r:id="rId14"/>
    <p:sldId id="472" r:id="rId15"/>
    <p:sldId id="473" r:id="rId16"/>
    <p:sldId id="474" r:id="rId17"/>
    <p:sldId id="475" r:id="rId18"/>
    <p:sldId id="358" r:id="rId19"/>
    <p:sldId id="477" r:id="rId20"/>
    <p:sldId id="367" r:id="rId21"/>
    <p:sldId id="478" r:id="rId22"/>
    <p:sldId id="479" r:id="rId23"/>
    <p:sldId id="480" r:id="rId24"/>
    <p:sldId id="373" r:id="rId25"/>
    <p:sldId id="372" r:id="rId26"/>
    <p:sldId id="476" r:id="rId27"/>
    <p:sldId id="359" r:id="rId28"/>
    <p:sldId id="360" r:id="rId29"/>
    <p:sldId id="543" r:id="rId30"/>
    <p:sldId id="317" r:id="rId31"/>
    <p:sldId id="325" r:id="rId32"/>
    <p:sldId id="496" r:id="rId33"/>
    <p:sldId id="542" r:id="rId34"/>
    <p:sldId id="536" r:id="rId35"/>
    <p:sldId id="537" r:id="rId36"/>
    <p:sldId id="538" r:id="rId37"/>
    <p:sldId id="539" r:id="rId38"/>
    <p:sldId id="540" r:id="rId39"/>
    <p:sldId id="541" r:id="rId40"/>
    <p:sldId id="523" r:id="rId41"/>
    <p:sldId id="524" r:id="rId42"/>
    <p:sldId id="525" r:id="rId43"/>
    <p:sldId id="526" r:id="rId44"/>
    <p:sldId id="527" r:id="rId45"/>
    <p:sldId id="528" r:id="rId46"/>
    <p:sldId id="529" r:id="rId47"/>
    <p:sldId id="530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001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208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0353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05978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206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73847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4116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9545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06" y="278252"/>
            <a:ext cx="10971389" cy="11420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0306" y="1600292"/>
            <a:ext cx="10971389" cy="453093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30A54094-C164-4C7B-B68A-CA1C29DC4C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F6C0C80B-2E8D-4CE5-A4CC-FBFAC23BAB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79EAA37B-6695-4F31-9A5F-56F8728141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159F9-202A-4FF8-B88D-22ED65D68D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1245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3814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597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25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556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226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038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4472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6759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896B9-B103-4213-88D2-585B8CDB483E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JURNAL PENYESUAIAN, NERACA LAJUR dan LAPORAN KEUANGAN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01EA51-C40F-4747-9173-C39456626DEA}"/>
              </a:ext>
            </a:extLst>
          </p:cNvPr>
          <p:cNvSpPr/>
          <p:nvPr/>
        </p:nvSpPr>
        <p:spPr>
          <a:xfrm>
            <a:off x="2937164" y="5500245"/>
            <a:ext cx="7772400" cy="8589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Wisnu Haryo Pramudya, S.E., M.Si., Ak., CA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8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EBF2E11B-B5B9-42FC-9A59-1F6AF7F54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16" y="333626"/>
            <a:ext cx="8610569" cy="114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853" tIns="46926" rIns="93853" bIns="46926" anchor="ctr"/>
          <a:lstStyle/>
          <a:p>
            <a:pPr algn="ctr" defTabSz="938555">
              <a:defRPr/>
            </a:pPr>
            <a:r>
              <a:rPr lang="en-US" sz="2616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Pada tanggal 1 Oktober 2002, perusahaan membayar sewa ruangan untuk masa 1 Oktober 2002 s.d. 30 September 2003 sebesar Rp.1.200.000,00. </a:t>
            </a:r>
          </a:p>
        </p:txBody>
      </p:sp>
      <p:graphicFrame>
        <p:nvGraphicFramePr>
          <p:cNvPr id="264195" name="Group 3">
            <a:extLst>
              <a:ext uri="{FF2B5EF4-FFF2-40B4-BE49-F238E27FC236}">
                <a16:creationId xmlns:a16="http://schemas.microsoft.com/office/drawing/2014/main" id="{A3C9A9A5-706A-471F-9120-BC3199E8C1A3}"/>
              </a:ext>
            </a:extLst>
          </p:cNvPr>
          <p:cNvGraphicFramePr>
            <a:graphicFrameLocks noGrp="1"/>
          </p:cNvGraphicFramePr>
          <p:nvPr/>
        </p:nvGraphicFramePr>
        <p:xfrm>
          <a:off x="1500005" y="2032206"/>
          <a:ext cx="9380260" cy="1958836"/>
        </p:xfrm>
        <a:graphic>
          <a:graphicData uri="http://schemas.openxmlformats.org/drawingml/2006/table">
            <a:tbl>
              <a:tblPr/>
              <a:tblGrid>
                <a:gridCol w="1796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0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5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6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Tanggal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Rekening Buku Besar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Debit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Kredit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35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2002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Oktober 1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ms Rm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ms Rm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89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4217" name="Text Box 25">
            <a:extLst>
              <a:ext uri="{FF2B5EF4-FFF2-40B4-BE49-F238E27FC236}">
                <a16:creationId xmlns:a16="http://schemas.microsoft.com/office/drawing/2014/main" id="{D948D209-9CAE-46AE-9C7F-88F446B5C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9788" y="3015084"/>
            <a:ext cx="5527539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Beban Sewa                         1.200.000</a:t>
            </a:r>
          </a:p>
        </p:txBody>
      </p:sp>
      <p:sp>
        <p:nvSpPr>
          <p:cNvPr id="264218" name="Text Box 26">
            <a:extLst>
              <a:ext uri="{FF2B5EF4-FFF2-40B4-BE49-F238E27FC236}">
                <a16:creationId xmlns:a16="http://schemas.microsoft.com/office/drawing/2014/main" id="{402D9614-F28C-40D9-9895-0859FF379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559" y="3517598"/>
            <a:ext cx="688688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Kas                                                       1.200.000</a:t>
            </a:r>
          </a:p>
        </p:txBody>
      </p:sp>
      <p:sp>
        <p:nvSpPr>
          <p:cNvPr id="264219" name="Line 27">
            <a:extLst>
              <a:ext uri="{FF2B5EF4-FFF2-40B4-BE49-F238E27FC236}">
                <a16:creationId xmlns:a16="http://schemas.microsoft.com/office/drawing/2014/main" id="{3A11E243-07A8-4E3C-ACF7-8A87DC6D9F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5652" y="5084667"/>
            <a:ext cx="27866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4220" name="Text Box 28">
            <a:extLst>
              <a:ext uri="{FF2B5EF4-FFF2-40B4-BE49-F238E27FC236}">
                <a16:creationId xmlns:a16="http://schemas.microsoft.com/office/drawing/2014/main" id="{FA616DA1-DF2E-4CB3-84E2-8C178C298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2465" y="4454793"/>
            <a:ext cx="2053832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Beban  Sewa</a:t>
            </a:r>
          </a:p>
        </p:txBody>
      </p:sp>
      <p:sp>
        <p:nvSpPr>
          <p:cNvPr id="264221" name="Text Box 29">
            <a:extLst>
              <a:ext uri="{FF2B5EF4-FFF2-40B4-BE49-F238E27FC236}">
                <a16:creationId xmlns:a16="http://schemas.microsoft.com/office/drawing/2014/main" id="{ECF72935-3D94-441B-A152-F1D65AB30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005" y="5203719"/>
            <a:ext cx="158575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1.200.000</a:t>
            </a:r>
          </a:p>
        </p:txBody>
      </p:sp>
      <p:sp>
        <p:nvSpPr>
          <p:cNvPr id="264222" name="Rectangle 30">
            <a:extLst>
              <a:ext uri="{FF2B5EF4-FFF2-40B4-BE49-F238E27FC236}">
                <a16:creationId xmlns:a16="http://schemas.microsoft.com/office/drawing/2014/main" id="{334566BD-AAD5-446D-B6DE-B25617DF9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728" y="4436797"/>
            <a:ext cx="3618654" cy="165566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853" tIns="46926" rIns="93853" bIns="46926" anchor="ctr"/>
          <a:lstStyle>
            <a:lvl1pPr marL="403225" indent="-403225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3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31">
              <a:latin typeface="Arial" panose="020B0604020202020204" pitchFamily="34" charset="0"/>
            </a:endParaRPr>
          </a:p>
        </p:txBody>
      </p:sp>
      <p:sp>
        <p:nvSpPr>
          <p:cNvPr id="264223" name="Line 31">
            <a:extLst>
              <a:ext uri="{FF2B5EF4-FFF2-40B4-BE49-F238E27FC236}">
                <a16:creationId xmlns:a16="http://schemas.microsoft.com/office/drawing/2014/main" id="{3700DB2C-D00C-4911-9EA1-139201EF31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7055" y="5084667"/>
            <a:ext cx="0" cy="791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 autoUpdateAnimBg="0"/>
      <p:bldP spid="264217" grpId="0" autoUpdateAnimBg="0"/>
      <p:bldP spid="264218" grpId="0" autoUpdateAnimBg="0"/>
      <p:bldP spid="264220" grpId="0" autoUpdateAnimBg="0"/>
      <p:bldP spid="264221" grpId="0" autoUpdateAnimBg="0"/>
      <p:bldP spid="26422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Line 2">
            <a:extLst>
              <a:ext uri="{FF2B5EF4-FFF2-40B4-BE49-F238E27FC236}">
                <a16:creationId xmlns:a16="http://schemas.microsoft.com/office/drawing/2014/main" id="{182270AE-0407-48B5-A8B0-6AE61884A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5652" y="765539"/>
            <a:ext cx="36158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5219" name="Line 3">
            <a:extLst>
              <a:ext uri="{FF2B5EF4-FFF2-40B4-BE49-F238E27FC236}">
                <a16:creationId xmlns:a16="http://schemas.microsoft.com/office/drawing/2014/main" id="{BEDDE24B-5AD4-4FE5-8957-0A0020137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2702" y="765539"/>
            <a:ext cx="0" cy="791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5220" name="Text Box 4">
            <a:extLst>
              <a:ext uri="{FF2B5EF4-FFF2-40B4-BE49-F238E27FC236}">
                <a16:creationId xmlns:a16="http://schemas.microsoft.com/office/drawing/2014/main" id="{4CD370EC-8866-4950-A17A-2712F745F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652" y="134281"/>
            <a:ext cx="1967270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Beban Sewa</a:t>
            </a:r>
          </a:p>
        </p:txBody>
      </p:sp>
      <p:sp>
        <p:nvSpPr>
          <p:cNvPr id="265221" name="Line 5">
            <a:extLst>
              <a:ext uri="{FF2B5EF4-FFF2-40B4-BE49-F238E27FC236}">
                <a16:creationId xmlns:a16="http://schemas.microsoft.com/office/drawing/2014/main" id="{61E993FA-9A02-4970-B40C-87AFE57DFA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746158"/>
            <a:ext cx="36158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5222" name="Line 6">
            <a:extLst>
              <a:ext uri="{FF2B5EF4-FFF2-40B4-BE49-F238E27FC236}">
                <a16:creationId xmlns:a16="http://schemas.microsoft.com/office/drawing/2014/main" id="{E8BCCDA4-C144-490C-B9E1-58F14F507CC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4434" y="746158"/>
            <a:ext cx="0" cy="7378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5223" name="Text Box 7">
            <a:extLst>
              <a:ext uri="{FF2B5EF4-FFF2-40B4-BE49-F238E27FC236}">
                <a16:creationId xmlns:a16="http://schemas.microsoft.com/office/drawing/2014/main" id="{EADF01D3-1D34-4941-B019-8D6862580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16285"/>
            <a:ext cx="318715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Sewa dibayar dimuka</a:t>
            </a:r>
          </a:p>
        </p:txBody>
      </p:sp>
      <p:sp>
        <p:nvSpPr>
          <p:cNvPr id="265224" name="Text Box 8">
            <a:extLst>
              <a:ext uri="{FF2B5EF4-FFF2-40B4-BE49-F238E27FC236}">
                <a16:creationId xmlns:a16="http://schemas.microsoft.com/office/drawing/2014/main" id="{FFA524CB-77BC-48B3-9822-697A3FE3C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652" y="884591"/>
            <a:ext cx="158575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1.200.000</a:t>
            </a:r>
          </a:p>
        </p:txBody>
      </p:sp>
      <p:sp>
        <p:nvSpPr>
          <p:cNvPr id="265225" name="Text Box 9">
            <a:extLst>
              <a:ext uri="{FF2B5EF4-FFF2-40B4-BE49-F238E27FC236}">
                <a16:creationId xmlns:a16="http://schemas.microsoft.com/office/drawing/2014/main" id="{25874BF3-CD68-4040-860F-FEEBFF315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1337" y="1027178"/>
            <a:ext cx="132446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900.000</a:t>
            </a:r>
          </a:p>
        </p:txBody>
      </p:sp>
      <p:sp>
        <p:nvSpPr>
          <p:cNvPr id="265226" name="Line 10">
            <a:extLst>
              <a:ext uri="{FF2B5EF4-FFF2-40B4-BE49-F238E27FC236}">
                <a16:creationId xmlns:a16="http://schemas.microsoft.com/office/drawing/2014/main" id="{454EFD29-1B73-4A22-B69A-2E9712648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7437" y="2378289"/>
            <a:ext cx="77619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5227" name="Line 11">
            <a:extLst>
              <a:ext uri="{FF2B5EF4-FFF2-40B4-BE49-F238E27FC236}">
                <a16:creationId xmlns:a16="http://schemas.microsoft.com/office/drawing/2014/main" id="{F1238F84-D498-4FC0-80F3-79831A468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0115" y="1946377"/>
            <a:ext cx="0" cy="7904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5228" name="Text Box 12">
            <a:extLst>
              <a:ext uri="{FF2B5EF4-FFF2-40B4-BE49-F238E27FC236}">
                <a16:creationId xmlns:a16="http://schemas.microsoft.com/office/drawing/2014/main" id="{CE0BF1B4-5837-4924-9CF8-7C939DE68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790" y="2954173"/>
            <a:ext cx="1236300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1/10/02</a:t>
            </a:r>
          </a:p>
        </p:txBody>
      </p:sp>
      <p:sp>
        <p:nvSpPr>
          <p:cNvPr id="265229" name="Line 13">
            <a:extLst>
              <a:ext uri="{FF2B5EF4-FFF2-40B4-BE49-F238E27FC236}">
                <a16:creationId xmlns:a16="http://schemas.microsoft.com/office/drawing/2014/main" id="{81D22E86-CD29-493D-ADC2-2FC3439DE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6654" y="1341422"/>
            <a:ext cx="600802" cy="5744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5230" name="AutoShape 14">
            <a:extLst>
              <a:ext uri="{FF2B5EF4-FFF2-40B4-BE49-F238E27FC236}">
                <a16:creationId xmlns:a16="http://schemas.microsoft.com/office/drawing/2014/main" id="{0A8AE772-E74C-4084-937A-5861B3581CDD}"/>
              </a:ext>
            </a:extLst>
          </p:cNvPr>
          <p:cNvSpPr>
            <a:spLocks/>
          </p:cNvSpPr>
          <p:nvPr/>
        </p:nvSpPr>
        <p:spPr bwMode="auto">
          <a:xfrm rot="5400000">
            <a:off x="3637993" y="592022"/>
            <a:ext cx="336370" cy="2726486"/>
          </a:xfrm>
          <a:prstGeom prst="leftBrace">
            <a:avLst>
              <a:gd name="adj1" fmla="val 13449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8894" tIns="38754" rIns="78894" bIns="38754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265231" name="Line 15">
            <a:extLst>
              <a:ext uri="{FF2B5EF4-FFF2-40B4-BE49-F238E27FC236}">
                <a16:creationId xmlns:a16="http://schemas.microsoft.com/office/drawing/2014/main" id="{10A0BC94-C22F-4E93-BA11-07941C7226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4016" y="1915922"/>
            <a:ext cx="0" cy="7904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5232" name="Text Box 16">
            <a:extLst>
              <a:ext uri="{FF2B5EF4-FFF2-40B4-BE49-F238E27FC236}">
                <a16:creationId xmlns:a16="http://schemas.microsoft.com/office/drawing/2014/main" id="{A481CF7E-B1D3-4D03-96DC-A72C81C89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692" y="2923718"/>
            <a:ext cx="1411027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30/09/03</a:t>
            </a:r>
          </a:p>
        </p:txBody>
      </p:sp>
      <p:sp>
        <p:nvSpPr>
          <p:cNvPr id="265233" name="Line 17">
            <a:extLst>
              <a:ext uri="{FF2B5EF4-FFF2-40B4-BE49-F238E27FC236}">
                <a16:creationId xmlns:a16="http://schemas.microsoft.com/office/drawing/2014/main" id="{9E510D2D-4118-45EB-A18A-621C7545DA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0644" y="2018363"/>
            <a:ext cx="0" cy="7904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5234" name="Text Box 18">
            <a:extLst>
              <a:ext uri="{FF2B5EF4-FFF2-40B4-BE49-F238E27FC236}">
                <a16:creationId xmlns:a16="http://schemas.microsoft.com/office/drawing/2014/main" id="{4D61EAFC-1826-4DC7-852F-1460D4B09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566" y="3026159"/>
            <a:ext cx="1411027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31/12/02</a:t>
            </a:r>
          </a:p>
        </p:txBody>
      </p:sp>
      <p:sp>
        <p:nvSpPr>
          <p:cNvPr id="265235" name="AutoShape 19">
            <a:extLst>
              <a:ext uri="{FF2B5EF4-FFF2-40B4-BE49-F238E27FC236}">
                <a16:creationId xmlns:a16="http://schemas.microsoft.com/office/drawing/2014/main" id="{B6CC364C-1C39-484B-A861-CAC0E9FBE3D1}"/>
              </a:ext>
            </a:extLst>
          </p:cNvPr>
          <p:cNvSpPr>
            <a:spLocks/>
          </p:cNvSpPr>
          <p:nvPr/>
        </p:nvSpPr>
        <p:spPr bwMode="auto">
          <a:xfrm rot="16200000">
            <a:off x="6585141" y="1135626"/>
            <a:ext cx="376637" cy="3058342"/>
          </a:xfrm>
          <a:prstGeom prst="leftBrace">
            <a:avLst>
              <a:gd name="adj1" fmla="val 5235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8894" tIns="38754" rIns="78894" bIns="38754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265236" name="Line 20">
            <a:extLst>
              <a:ext uri="{FF2B5EF4-FFF2-40B4-BE49-F238E27FC236}">
                <a16:creationId xmlns:a16="http://schemas.microsoft.com/office/drawing/2014/main" id="{EDDCBAC3-EDD9-4FC7-B425-3679C037B8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74324" y="2979091"/>
            <a:ext cx="1385" cy="7198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5237" name="Text Box 21">
            <a:extLst>
              <a:ext uri="{FF2B5EF4-FFF2-40B4-BE49-F238E27FC236}">
                <a16:creationId xmlns:a16="http://schemas.microsoft.com/office/drawing/2014/main" id="{9BF33FFE-9208-4E40-82C8-1CB7A8C26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6784" y="3788929"/>
            <a:ext cx="3013699" cy="84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Belum digunakan  9 bulan</a:t>
            </a:r>
          </a:p>
        </p:txBody>
      </p:sp>
      <p:sp>
        <p:nvSpPr>
          <p:cNvPr id="265238" name="AutoShape 22">
            <a:extLst>
              <a:ext uri="{FF2B5EF4-FFF2-40B4-BE49-F238E27FC236}">
                <a16:creationId xmlns:a16="http://schemas.microsoft.com/office/drawing/2014/main" id="{95DAD308-92F2-4158-A984-F3F7D52CFB6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19243" y="4811260"/>
            <a:ext cx="616029" cy="509436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D" sz="1570"/>
          </a:p>
        </p:txBody>
      </p:sp>
      <p:sp>
        <p:nvSpPr>
          <p:cNvPr id="265239" name="Text Box 23">
            <a:extLst>
              <a:ext uri="{FF2B5EF4-FFF2-40B4-BE49-F238E27FC236}">
                <a16:creationId xmlns:a16="http://schemas.microsoft.com/office/drawing/2014/main" id="{3F20BC9C-AC10-4EFA-92B5-C187A560A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647" y="5516580"/>
            <a:ext cx="3863681" cy="65825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31">
                <a:latin typeface="Arial" panose="020B0604020202020204" pitchFamily="34" charset="0"/>
              </a:rPr>
              <a:t>Terdapat Sewa dibayar dimuka  Rp.900.000</a:t>
            </a:r>
          </a:p>
        </p:txBody>
      </p:sp>
      <p:sp>
        <p:nvSpPr>
          <p:cNvPr id="265240" name="Rectangle 24">
            <a:extLst>
              <a:ext uri="{FF2B5EF4-FFF2-40B4-BE49-F238E27FC236}">
                <a16:creationId xmlns:a16="http://schemas.microsoft.com/office/drawing/2014/main" id="{DCFE4851-39BE-47B5-B410-80E4383A3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735" y="5231406"/>
            <a:ext cx="4595995" cy="15822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853" tIns="46926" rIns="93853" bIns="46926" anchor="ctr"/>
          <a:lstStyle>
            <a:lvl1pPr marL="403225" indent="-403225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3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31">
              <a:latin typeface="Arial" panose="020B0604020202020204" pitchFamily="34" charset="0"/>
            </a:endParaRPr>
          </a:p>
        </p:txBody>
      </p:sp>
      <p:sp>
        <p:nvSpPr>
          <p:cNvPr id="265241" name="Text Box 25">
            <a:extLst>
              <a:ext uri="{FF2B5EF4-FFF2-40B4-BE49-F238E27FC236}">
                <a16:creationId xmlns:a16="http://schemas.microsoft.com/office/drawing/2014/main" id="{105E7998-023C-40D0-868C-127F66A4B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735" y="5302007"/>
            <a:ext cx="980110" cy="3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31">
                <a:latin typeface="Arial" panose="020B0604020202020204" pitchFamily="34" charset="0"/>
              </a:rPr>
              <a:t>AJP :</a:t>
            </a:r>
          </a:p>
        </p:txBody>
      </p:sp>
      <p:sp>
        <p:nvSpPr>
          <p:cNvPr id="265242" name="Text Box 26">
            <a:extLst>
              <a:ext uri="{FF2B5EF4-FFF2-40B4-BE49-F238E27FC236}">
                <a16:creationId xmlns:a16="http://schemas.microsoft.com/office/drawing/2014/main" id="{E2DDC7E9-F1F4-4081-98C2-28CC27F1A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489" y="5872354"/>
            <a:ext cx="4446487" cy="3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31">
                <a:latin typeface="Arial" panose="020B0604020202020204" pitchFamily="34" charset="0"/>
              </a:rPr>
              <a:t>Sewa dibayar dimuka   900.000         -</a:t>
            </a:r>
          </a:p>
        </p:txBody>
      </p:sp>
      <p:sp>
        <p:nvSpPr>
          <p:cNvPr id="265243" name="Text Box 27">
            <a:extLst>
              <a:ext uri="{FF2B5EF4-FFF2-40B4-BE49-F238E27FC236}">
                <a16:creationId xmlns:a16="http://schemas.microsoft.com/office/drawing/2014/main" id="{EE22EA21-67FA-4470-B354-7FB9F4F6D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137" y="6304266"/>
            <a:ext cx="4332971" cy="3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31">
                <a:latin typeface="Arial" panose="020B0604020202020204" pitchFamily="34" charset="0"/>
              </a:rPr>
              <a:t>   Beban Sewa               -        900.000</a:t>
            </a:r>
          </a:p>
        </p:txBody>
      </p:sp>
      <p:sp>
        <p:nvSpPr>
          <p:cNvPr id="265244" name="Text Box 28">
            <a:extLst>
              <a:ext uri="{FF2B5EF4-FFF2-40B4-BE49-F238E27FC236}">
                <a16:creationId xmlns:a16="http://schemas.microsoft.com/office/drawing/2014/main" id="{E7A49804-4EB9-4399-8EB3-B592AD62D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3777" y="5321388"/>
            <a:ext cx="737766" cy="3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31">
                <a:latin typeface="Arial" panose="020B0604020202020204" pitchFamily="34" charset="0"/>
              </a:rPr>
              <a:t>Debit</a:t>
            </a:r>
          </a:p>
        </p:txBody>
      </p:sp>
      <p:sp>
        <p:nvSpPr>
          <p:cNvPr id="265245" name="Text Box 29">
            <a:extLst>
              <a:ext uri="{FF2B5EF4-FFF2-40B4-BE49-F238E27FC236}">
                <a16:creationId xmlns:a16="http://schemas.microsoft.com/office/drawing/2014/main" id="{25B76C53-3F28-44AF-A874-5EEC4CD4D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52" y="5302007"/>
            <a:ext cx="803490" cy="3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31">
                <a:latin typeface="Arial" panose="020B0604020202020204" pitchFamily="34" charset="0"/>
              </a:rPr>
              <a:t>Kredit</a:t>
            </a:r>
          </a:p>
        </p:txBody>
      </p:sp>
      <p:sp>
        <p:nvSpPr>
          <p:cNvPr id="265246" name="Line 30">
            <a:extLst>
              <a:ext uri="{FF2B5EF4-FFF2-40B4-BE49-F238E27FC236}">
                <a16:creationId xmlns:a16="http://schemas.microsoft.com/office/drawing/2014/main" id="{4CDDEE93-801B-4678-B719-8EAAD81139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42119" y="1341423"/>
            <a:ext cx="1579528" cy="44644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5247" name="Line 31">
            <a:extLst>
              <a:ext uri="{FF2B5EF4-FFF2-40B4-BE49-F238E27FC236}">
                <a16:creationId xmlns:a16="http://schemas.microsoft.com/office/drawing/2014/main" id="{D75C6F05-7CF8-4978-8FFF-018E154209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61027" y="1341422"/>
            <a:ext cx="1132387" cy="49669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5248" name="Text Box 32">
            <a:extLst>
              <a:ext uri="{FF2B5EF4-FFF2-40B4-BE49-F238E27FC236}">
                <a16:creationId xmlns:a16="http://schemas.microsoft.com/office/drawing/2014/main" id="{5BD4D0D8-4455-41AF-B8DB-220A4DEE8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824" y="836139"/>
            <a:ext cx="132446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900.000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6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6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26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6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0"/>
                                        <p:tgtEl>
                                          <p:spTgt spid="26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6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6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26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6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26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6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26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26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6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6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6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6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6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6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/>
      <p:bldP spid="265223" grpId="0"/>
      <p:bldP spid="265224" grpId="0"/>
      <p:bldP spid="265225" grpId="0"/>
      <p:bldP spid="265228" grpId="0"/>
      <p:bldP spid="265230" grpId="0" animBg="1"/>
      <p:bldP spid="265232" grpId="0"/>
      <p:bldP spid="265234" grpId="0"/>
      <p:bldP spid="265235" grpId="0" animBg="1"/>
      <p:bldP spid="265237" grpId="0"/>
      <p:bldP spid="265239" grpId="0" animBg="1"/>
      <p:bldP spid="265240" grpId="0" animBg="1"/>
      <p:bldP spid="265241" grpId="0"/>
      <p:bldP spid="265242" grpId="0"/>
      <p:bldP spid="265243" grpId="0"/>
      <p:bldP spid="265244" grpId="0"/>
      <p:bldP spid="265245" grpId="0"/>
      <p:bldP spid="2652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>
            <a:extLst>
              <a:ext uri="{FF2B5EF4-FFF2-40B4-BE49-F238E27FC236}">
                <a16:creationId xmlns:a16="http://schemas.microsoft.com/office/drawing/2014/main" id="{16661FB9-49F6-4C9E-88E9-41FF6633AE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28821" y="549583"/>
            <a:ext cx="8134358" cy="147016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Pencatatan Pendapatan  diterima di muka </a:t>
            </a:r>
          </a:p>
        </p:txBody>
      </p:sp>
      <p:sp>
        <p:nvSpPr>
          <p:cNvPr id="266243" name="AutoShape 3">
            <a:extLst>
              <a:ext uri="{FF2B5EF4-FFF2-40B4-BE49-F238E27FC236}">
                <a16:creationId xmlns:a16="http://schemas.microsoft.com/office/drawing/2014/main" id="{4CA7DD83-54AD-4861-A182-08C07C80631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560954" y="2367908"/>
            <a:ext cx="977341" cy="508051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3853" tIns="46926" rIns="93853" bIns="46926" anchor="ctr"/>
          <a:lstStyle/>
          <a:p>
            <a:endParaRPr lang="en-ID" sz="1570"/>
          </a:p>
        </p:txBody>
      </p:sp>
      <p:sp>
        <p:nvSpPr>
          <p:cNvPr id="266244" name="Text Box 4">
            <a:extLst>
              <a:ext uri="{FF2B5EF4-FFF2-40B4-BE49-F238E27FC236}">
                <a16:creationId xmlns:a16="http://schemas.microsoft.com/office/drawing/2014/main" id="{E6DF6252-B053-437C-9824-D475F8E19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429" y="3429001"/>
            <a:ext cx="5747763" cy="1222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Penerimaan uang  yang pada saat diterima, belum seluruh jasa/barang diserahkan  oleh perusahaan </a:t>
            </a:r>
          </a:p>
        </p:txBody>
      </p:sp>
      <p:sp>
        <p:nvSpPr>
          <p:cNvPr id="266245" name="Text Box 5">
            <a:extLst>
              <a:ext uri="{FF2B5EF4-FFF2-40B4-BE49-F238E27FC236}">
                <a16:creationId xmlns:a16="http://schemas.microsoft.com/office/drawing/2014/main" id="{2F2679B3-705C-4146-BA41-1B6A434F8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1937" y="5477818"/>
            <a:ext cx="5747763" cy="9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en-US" sz="1831" b="1">
                <a:latin typeface="Arial" panose="020B0604020202020204" pitchFamily="34" charset="0"/>
              </a:rPr>
              <a:t>pada tanggal 1 Desember 2002 menjual tiket pesawat dengan total harga Rp.15.000.000,00.</a:t>
            </a:r>
            <a:r>
              <a:rPr lang="en-US" altLang="en-US" sz="1831" b="1">
                <a:latin typeface="Arial" panose="020B0604020202020204" pitchFamily="34" charset="0"/>
              </a:rPr>
              <a:t> Saat itu penumpang belum diberangkatkan</a:t>
            </a:r>
          </a:p>
        </p:txBody>
      </p:sp>
      <p:sp>
        <p:nvSpPr>
          <p:cNvPr id="266246" name="AutoShape 6">
            <a:extLst>
              <a:ext uri="{FF2B5EF4-FFF2-40B4-BE49-F238E27FC236}">
                <a16:creationId xmlns:a16="http://schemas.microsoft.com/office/drawing/2014/main" id="{0980A452-C85E-4AB6-967F-529B59F6B32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635709" y="4847253"/>
            <a:ext cx="977341" cy="508051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3853" tIns="46926" rIns="93853" bIns="46926" anchor="ctr"/>
          <a:lstStyle/>
          <a:p>
            <a:endParaRPr lang="en-ID" sz="157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4" grpId="0"/>
      <p:bldP spid="2662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Line 2">
            <a:extLst>
              <a:ext uri="{FF2B5EF4-FFF2-40B4-BE49-F238E27FC236}">
                <a16:creationId xmlns:a16="http://schemas.microsoft.com/office/drawing/2014/main" id="{C5F16051-6763-4E59-8007-BF13067B26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7437" y="1915921"/>
            <a:ext cx="77619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7267" name="Line 3">
            <a:extLst>
              <a:ext uri="{FF2B5EF4-FFF2-40B4-BE49-F238E27FC236}">
                <a16:creationId xmlns:a16="http://schemas.microsoft.com/office/drawing/2014/main" id="{7823351D-7DD4-4BA2-ACB8-A59FB7EA44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0115" y="1484009"/>
            <a:ext cx="0" cy="7904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7268" name="Text Box 4">
            <a:extLst>
              <a:ext uri="{FF2B5EF4-FFF2-40B4-BE49-F238E27FC236}">
                <a16:creationId xmlns:a16="http://schemas.microsoft.com/office/drawing/2014/main" id="{C735B74A-25B5-48E8-B4ED-76BD62B28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299" y="2221860"/>
            <a:ext cx="1236300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1/12/02</a:t>
            </a:r>
          </a:p>
        </p:txBody>
      </p:sp>
      <p:sp>
        <p:nvSpPr>
          <p:cNvPr id="267269" name="Line 5">
            <a:extLst>
              <a:ext uri="{FF2B5EF4-FFF2-40B4-BE49-F238E27FC236}">
                <a16:creationId xmlns:a16="http://schemas.microsoft.com/office/drawing/2014/main" id="{C2614D2E-14AF-4247-9E9B-39AC58CD07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0115" y="2637161"/>
            <a:ext cx="0" cy="4332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7270" name="Text Box 6">
            <a:extLst>
              <a:ext uri="{FF2B5EF4-FFF2-40B4-BE49-F238E27FC236}">
                <a16:creationId xmlns:a16="http://schemas.microsoft.com/office/drawing/2014/main" id="{7AF1F1BB-6F97-48EB-A854-4279C297E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005" y="2997088"/>
            <a:ext cx="4895956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1. Kas bertambah  Rp.15.000.000</a:t>
            </a:r>
          </a:p>
        </p:txBody>
      </p:sp>
      <p:sp>
        <p:nvSpPr>
          <p:cNvPr id="267271" name="Text Box 7">
            <a:extLst>
              <a:ext uri="{FF2B5EF4-FFF2-40B4-BE49-F238E27FC236}">
                <a16:creationId xmlns:a16="http://schemas.microsoft.com/office/drawing/2014/main" id="{4C070B54-8A04-4CD2-B31C-0D2E46DD7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005" y="3502370"/>
            <a:ext cx="9185976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2. Timbul kewajiban untuk mengantar penumpangRp.15.000.000</a:t>
            </a:r>
          </a:p>
        </p:txBody>
      </p:sp>
      <p:sp>
        <p:nvSpPr>
          <p:cNvPr id="267272" name="Line 8">
            <a:extLst>
              <a:ext uri="{FF2B5EF4-FFF2-40B4-BE49-F238E27FC236}">
                <a16:creationId xmlns:a16="http://schemas.microsoft.com/office/drawing/2014/main" id="{6690C22A-D08F-4AD6-89FA-4BFA4CEF5E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0115" y="4004885"/>
            <a:ext cx="0" cy="4332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graphicFrame>
        <p:nvGraphicFramePr>
          <p:cNvPr id="267298" name="Group 34">
            <a:extLst>
              <a:ext uri="{FF2B5EF4-FFF2-40B4-BE49-F238E27FC236}">
                <a16:creationId xmlns:a16="http://schemas.microsoft.com/office/drawing/2014/main" id="{74D7F45A-858C-4853-98DF-E335D98217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00005" y="4582153"/>
          <a:ext cx="9380260" cy="1958836"/>
        </p:xfrm>
        <a:graphic>
          <a:graphicData uri="http://schemas.openxmlformats.org/drawingml/2006/table">
            <a:tbl>
              <a:tblPr/>
              <a:tblGrid>
                <a:gridCol w="1394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7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6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Tanggal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Rekening Buku Besar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Debit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Kredit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35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2002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Des 1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ms Rm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ms Rm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89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7295" name="Text Box 31">
            <a:extLst>
              <a:ext uri="{FF2B5EF4-FFF2-40B4-BE49-F238E27FC236}">
                <a16:creationId xmlns:a16="http://schemas.microsoft.com/office/drawing/2014/main" id="{C6BAA447-20BD-4E65-9724-DFA73E68D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517" y="5563647"/>
            <a:ext cx="6369116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Kas                                               15.000.000</a:t>
            </a:r>
          </a:p>
        </p:txBody>
      </p:sp>
      <p:sp>
        <p:nvSpPr>
          <p:cNvPr id="267296" name="Text Box 32">
            <a:extLst>
              <a:ext uri="{FF2B5EF4-FFF2-40B4-BE49-F238E27FC236}">
                <a16:creationId xmlns:a16="http://schemas.microsoft.com/office/drawing/2014/main" id="{D96718EF-E411-4188-BB29-0AD81F4AF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3048" y="6067545"/>
            <a:ext cx="7742889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Pendapatan diterima dimuka                       15.000.000</a:t>
            </a:r>
          </a:p>
        </p:txBody>
      </p:sp>
      <p:sp>
        <p:nvSpPr>
          <p:cNvPr id="137249" name="Text Box 33">
            <a:extLst>
              <a:ext uri="{FF2B5EF4-FFF2-40B4-BE49-F238E27FC236}">
                <a16:creationId xmlns:a16="http://schemas.microsoft.com/office/drawing/2014/main" id="{CA68BA26-2D89-4956-97FE-897EBDF20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6545" y="188270"/>
            <a:ext cx="8513666" cy="159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en-US" sz="2442" b="1">
                <a:latin typeface="Arial" panose="020B0604020202020204" pitchFamily="34" charset="0"/>
              </a:rPr>
              <a:t>Pada tanggal 1 Desember 2002 menjual tiket pesawat dengan total harga Rp.15.000.000,00.</a:t>
            </a:r>
            <a:r>
              <a:rPr lang="en-US" altLang="en-US" sz="2442" b="1">
                <a:latin typeface="Arial" panose="020B0604020202020204" pitchFamily="34" charset="0"/>
              </a:rPr>
              <a:t> Saat itu penumpang belum diberangkatkan. Sd 31-12-2002 diberangkatkan Rp.9.000.000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6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 autoUpdateAnimBg="0"/>
      <p:bldP spid="267270" grpId="0" autoUpdateAnimBg="0"/>
      <p:bldP spid="267271" grpId="0" autoUpdateAnimBg="0"/>
      <p:bldP spid="267295" grpId="0" autoUpdateAnimBg="0"/>
      <p:bldP spid="2672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>
            <a:extLst>
              <a:ext uri="{FF2B5EF4-FFF2-40B4-BE49-F238E27FC236}">
                <a16:creationId xmlns:a16="http://schemas.microsoft.com/office/drawing/2014/main" id="{9DE14D63-1FCB-4A42-8649-4348BE8AD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0005" y="1915921"/>
            <a:ext cx="77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8291" name="Line 3">
            <a:extLst>
              <a:ext uri="{FF2B5EF4-FFF2-40B4-BE49-F238E27FC236}">
                <a16:creationId xmlns:a16="http://schemas.microsoft.com/office/drawing/2014/main" id="{99D3B879-78E5-4361-9A16-5A254FF87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7437" y="1484009"/>
            <a:ext cx="0" cy="7904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8292" name="Text Box 4">
            <a:extLst>
              <a:ext uri="{FF2B5EF4-FFF2-40B4-BE49-F238E27FC236}">
                <a16:creationId xmlns:a16="http://schemas.microsoft.com/office/drawing/2014/main" id="{336E5A12-ED65-4473-92ED-F72E010CE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005" y="2221860"/>
            <a:ext cx="1236300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1/12/02</a:t>
            </a:r>
          </a:p>
        </p:txBody>
      </p:sp>
      <p:sp>
        <p:nvSpPr>
          <p:cNvPr id="268293" name="Line 5">
            <a:extLst>
              <a:ext uri="{FF2B5EF4-FFF2-40B4-BE49-F238E27FC236}">
                <a16:creationId xmlns:a16="http://schemas.microsoft.com/office/drawing/2014/main" id="{95236799-10A3-4614-8792-0398E0B765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5599" y="3644958"/>
            <a:ext cx="526048" cy="138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graphicFrame>
        <p:nvGraphicFramePr>
          <p:cNvPr id="268294" name="Group 6">
            <a:extLst>
              <a:ext uri="{FF2B5EF4-FFF2-40B4-BE49-F238E27FC236}">
                <a16:creationId xmlns:a16="http://schemas.microsoft.com/office/drawing/2014/main" id="{D0E1587E-313C-4B50-8995-5D72DF2D81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00005" y="4582153"/>
          <a:ext cx="9380260" cy="1958836"/>
        </p:xfrm>
        <a:graphic>
          <a:graphicData uri="http://schemas.openxmlformats.org/drawingml/2006/table">
            <a:tbl>
              <a:tblPr/>
              <a:tblGrid>
                <a:gridCol w="1356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5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7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6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Tanggal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Rekening Buku Besar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Debit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Kredit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35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2002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Des 31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ms Rm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ms Rm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89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8316" name="Text Box 28">
            <a:extLst>
              <a:ext uri="{FF2B5EF4-FFF2-40B4-BE49-F238E27FC236}">
                <a16:creationId xmlns:a16="http://schemas.microsoft.com/office/drawing/2014/main" id="{557DD01B-0B7E-42B3-B7F3-494A5725E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516" y="5563647"/>
            <a:ext cx="609660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Pendapatan diterima dimuka      9.000.000</a:t>
            </a:r>
          </a:p>
        </p:txBody>
      </p:sp>
      <p:sp>
        <p:nvSpPr>
          <p:cNvPr id="268317" name="Text Box 29">
            <a:extLst>
              <a:ext uri="{FF2B5EF4-FFF2-40B4-BE49-F238E27FC236}">
                <a16:creationId xmlns:a16="http://schemas.microsoft.com/office/drawing/2014/main" id="{29AFC407-3A85-42D6-B6DF-DAB16D0A9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1409" y="6067545"/>
            <a:ext cx="7661136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Pendapatan tiket                                           9.000.000</a:t>
            </a:r>
          </a:p>
        </p:txBody>
      </p:sp>
      <p:sp>
        <p:nvSpPr>
          <p:cNvPr id="268318" name="Line 30">
            <a:extLst>
              <a:ext uri="{FF2B5EF4-FFF2-40B4-BE49-F238E27FC236}">
                <a16:creationId xmlns:a16="http://schemas.microsoft.com/office/drawing/2014/main" id="{158090AE-0235-4608-8F41-A7E35D7C9A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4706" y="1485393"/>
            <a:ext cx="0" cy="7904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8319" name="Text Box 31">
            <a:extLst>
              <a:ext uri="{FF2B5EF4-FFF2-40B4-BE49-F238E27FC236}">
                <a16:creationId xmlns:a16="http://schemas.microsoft.com/office/drawing/2014/main" id="{DBFA5949-D9C6-41AC-A684-B122F7D1C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670" y="2205248"/>
            <a:ext cx="1411027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31/12/02</a:t>
            </a:r>
          </a:p>
        </p:txBody>
      </p:sp>
      <p:sp>
        <p:nvSpPr>
          <p:cNvPr id="268320" name="AutoShape 32">
            <a:extLst>
              <a:ext uri="{FF2B5EF4-FFF2-40B4-BE49-F238E27FC236}">
                <a16:creationId xmlns:a16="http://schemas.microsoft.com/office/drawing/2014/main" id="{6933E859-696F-4374-BC94-390164D0E77B}"/>
              </a:ext>
            </a:extLst>
          </p:cNvPr>
          <p:cNvSpPr>
            <a:spLocks/>
          </p:cNvSpPr>
          <p:nvPr/>
        </p:nvSpPr>
        <p:spPr bwMode="auto">
          <a:xfrm rot="16200000">
            <a:off x="3581159" y="1082054"/>
            <a:ext cx="505283" cy="3612725"/>
          </a:xfrm>
          <a:prstGeom prst="leftBrace">
            <a:avLst>
              <a:gd name="adj1" fmla="val 6856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8894" tIns="38754" rIns="78894" bIns="38754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268321" name="Text Box 33">
            <a:extLst>
              <a:ext uri="{FF2B5EF4-FFF2-40B4-BE49-F238E27FC236}">
                <a16:creationId xmlns:a16="http://schemas.microsoft.com/office/drawing/2014/main" id="{57D1CDD2-C1E6-4360-BEA3-711FE3141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437" y="3285030"/>
            <a:ext cx="3692023" cy="84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Sudah melayani penum pang Rp.9.000.000</a:t>
            </a:r>
          </a:p>
        </p:txBody>
      </p:sp>
      <p:sp>
        <p:nvSpPr>
          <p:cNvPr id="268322" name="Text Box 34">
            <a:extLst>
              <a:ext uri="{FF2B5EF4-FFF2-40B4-BE49-F238E27FC236}">
                <a16:creationId xmlns:a16="http://schemas.microsoft.com/office/drawing/2014/main" id="{3BD9E3AE-B7CF-422E-9615-C1A9D9098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3068" y="2994320"/>
            <a:ext cx="3863681" cy="122174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853" tIns="46926" rIns="93853" bIns="46926">
            <a:spAutoFit/>
          </a:bodyPr>
          <a:lstStyle>
            <a:lvl1pPr marL="403225" indent="-403225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1831">
                <a:latin typeface="Arial" panose="020B0604020202020204" pitchFamily="34" charset="0"/>
              </a:rPr>
              <a:t>Sudah timbul pendapatan Rp9.000.000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1831">
                <a:latin typeface="Arial" panose="020B0604020202020204" pitchFamily="34" charset="0"/>
              </a:rPr>
              <a:t>Pendapatan diterima dimuka berkurang Rp9.000.000</a:t>
            </a:r>
          </a:p>
        </p:txBody>
      </p:sp>
      <p:sp>
        <p:nvSpPr>
          <p:cNvPr id="138275" name="Line 35">
            <a:extLst>
              <a:ext uri="{FF2B5EF4-FFF2-40B4-BE49-F238E27FC236}">
                <a16:creationId xmlns:a16="http://schemas.microsoft.com/office/drawing/2014/main" id="{6956C5D1-880F-4FA8-A531-3E2337839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5652" y="476212"/>
            <a:ext cx="42955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38276" name="Line 36">
            <a:extLst>
              <a:ext uri="{FF2B5EF4-FFF2-40B4-BE49-F238E27FC236}">
                <a16:creationId xmlns:a16="http://schemas.microsoft.com/office/drawing/2014/main" id="{08B60F6D-59E4-429A-BD55-39F6AF5E0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2702" y="476212"/>
            <a:ext cx="0" cy="791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38277" name="Text Box 37">
            <a:extLst>
              <a:ext uri="{FF2B5EF4-FFF2-40B4-BE49-F238E27FC236}">
                <a16:creationId xmlns:a16="http://schemas.microsoft.com/office/drawing/2014/main" id="{EBDB63B5-FB02-4C6A-AF5B-5B46B5088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898" y="-26303"/>
            <a:ext cx="4181016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Pendapatan diterima dimuka</a:t>
            </a:r>
          </a:p>
        </p:txBody>
      </p:sp>
      <p:sp>
        <p:nvSpPr>
          <p:cNvPr id="138278" name="Text Box 38">
            <a:extLst>
              <a:ext uri="{FF2B5EF4-FFF2-40B4-BE49-F238E27FC236}">
                <a16:creationId xmlns:a16="http://schemas.microsoft.com/office/drawing/2014/main" id="{A0394F9F-BA3D-4067-8259-BFC760A72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679" y="476212"/>
            <a:ext cx="1760482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15.000.000</a:t>
            </a:r>
          </a:p>
        </p:txBody>
      </p:sp>
      <p:sp>
        <p:nvSpPr>
          <p:cNvPr id="138279" name="Line 39">
            <a:extLst>
              <a:ext uri="{FF2B5EF4-FFF2-40B4-BE49-F238E27FC236}">
                <a16:creationId xmlns:a16="http://schemas.microsoft.com/office/drawing/2014/main" id="{6D3C39C3-B251-40DF-9B1E-54CF5E5803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6894" y="548197"/>
            <a:ext cx="361726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38280" name="Line 40">
            <a:extLst>
              <a:ext uri="{FF2B5EF4-FFF2-40B4-BE49-F238E27FC236}">
                <a16:creationId xmlns:a16="http://schemas.microsoft.com/office/drawing/2014/main" id="{42AD328A-79CB-4FAE-AD27-6770BC848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5327" y="548198"/>
            <a:ext cx="0" cy="791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38281" name="Text Box 41">
            <a:extLst>
              <a:ext uri="{FF2B5EF4-FFF2-40B4-BE49-F238E27FC236}">
                <a16:creationId xmlns:a16="http://schemas.microsoft.com/office/drawing/2014/main" id="{8BFC8A2A-5CB6-4716-B334-7DBCA83FA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6055" y="44299"/>
            <a:ext cx="2542747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Pendapatan tiket</a:t>
            </a:r>
          </a:p>
        </p:txBody>
      </p:sp>
      <p:sp>
        <p:nvSpPr>
          <p:cNvPr id="268330" name="Line 42">
            <a:extLst>
              <a:ext uri="{FF2B5EF4-FFF2-40B4-BE49-F238E27FC236}">
                <a16:creationId xmlns:a16="http://schemas.microsoft.com/office/drawing/2014/main" id="{7B183803-2531-490F-80C7-D1E802BB0B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80517" y="981495"/>
            <a:ext cx="4746887" cy="460707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8331" name="Text Box 43">
            <a:extLst>
              <a:ext uri="{FF2B5EF4-FFF2-40B4-BE49-F238E27FC236}">
                <a16:creationId xmlns:a16="http://schemas.microsoft.com/office/drawing/2014/main" id="{5083DDFE-3773-471B-B8A1-DEC61A7DD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197" y="476212"/>
            <a:ext cx="158575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9.000.000</a:t>
            </a:r>
          </a:p>
        </p:txBody>
      </p:sp>
      <p:sp>
        <p:nvSpPr>
          <p:cNvPr id="268332" name="Line 44">
            <a:extLst>
              <a:ext uri="{FF2B5EF4-FFF2-40B4-BE49-F238E27FC236}">
                <a16:creationId xmlns:a16="http://schemas.microsoft.com/office/drawing/2014/main" id="{49FF14FC-025E-423C-84DC-41CD945131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411485" y="1125466"/>
            <a:ext cx="0" cy="48963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8333" name="Text Box 45">
            <a:extLst>
              <a:ext uri="{FF2B5EF4-FFF2-40B4-BE49-F238E27FC236}">
                <a16:creationId xmlns:a16="http://schemas.microsoft.com/office/drawing/2014/main" id="{71B80798-CDF4-4C9B-8CE8-08160181B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1812" y="476212"/>
            <a:ext cx="158575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9.000.000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6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6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6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6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6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6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2" grpId="0" autoUpdateAnimBg="0"/>
      <p:bldP spid="268316" grpId="0" autoUpdateAnimBg="0"/>
      <p:bldP spid="268317" grpId="0" autoUpdateAnimBg="0"/>
      <p:bldP spid="268319" grpId="0" autoUpdateAnimBg="0"/>
      <p:bldP spid="268320" grpId="0" animBg="1"/>
      <p:bldP spid="268321" grpId="0" autoUpdateAnimBg="0"/>
      <p:bldP spid="268322" grpId="0" animBg="1" autoUpdateAnimBg="0"/>
      <p:bldP spid="268331" grpId="0" autoUpdateAnimBg="0"/>
      <p:bldP spid="26833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Line 2">
            <a:extLst>
              <a:ext uri="{FF2B5EF4-FFF2-40B4-BE49-F238E27FC236}">
                <a16:creationId xmlns:a16="http://schemas.microsoft.com/office/drawing/2014/main" id="{0ABE03E7-6DF6-43B0-A929-62A79D73F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7437" y="1915921"/>
            <a:ext cx="77619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9315" name="Line 3">
            <a:extLst>
              <a:ext uri="{FF2B5EF4-FFF2-40B4-BE49-F238E27FC236}">
                <a16:creationId xmlns:a16="http://schemas.microsoft.com/office/drawing/2014/main" id="{1C204974-9A25-4DA0-8E22-2D1CF5F8E1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0115" y="1484009"/>
            <a:ext cx="0" cy="7904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9316" name="Text Box 4">
            <a:extLst>
              <a:ext uri="{FF2B5EF4-FFF2-40B4-BE49-F238E27FC236}">
                <a16:creationId xmlns:a16="http://schemas.microsoft.com/office/drawing/2014/main" id="{21F1AE80-5F21-4ECB-BDDD-462DE9BC0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299" y="2221860"/>
            <a:ext cx="1236300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1/12/02</a:t>
            </a:r>
          </a:p>
        </p:txBody>
      </p:sp>
      <p:sp>
        <p:nvSpPr>
          <p:cNvPr id="269317" name="Line 5">
            <a:extLst>
              <a:ext uri="{FF2B5EF4-FFF2-40B4-BE49-F238E27FC236}">
                <a16:creationId xmlns:a16="http://schemas.microsoft.com/office/drawing/2014/main" id="{56899FA5-856F-4F63-87F5-3C745AE01E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0115" y="2637161"/>
            <a:ext cx="0" cy="4332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9318" name="Text Box 6">
            <a:extLst>
              <a:ext uri="{FF2B5EF4-FFF2-40B4-BE49-F238E27FC236}">
                <a16:creationId xmlns:a16="http://schemas.microsoft.com/office/drawing/2014/main" id="{D15BE630-371C-4B0E-B6D4-0517E6B92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005" y="2997088"/>
            <a:ext cx="4895956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1. Kas bertambah  Rp.15.000.000</a:t>
            </a:r>
          </a:p>
        </p:txBody>
      </p:sp>
      <p:sp>
        <p:nvSpPr>
          <p:cNvPr id="269319" name="Text Box 7">
            <a:extLst>
              <a:ext uri="{FF2B5EF4-FFF2-40B4-BE49-F238E27FC236}">
                <a16:creationId xmlns:a16="http://schemas.microsoft.com/office/drawing/2014/main" id="{58EC8DC0-596E-4CE0-8C81-451B48FFF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005" y="3502370"/>
            <a:ext cx="621721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2. Timbul Pendapatan tiket   Rp.15.000.000</a:t>
            </a:r>
          </a:p>
        </p:txBody>
      </p:sp>
      <p:sp>
        <p:nvSpPr>
          <p:cNvPr id="269320" name="Line 8">
            <a:extLst>
              <a:ext uri="{FF2B5EF4-FFF2-40B4-BE49-F238E27FC236}">
                <a16:creationId xmlns:a16="http://schemas.microsoft.com/office/drawing/2014/main" id="{93F803E1-E85F-496F-8976-38B188E7C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0115" y="4004885"/>
            <a:ext cx="0" cy="4332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graphicFrame>
        <p:nvGraphicFramePr>
          <p:cNvPr id="269346" name="Group 34">
            <a:extLst>
              <a:ext uri="{FF2B5EF4-FFF2-40B4-BE49-F238E27FC236}">
                <a16:creationId xmlns:a16="http://schemas.microsoft.com/office/drawing/2014/main" id="{F20252F1-CA3C-4726-BDA2-BD355823A10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00005" y="4582153"/>
          <a:ext cx="9380260" cy="1958836"/>
        </p:xfrm>
        <a:graphic>
          <a:graphicData uri="http://schemas.openxmlformats.org/drawingml/2006/table">
            <a:tbl>
              <a:tblPr/>
              <a:tblGrid>
                <a:gridCol w="1456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5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7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6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Tanggal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Rekening Buku Besar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Debit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Kredit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35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2002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Des 1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ms Rm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ms Rm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89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9343" name="Text Box 31">
            <a:extLst>
              <a:ext uri="{FF2B5EF4-FFF2-40B4-BE49-F238E27FC236}">
                <a16:creationId xmlns:a16="http://schemas.microsoft.com/office/drawing/2014/main" id="{4954BF6D-E646-45E4-AE74-30D4D3735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4323" y="5563647"/>
            <a:ext cx="6109429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Kas                                            15.000.000</a:t>
            </a:r>
          </a:p>
        </p:txBody>
      </p:sp>
      <p:sp>
        <p:nvSpPr>
          <p:cNvPr id="269344" name="Text Box 32">
            <a:extLst>
              <a:ext uri="{FF2B5EF4-FFF2-40B4-BE49-F238E27FC236}">
                <a16:creationId xmlns:a16="http://schemas.microsoft.com/office/drawing/2014/main" id="{F9CE3CFE-5326-45FA-A279-4D6768939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5215" y="6067545"/>
            <a:ext cx="7749301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Pendapatan tiket                                          15.000.000</a:t>
            </a:r>
          </a:p>
        </p:txBody>
      </p:sp>
      <p:sp>
        <p:nvSpPr>
          <p:cNvPr id="269345" name="Text Box 33">
            <a:extLst>
              <a:ext uri="{FF2B5EF4-FFF2-40B4-BE49-F238E27FC236}">
                <a16:creationId xmlns:a16="http://schemas.microsoft.com/office/drawing/2014/main" id="{2CD5DA98-6D72-46BC-A2C1-B3C8FF2FF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6545" y="188270"/>
            <a:ext cx="8513666" cy="159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en-US" sz="2442" b="1">
                <a:latin typeface="Arial" panose="020B0604020202020204" pitchFamily="34" charset="0"/>
              </a:rPr>
              <a:t>Pada tanggal 1 Desember 2002 menjual tiket pesawat dengan total harga Rp.15.000.000,00.</a:t>
            </a:r>
            <a:r>
              <a:rPr lang="en-US" altLang="en-US" sz="2442" b="1">
                <a:latin typeface="Arial" panose="020B0604020202020204" pitchFamily="34" charset="0"/>
              </a:rPr>
              <a:t> Saat itu penumpang belum diberangkatkan. Sd 31-12-2002 diberangkatkan Rp.9.000.000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6" grpId="0" autoUpdateAnimBg="0"/>
      <p:bldP spid="269318" grpId="0" autoUpdateAnimBg="0"/>
      <p:bldP spid="269319" grpId="0" autoUpdateAnimBg="0"/>
      <p:bldP spid="269343" grpId="0" autoUpdateAnimBg="0"/>
      <p:bldP spid="269344" grpId="0" autoUpdateAnimBg="0"/>
      <p:bldP spid="26934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Line 2">
            <a:extLst>
              <a:ext uri="{FF2B5EF4-FFF2-40B4-BE49-F238E27FC236}">
                <a16:creationId xmlns:a16="http://schemas.microsoft.com/office/drawing/2014/main" id="{10E2D6F3-355C-4553-8232-D992CAD717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0005" y="1915921"/>
            <a:ext cx="77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70339" name="Line 3">
            <a:extLst>
              <a:ext uri="{FF2B5EF4-FFF2-40B4-BE49-F238E27FC236}">
                <a16:creationId xmlns:a16="http://schemas.microsoft.com/office/drawing/2014/main" id="{AFC2898A-5DBB-47A9-AA92-D8557FF687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7437" y="1484009"/>
            <a:ext cx="0" cy="7904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70340" name="Text Box 4">
            <a:extLst>
              <a:ext uri="{FF2B5EF4-FFF2-40B4-BE49-F238E27FC236}">
                <a16:creationId xmlns:a16="http://schemas.microsoft.com/office/drawing/2014/main" id="{41D12D1E-EBD2-4365-89D7-C57BF9C24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005" y="2221860"/>
            <a:ext cx="1236300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1/12/02</a:t>
            </a:r>
          </a:p>
        </p:txBody>
      </p:sp>
      <p:sp>
        <p:nvSpPr>
          <p:cNvPr id="270341" name="Line 5">
            <a:extLst>
              <a:ext uri="{FF2B5EF4-FFF2-40B4-BE49-F238E27FC236}">
                <a16:creationId xmlns:a16="http://schemas.microsoft.com/office/drawing/2014/main" id="{F39F8DE4-9A2B-4734-81CC-A43420FF1F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1246" y="1915921"/>
            <a:ext cx="526048" cy="93719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graphicFrame>
        <p:nvGraphicFramePr>
          <p:cNvPr id="270389" name="Group 53">
            <a:extLst>
              <a:ext uri="{FF2B5EF4-FFF2-40B4-BE49-F238E27FC236}">
                <a16:creationId xmlns:a16="http://schemas.microsoft.com/office/drawing/2014/main" id="{3DF7872D-C43E-432C-8D65-DB4B9BB13A0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86490" y="4582153"/>
          <a:ext cx="9493776" cy="1958836"/>
        </p:xfrm>
        <a:graphic>
          <a:graphicData uri="http://schemas.openxmlformats.org/drawingml/2006/table">
            <a:tbl>
              <a:tblPr/>
              <a:tblGrid>
                <a:gridCol w="1470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5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7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6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Tanggal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Rekening Buku Besar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Debit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Kredit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35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2002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Des 1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ms Rm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ms Rm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89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0364" name="Text Box 28">
            <a:extLst>
              <a:ext uri="{FF2B5EF4-FFF2-40B4-BE49-F238E27FC236}">
                <a16:creationId xmlns:a16="http://schemas.microsoft.com/office/drawing/2014/main" id="{B2908171-9D79-4108-BF70-F2C17C4F4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270" y="5563647"/>
            <a:ext cx="6103017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Pendapatan tiket                         6.000.000</a:t>
            </a:r>
          </a:p>
        </p:txBody>
      </p:sp>
      <p:sp>
        <p:nvSpPr>
          <p:cNvPr id="270365" name="Text Box 29">
            <a:extLst>
              <a:ext uri="{FF2B5EF4-FFF2-40B4-BE49-F238E27FC236}">
                <a16:creationId xmlns:a16="http://schemas.microsoft.com/office/drawing/2014/main" id="{11EA9C8A-0840-4D3D-B641-472271D51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163" y="6067545"/>
            <a:ext cx="7741286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Pendapatan diterima dimuka                         6.000.000</a:t>
            </a:r>
          </a:p>
        </p:txBody>
      </p:sp>
      <p:sp>
        <p:nvSpPr>
          <p:cNvPr id="270366" name="Line 30">
            <a:extLst>
              <a:ext uri="{FF2B5EF4-FFF2-40B4-BE49-F238E27FC236}">
                <a16:creationId xmlns:a16="http://schemas.microsoft.com/office/drawing/2014/main" id="{9CBA38AD-7444-4FBB-9C1D-27582BA667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2849" y="1485393"/>
            <a:ext cx="0" cy="7904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70367" name="Text Box 31">
            <a:extLst>
              <a:ext uri="{FF2B5EF4-FFF2-40B4-BE49-F238E27FC236}">
                <a16:creationId xmlns:a16="http://schemas.microsoft.com/office/drawing/2014/main" id="{CB4515BE-1FDC-43B2-BB2C-E1B2ACBDC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812" y="2205248"/>
            <a:ext cx="1411027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31/12/02</a:t>
            </a:r>
          </a:p>
        </p:txBody>
      </p:sp>
      <p:sp>
        <p:nvSpPr>
          <p:cNvPr id="270368" name="AutoShape 32">
            <a:extLst>
              <a:ext uri="{FF2B5EF4-FFF2-40B4-BE49-F238E27FC236}">
                <a16:creationId xmlns:a16="http://schemas.microsoft.com/office/drawing/2014/main" id="{8B6D5F27-68A7-4904-9712-64B40CD7CF24}"/>
              </a:ext>
            </a:extLst>
          </p:cNvPr>
          <p:cNvSpPr>
            <a:spLocks/>
          </p:cNvSpPr>
          <p:nvPr/>
        </p:nvSpPr>
        <p:spPr bwMode="auto">
          <a:xfrm rot="16200000">
            <a:off x="3249164" y="1447373"/>
            <a:ext cx="471961" cy="2915411"/>
          </a:xfrm>
          <a:prstGeom prst="leftBrace">
            <a:avLst>
              <a:gd name="adj1" fmla="val 4142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8894" tIns="38754" rIns="78894" bIns="38754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270369" name="Text Box 33">
            <a:extLst>
              <a:ext uri="{FF2B5EF4-FFF2-40B4-BE49-F238E27FC236}">
                <a16:creationId xmlns:a16="http://schemas.microsoft.com/office/drawing/2014/main" id="{B5647D21-9BB6-4C7F-A534-24B43E4DC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437" y="3285030"/>
            <a:ext cx="3692023" cy="84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Baru melayani penum pang Rp.9.000.000</a:t>
            </a:r>
          </a:p>
        </p:txBody>
      </p:sp>
      <p:sp>
        <p:nvSpPr>
          <p:cNvPr id="270370" name="Text Box 34">
            <a:extLst>
              <a:ext uri="{FF2B5EF4-FFF2-40B4-BE49-F238E27FC236}">
                <a16:creationId xmlns:a16="http://schemas.microsoft.com/office/drawing/2014/main" id="{936588B6-B712-47C5-9E63-19EFC2108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540" y="2950021"/>
            <a:ext cx="4294210" cy="122174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853" tIns="46926" rIns="93853" bIns="46926">
            <a:spAutoFit/>
          </a:bodyPr>
          <a:lstStyle>
            <a:lvl1pPr marL="403225" indent="-403225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1831">
                <a:latin typeface="Arial" panose="020B0604020202020204" pitchFamily="34" charset="0"/>
              </a:rPr>
              <a:t>Ada pendapatan diterima dimuka belum dicatat Rp6.000.000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1831">
                <a:latin typeface="Arial" panose="020B0604020202020204" pitchFamily="34" charset="0"/>
              </a:rPr>
              <a:t>Pendapatan dikurangi karena terlalu besar  Rp6.000.000</a:t>
            </a:r>
          </a:p>
        </p:txBody>
      </p:sp>
      <p:sp>
        <p:nvSpPr>
          <p:cNvPr id="140323" name="Line 35">
            <a:extLst>
              <a:ext uri="{FF2B5EF4-FFF2-40B4-BE49-F238E27FC236}">
                <a16:creationId xmlns:a16="http://schemas.microsoft.com/office/drawing/2014/main" id="{FBC43818-935A-43B8-BE2C-3C19167A87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5652" y="476212"/>
            <a:ext cx="42955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40324" name="Line 36">
            <a:extLst>
              <a:ext uri="{FF2B5EF4-FFF2-40B4-BE49-F238E27FC236}">
                <a16:creationId xmlns:a16="http://schemas.microsoft.com/office/drawing/2014/main" id="{34D15F31-5029-45C0-ABBA-BD61E2FE8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2702" y="476212"/>
            <a:ext cx="0" cy="791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40325" name="Text Box 37">
            <a:extLst>
              <a:ext uri="{FF2B5EF4-FFF2-40B4-BE49-F238E27FC236}">
                <a16:creationId xmlns:a16="http://schemas.microsoft.com/office/drawing/2014/main" id="{E0E53A04-32E3-427D-A225-755EBC2B9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898" y="-26303"/>
            <a:ext cx="2542747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Pendapatan tiket</a:t>
            </a:r>
          </a:p>
        </p:txBody>
      </p:sp>
      <p:sp>
        <p:nvSpPr>
          <p:cNvPr id="140326" name="Text Box 38">
            <a:extLst>
              <a:ext uri="{FF2B5EF4-FFF2-40B4-BE49-F238E27FC236}">
                <a16:creationId xmlns:a16="http://schemas.microsoft.com/office/drawing/2014/main" id="{78806098-9AC0-48F7-B902-60FC2DAF0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679" y="476212"/>
            <a:ext cx="1760482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15.000.000</a:t>
            </a:r>
          </a:p>
        </p:txBody>
      </p:sp>
      <p:sp>
        <p:nvSpPr>
          <p:cNvPr id="140327" name="Line 39">
            <a:extLst>
              <a:ext uri="{FF2B5EF4-FFF2-40B4-BE49-F238E27FC236}">
                <a16:creationId xmlns:a16="http://schemas.microsoft.com/office/drawing/2014/main" id="{090D5B6E-C28E-4137-816A-3D684E081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6894" y="548197"/>
            <a:ext cx="361726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40328" name="Line 40">
            <a:extLst>
              <a:ext uri="{FF2B5EF4-FFF2-40B4-BE49-F238E27FC236}">
                <a16:creationId xmlns:a16="http://schemas.microsoft.com/office/drawing/2014/main" id="{EB6686DB-71CA-4D88-94F7-0AA9F78FB8B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5327" y="548198"/>
            <a:ext cx="0" cy="791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40329" name="Text Box 41">
            <a:extLst>
              <a:ext uri="{FF2B5EF4-FFF2-40B4-BE49-F238E27FC236}">
                <a16:creationId xmlns:a16="http://schemas.microsoft.com/office/drawing/2014/main" id="{D4DC26D9-AE9C-4A83-8F81-D3C80F777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6055" y="44299"/>
            <a:ext cx="4181016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Pendapatan diterima dimuka</a:t>
            </a:r>
          </a:p>
        </p:txBody>
      </p:sp>
      <p:sp>
        <p:nvSpPr>
          <p:cNvPr id="270378" name="Line 42">
            <a:extLst>
              <a:ext uri="{FF2B5EF4-FFF2-40B4-BE49-F238E27FC236}">
                <a16:creationId xmlns:a16="http://schemas.microsoft.com/office/drawing/2014/main" id="{4D76C76E-FA63-41F4-AC7D-77BC9B38FA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80517" y="981495"/>
            <a:ext cx="4746887" cy="460707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70379" name="Text Box 43">
            <a:extLst>
              <a:ext uri="{FF2B5EF4-FFF2-40B4-BE49-F238E27FC236}">
                <a16:creationId xmlns:a16="http://schemas.microsoft.com/office/drawing/2014/main" id="{FD64E0D2-F44F-4684-BD0C-777CB6113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197" y="476212"/>
            <a:ext cx="158575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6.000.000</a:t>
            </a:r>
          </a:p>
        </p:txBody>
      </p:sp>
      <p:sp>
        <p:nvSpPr>
          <p:cNvPr id="270380" name="Line 44">
            <a:extLst>
              <a:ext uri="{FF2B5EF4-FFF2-40B4-BE49-F238E27FC236}">
                <a16:creationId xmlns:a16="http://schemas.microsoft.com/office/drawing/2014/main" id="{E7CF3062-916B-471C-927B-7001CC60053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411485" y="1125466"/>
            <a:ext cx="0" cy="48963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70381" name="Text Box 45">
            <a:extLst>
              <a:ext uri="{FF2B5EF4-FFF2-40B4-BE49-F238E27FC236}">
                <a16:creationId xmlns:a16="http://schemas.microsoft.com/office/drawing/2014/main" id="{8DFECF8C-E785-4F88-918A-CDE0868F4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1812" y="476212"/>
            <a:ext cx="158575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6.000.000</a:t>
            </a:r>
          </a:p>
        </p:txBody>
      </p:sp>
      <p:sp>
        <p:nvSpPr>
          <p:cNvPr id="270382" name="Line 46">
            <a:extLst>
              <a:ext uri="{FF2B5EF4-FFF2-40B4-BE49-F238E27FC236}">
                <a16:creationId xmlns:a16="http://schemas.microsoft.com/office/drawing/2014/main" id="{D6BA3E5B-A622-4DD1-AFB0-D309728266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5490" y="980110"/>
            <a:ext cx="0" cy="2173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70383" name="Line 47">
            <a:extLst>
              <a:ext uri="{FF2B5EF4-FFF2-40B4-BE49-F238E27FC236}">
                <a16:creationId xmlns:a16="http://schemas.microsoft.com/office/drawing/2014/main" id="{B9A70E2A-16BD-4314-BFFB-12831C627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0626" y="1197451"/>
            <a:ext cx="105486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70384" name="Line 48">
            <a:extLst>
              <a:ext uri="{FF2B5EF4-FFF2-40B4-BE49-F238E27FC236}">
                <a16:creationId xmlns:a16="http://schemas.microsoft.com/office/drawing/2014/main" id="{601FDDE8-E595-48F9-9C0C-102CE23775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5490" y="1197451"/>
            <a:ext cx="135526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70385" name="Line 49">
            <a:extLst>
              <a:ext uri="{FF2B5EF4-FFF2-40B4-BE49-F238E27FC236}">
                <a16:creationId xmlns:a16="http://schemas.microsoft.com/office/drawing/2014/main" id="{F482A77C-44AF-493D-AA75-4B8A52655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0626" y="1197452"/>
            <a:ext cx="0" cy="3599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70386" name="Line 50">
            <a:extLst>
              <a:ext uri="{FF2B5EF4-FFF2-40B4-BE49-F238E27FC236}">
                <a16:creationId xmlns:a16="http://schemas.microsoft.com/office/drawing/2014/main" id="{DE8DE274-0DA4-4B53-86F3-409FADBE9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0754" y="1197452"/>
            <a:ext cx="0" cy="3599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70387" name="Text Box 51">
            <a:extLst>
              <a:ext uri="{FF2B5EF4-FFF2-40B4-BE49-F238E27FC236}">
                <a16:creationId xmlns:a16="http://schemas.microsoft.com/office/drawing/2014/main" id="{F7AC4F59-0965-49AD-A50E-9F571D7B2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5197" y="1557379"/>
            <a:ext cx="1383777" cy="416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93">
                <a:latin typeface="Arial" panose="020B0604020202020204" pitchFamily="34" charset="0"/>
              </a:rPr>
              <a:t>9.000.000</a:t>
            </a:r>
          </a:p>
        </p:txBody>
      </p:sp>
      <p:sp>
        <p:nvSpPr>
          <p:cNvPr id="270388" name="Text Box 52">
            <a:extLst>
              <a:ext uri="{FF2B5EF4-FFF2-40B4-BE49-F238E27FC236}">
                <a16:creationId xmlns:a16="http://schemas.microsoft.com/office/drawing/2014/main" id="{361C0D6E-AA2F-45CA-B2F9-BC4768968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7603" y="1557379"/>
            <a:ext cx="1383777" cy="416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93">
                <a:latin typeface="Arial" panose="020B0604020202020204" pitchFamily="34" charset="0"/>
              </a:rPr>
              <a:t>6.000.000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0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7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7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70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7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7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7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7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7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7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7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7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7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7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70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0" grpId="0" autoUpdateAnimBg="0"/>
      <p:bldP spid="270364" grpId="0" autoUpdateAnimBg="0"/>
      <p:bldP spid="270365" grpId="0" autoUpdateAnimBg="0"/>
      <p:bldP spid="270367" grpId="0" autoUpdateAnimBg="0"/>
      <p:bldP spid="270368" grpId="0" animBg="1"/>
      <p:bldP spid="270369" grpId="0" autoUpdateAnimBg="0"/>
      <p:bldP spid="270370" grpId="0" animBg="1" autoUpdateAnimBg="0"/>
      <p:bldP spid="270379" grpId="0" autoUpdateAnimBg="0"/>
      <p:bldP spid="270381" grpId="0" autoUpdateAnimBg="0"/>
      <p:bldP spid="270387" grpId="0" autoUpdateAnimBg="0"/>
      <p:bldP spid="27038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>
            <a:extLst>
              <a:ext uri="{FF2B5EF4-FFF2-40B4-BE49-F238E27FC236}">
                <a16:creationId xmlns:a16="http://schemas.microsoft.com/office/drawing/2014/main" id="{6EDD79E4-D67C-4947-AF27-8B8CCD527C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Bab VII Jurnal Penyesuaian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015887EB-8DE1-4E2D-A63B-C43C74C3D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8821" y="340547"/>
            <a:ext cx="8134358" cy="103825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Jurnal Penyesuaian</a:t>
            </a:r>
          </a:p>
        </p:txBody>
      </p:sp>
      <p:sp>
        <p:nvSpPr>
          <p:cNvPr id="121860" name="Text Box 4">
            <a:extLst>
              <a:ext uri="{FF2B5EF4-FFF2-40B4-BE49-F238E27FC236}">
                <a16:creationId xmlns:a16="http://schemas.microsoft.com/office/drawing/2014/main" id="{0A03C14C-FED2-49E1-BB5F-986761DD6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3466" y="2476578"/>
            <a:ext cx="8293556" cy="45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 b="1"/>
              <a:t>Adalah jurnal </a:t>
            </a:r>
            <a:r>
              <a:rPr lang="es-ES" altLang="en-US" sz="2442" b="1"/>
              <a:t>yang dibuat untuk menyesuaikan saldo</a:t>
            </a:r>
            <a:endParaRPr lang="en-US" altLang="en-US" sz="2442"/>
          </a:p>
        </p:txBody>
      </p:sp>
      <p:sp>
        <p:nvSpPr>
          <p:cNvPr id="121862" name="AutoShape 6">
            <a:extLst>
              <a:ext uri="{FF2B5EF4-FFF2-40B4-BE49-F238E27FC236}">
                <a16:creationId xmlns:a16="http://schemas.microsoft.com/office/drawing/2014/main" id="{B4A88C49-D782-4B77-958B-6CF7AC639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5727" y="1420329"/>
            <a:ext cx="423607" cy="975957"/>
          </a:xfrm>
          <a:prstGeom prst="downArrow">
            <a:avLst>
              <a:gd name="adj1" fmla="val 50000"/>
              <a:gd name="adj2" fmla="val 575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121897" name="Text Box 41">
            <a:extLst>
              <a:ext uri="{FF2B5EF4-FFF2-40B4-BE49-F238E27FC236}">
                <a16:creationId xmlns:a16="http://schemas.microsoft.com/office/drawing/2014/main" id="{EF6C89F4-607D-4606-AFF9-520327B0E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004" y="2926487"/>
            <a:ext cx="8293556" cy="45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n-US" sz="2442" b="1"/>
              <a:t>rekening-rekening ke saldo yang sebenarnya sampai dengan</a:t>
            </a:r>
            <a:endParaRPr lang="en-US" altLang="en-US" sz="2442"/>
          </a:p>
        </p:txBody>
      </p:sp>
      <p:sp>
        <p:nvSpPr>
          <p:cNvPr id="121898" name="Text Box 42">
            <a:extLst>
              <a:ext uri="{FF2B5EF4-FFF2-40B4-BE49-F238E27FC236}">
                <a16:creationId xmlns:a16="http://schemas.microsoft.com/office/drawing/2014/main" id="{1B0B0F04-5060-4F18-BAE3-9B5E72580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004" y="3366706"/>
            <a:ext cx="8293556" cy="45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n-US" sz="2442" b="1"/>
              <a:t>periode akuntansi, atau untuk memisahkan antara</a:t>
            </a:r>
            <a:endParaRPr lang="en-US" altLang="en-US" sz="2442"/>
          </a:p>
        </p:txBody>
      </p:sp>
      <p:sp>
        <p:nvSpPr>
          <p:cNvPr id="121899" name="Text Box 43">
            <a:extLst>
              <a:ext uri="{FF2B5EF4-FFF2-40B4-BE49-F238E27FC236}">
                <a16:creationId xmlns:a16="http://schemas.microsoft.com/office/drawing/2014/main" id="{22D9B4D8-C9A8-4156-8AAA-A5234F519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004" y="3805541"/>
            <a:ext cx="8293556" cy="8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n-US" sz="2442" b="1"/>
              <a:t>pendapatan dan beban dari suatu periode dengan periode yang lain</a:t>
            </a:r>
            <a:r>
              <a:rPr lang="en-US" altLang="en-US" sz="2442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21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2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autoUpdateAnimBg="0"/>
      <p:bldP spid="121862" grpId="0" animBg="1"/>
      <p:bldP spid="121897" grpId="0" autoUpdateAnimBg="0"/>
      <p:bldP spid="121898" grpId="0" autoUpdateAnimBg="0"/>
      <p:bldP spid="12189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2562A599-26E7-4FBB-8226-6FA8A2167B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Penyesuaian  antara lain meliputi </a:t>
            </a:r>
          </a:p>
        </p:txBody>
      </p:sp>
      <p:sp>
        <p:nvSpPr>
          <p:cNvPr id="273413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5F5ACA3-C8FD-410D-97CF-83DAF6C11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709" y="2109729"/>
            <a:ext cx="6027398" cy="376539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 b="1"/>
              <a:t>1. </a:t>
            </a:r>
            <a:r>
              <a:rPr lang="es-ES" altLang="en-US" sz="2442" b="1"/>
              <a:t>Penyusutan/depresiasi aset tetap</a:t>
            </a:r>
            <a:endParaRPr lang="en-US" altLang="en-US" sz="2442" b="1"/>
          </a:p>
        </p:txBody>
      </p:sp>
      <p:sp>
        <p:nvSpPr>
          <p:cNvPr id="273414" name="AutoShap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CEA03F2-8057-4DE2-8E6D-7A72F88DD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709" y="2738217"/>
            <a:ext cx="6027398" cy="376539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 b="1"/>
              <a:t>2. Beban dibayar di muka</a:t>
            </a:r>
          </a:p>
        </p:txBody>
      </p:sp>
      <p:sp>
        <p:nvSpPr>
          <p:cNvPr id="273415" name="AutoShape 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AD3F8B5-0E57-4DF9-8107-1B54E92D5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709" y="3429001"/>
            <a:ext cx="6027398" cy="376539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 b="1"/>
              <a:t>3. Beban yang masih harus dibayar </a:t>
            </a:r>
          </a:p>
        </p:txBody>
      </p:sp>
      <p:sp>
        <p:nvSpPr>
          <p:cNvPr id="273416" name="AutoShape 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19794CE-B78E-4100-AEC5-CA7B56EFA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709" y="4119784"/>
            <a:ext cx="6027398" cy="376539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 b="1"/>
              <a:t>4. Pendapatan diterima di muka</a:t>
            </a:r>
          </a:p>
        </p:txBody>
      </p:sp>
      <p:sp>
        <p:nvSpPr>
          <p:cNvPr id="273417" name="AutoShape 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92256EA-816F-4369-8120-994FD0971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709" y="4810568"/>
            <a:ext cx="6027398" cy="376539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 b="1"/>
              <a:t>5. Piutang Pendapatan</a:t>
            </a:r>
            <a:r>
              <a:rPr lang="en-US" altLang="en-US" sz="2442"/>
              <a:t> </a:t>
            </a:r>
            <a:r>
              <a:rPr lang="en-US" altLang="en-US" sz="2442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3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/>
      <p:bldP spid="273414" grpId="0"/>
      <p:bldP spid="273415" grpId="0"/>
      <p:bldP spid="273416" grpId="0"/>
      <p:bldP spid="2734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4136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04FAEBE6-A774-4982-94B5-6312B7AE5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0716" y="278253"/>
            <a:ext cx="8610569" cy="837523"/>
          </a:xfrm>
        </p:spPr>
        <p:txBody>
          <a:bodyPr/>
          <a:lstStyle/>
          <a:p>
            <a:pPr eaLnBrk="1" hangingPunct="1">
              <a:defRPr/>
            </a:pPr>
            <a:r>
              <a:rPr lang="en-US" sz="3401"/>
              <a:t>MENGGUNAKAN AKTIVA TETAP</a:t>
            </a:r>
          </a:p>
        </p:txBody>
      </p:sp>
      <p:sp>
        <p:nvSpPr>
          <p:cNvPr id="140292" name="AutoShape 4">
            <a:extLst>
              <a:ext uri="{FF2B5EF4-FFF2-40B4-BE49-F238E27FC236}">
                <a16:creationId xmlns:a16="http://schemas.microsoft.com/office/drawing/2014/main" id="{E49A3F7E-B653-4DD7-981D-B8B87820A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7528" y="4344047"/>
            <a:ext cx="852751" cy="484518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711" tIns="39857" rIns="79711" bIns="39857" anchor="ctr"/>
          <a:lstStyle/>
          <a:p>
            <a:endParaRPr lang="en-ID" sz="1570"/>
          </a:p>
        </p:txBody>
      </p:sp>
      <p:sp>
        <p:nvSpPr>
          <p:cNvPr id="140293" name="Text Box 5">
            <a:extLst>
              <a:ext uri="{FF2B5EF4-FFF2-40B4-BE49-F238E27FC236}">
                <a16:creationId xmlns:a16="http://schemas.microsoft.com/office/drawing/2014/main" id="{A6059A2F-4AD4-4FF0-B2B9-9A048A418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275" y="2757598"/>
            <a:ext cx="3072032" cy="45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 b="1"/>
              <a:t>Apa itu aktiva tetap ?</a:t>
            </a:r>
          </a:p>
        </p:txBody>
      </p:sp>
      <p:sp>
        <p:nvSpPr>
          <p:cNvPr id="140294" name="Text Box 6">
            <a:extLst>
              <a:ext uri="{FF2B5EF4-FFF2-40B4-BE49-F238E27FC236}">
                <a16:creationId xmlns:a16="http://schemas.microsoft.com/office/drawing/2014/main" id="{CB43FDF6-D24C-4429-BCEC-AE28763CA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6071" y="4251297"/>
            <a:ext cx="8051298" cy="136879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AKTIVA TETAP  =  </a:t>
            </a:r>
            <a:r>
              <a:rPr lang="en-US" altLang="en-US" sz="2093" b="1">
                <a:solidFill>
                  <a:srgbClr val="00CC00"/>
                </a:solidFill>
              </a:rPr>
              <a:t>HARTA YANG DIPEROLEH UNTUK DIGUNAKAN DALAM OPERASIONAL DAN DAPAT DIGUNAKAN BERULANG-ULANG SERTA UMURNYA LEBIH DARI SATU TAHUN</a:t>
            </a:r>
            <a:r>
              <a:rPr lang="en-US" altLang="en-US" sz="2093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/>
      <p:bldP spid="14029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CEB31D2E-E94F-48DD-9AD0-85B73281D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8821" y="340547"/>
            <a:ext cx="8134358" cy="103825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401"/>
              <a:t>JIKA AKTIVA DAPAT DIGUNAKAN LEBIH DARI SETAHUN</a:t>
            </a:r>
          </a:p>
        </p:txBody>
      </p:sp>
      <p:sp>
        <p:nvSpPr>
          <p:cNvPr id="274435" name="AutoShape 3">
            <a:extLst>
              <a:ext uri="{FF2B5EF4-FFF2-40B4-BE49-F238E27FC236}">
                <a16:creationId xmlns:a16="http://schemas.microsoft.com/office/drawing/2014/main" id="{8B8F7964-3594-4244-9769-F7918FDA023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329771" y="1800330"/>
            <a:ext cx="975956" cy="42360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D" sz="1570"/>
          </a:p>
        </p:txBody>
      </p:sp>
      <p:sp>
        <p:nvSpPr>
          <p:cNvPr id="274436" name="Rectangle 4">
            <a:extLst>
              <a:ext uri="{FF2B5EF4-FFF2-40B4-BE49-F238E27FC236}">
                <a16:creationId xmlns:a16="http://schemas.microsoft.com/office/drawing/2014/main" id="{D782A03D-7217-410D-A0C2-6884F5385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2664" y="2896032"/>
            <a:ext cx="8134358" cy="1752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693" tIns="39846" rIns="79693" bIns="39846" anchor="ctr"/>
          <a:lstStyle/>
          <a:p>
            <a:pPr algn="ctr" defTabSz="938555">
              <a:defRPr/>
            </a:pPr>
            <a:r>
              <a:rPr lang="en-US" sz="340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AKTIVA TERSEBUT DAPAT DIGUNAKAN  UNTUK MEMPEROLEH PENDAPATAN LEBIH DARI SETAHUN</a:t>
            </a:r>
          </a:p>
        </p:txBody>
      </p:sp>
      <p:sp>
        <p:nvSpPr>
          <p:cNvPr id="274437" name="AutoShape 5">
            <a:extLst>
              <a:ext uri="{FF2B5EF4-FFF2-40B4-BE49-F238E27FC236}">
                <a16:creationId xmlns:a16="http://schemas.microsoft.com/office/drawing/2014/main" id="{90204927-ACD9-4C43-AFFC-7E267DC38E6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354688" y="4938619"/>
            <a:ext cx="975957" cy="42360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D" sz="1570"/>
          </a:p>
        </p:txBody>
      </p:sp>
      <p:sp>
        <p:nvSpPr>
          <p:cNvPr id="274438" name="Rectangle 6">
            <a:extLst>
              <a:ext uri="{FF2B5EF4-FFF2-40B4-BE49-F238E27FC236}">
                <a16:creationId xmlns:a16="http://schemas.microsoft.com/office/drawing/2014/main" id="{61959AF8-DB68-42B4-B6DE-6F8D007E0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768" y="5714539"/>
            <a:ext cx="8134358" cy="915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693" tIns="39846" rIns="79693" bIns="39846" anchor="ctr"/>
          <a:lstStyle/>
          <a:p>
            <a:pPr algn="ctr" defTabSz="938555">
              <a:defRPr/>
            </a:pPr>
            <a:r>
              <a:rPr lang="en-US" sz="279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HARGA BELINYA DILAPORKAN SEBAGAI BIAYA UNTUK BEBERAPA TAHUN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7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74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458" name="Object 2">
            <a:extLst>
              <a:ext uri="{FF2B5EF4-FFF2-40B4-BE49-F238E27FC236}">
                <a16:creationId xmlns:a16="http://schemas.microsoft.com/office/drawing/2014/main" id="{E686AD54-FB47-454E-8D0F-760AB4304340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823940" y="3361168"/>
          <a:ext cx="2710530" cy="1233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3" imgW="404820" imgH="173020" progId="MS_ClipArt_Gallery.2">
                  <p:embed/>
                </p:oleObj>
              </mc:Choice>
              <mc:Fallback>
                <p:oleObj name="Clip" r:id="rId3" imgW="404820" imgH="173020" progId="MS_ClipArt_Gallery.2">
                  <p:embed/>
                  <p:pic>
                    <p:nvPicPr>
                      <p:cNvPr id="275458" name="Object 2">
                        <a:extLst>
                          <a:ext uri="{FF2B5EF4-FFF2-40B4-BE49-F238E27FC236}">
                            <a16:creationId xmlns:a16="http://schemas.microsoft.com/office/drawing/2014/main" id="{E686AD54-FB47-454E-8D0F-760AB43043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940" y="3361168"/>
                        <a:ext cx="2710530" cy="1233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>
                            <a:solidFill>
                              <a:srgbClr val="000000"/>
                            </a:solidFill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59" name="Text Box 3">
            <a:extLst>
              <a:ext uri="{FF2B5EF4-FFF2-40B4-BE49-F238E27FC236}">
                <a16:creationId xmlns:a16="http://schemas.microsoft.com/office/drawing/2014/main" id="{2EA3EB93-B18B-4DBD-8D35-F90FE06D2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7822" y="2883573"/>
            <a:ext cx="2266610" cy="413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67" b="1"/>
              <a:t>Umur = 10 tahun</a:t>
            </a:r>
          </a:p>
        </p:txBody>
      </p:sp>
      <p:sp>
        <p:nvSpPr>
          <p:cNvPr id="275460" name="Line 4">
            <a:extLst>
              <a:ext uri="{FF2B5EF4-FFF2-40B4-BE49-F238E27FC236}">
                <a16:creationId xmlns:a16="http://schemas.microsoft.com/office/drawing/2014/main" id="{4F5AEB9A-AFF5-45D2-9DA1-C65CDF9E77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3485" y="6255815"/>
            <a:ext cx="6635122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5461" name="Line 5">
            <a:extLst>
              <a:ext uri="{FF2B5EF4-FFF2-40B4-BE49-F238E27FC236}">
                <a16:creationId xmlns:a16="http://schemas.microsoft.com/office/drawing/2014/main" id="{48F0FAD6-29DC-4161-AA01-884400E39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4068" y="6014941"/>
            <a:ext cx="0" cy="483133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5462" name="Text Box 6">
            <a:extLst>
              <a:ext uri="{FF2B5EF4-FFF2-40B4-BE49-F238E27FC236}">
                <a16:creationId xmlns:a16="http://schemas.microsoft.com/office/drawing/2014/main" id="{4E1DFB4A-93EE-4B3B-9761-C51B34AD7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923" y="6557600"/>
            <a:ext cx="882064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1/1/2002</a:t>
            </a:r>
          </a:p>
        </p:txBody>
      </p:sp>
      <p:sp>
        <p:nvSpPr>
          <p:cNvPr id="275463" name="Line 7">
            <a:extLst>
              <a:ext uri="{FF2B5EF4-FFF2-40B4-BE49-F238E27FC236}">
                <a16:creationId xmlns:a16="http://schemas.microsoft.com/office/drawing/2014/main" id="{B9C5B8B7-898B-4CEB-B45D-4F476AB3A1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2903" y="6014941"/>
            <a:ext cx="0" cy="483133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5464" name="Text Box 8">
            <a:extLst>
              <a:ext uri="{FF2B5EF4-FFF2-40B4-BE49-F238E27FC236}">
                <a16:creationId xmlns:a16="http://schemas.microsoft.com/office/drawing/2014/main" id="{228F61E9-9F0E-4E8B-8ACE-71C845C63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2374" y="6557600"/>
            <a:ext cx="882064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1/1/2003</a:t>
            </a:r>
          </a:p>
        </p:txBody>
      </p:sp>
      <p:sp>
        <p:nvSpPr>
          <p:cNvPr id="275465" name="Line 9">
            <a:extLst>
              <a:ext uri="{FF2B5EF4-FFF2-40B4-BE49-F238E27FC236}">
                <a16:creationId xmlns:a16="http://schemas.microsoft.com/office/drawing/2014/main" id="{827A9A34-A78B-4EA9-9666-F039DADEE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3395" y="6014941"/>
            <a:ext cx="0" cy="483133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5466" name="Text Box 10">
            <a:extLst>
              <a:ext uri="{FF2B5EF4-FFF2-40B4-BE49-F238E27FC236}">
                <a16:creationId xmlns:a16="http://schemas.microsoft.com/office/drawing/2014/main" id="{8CC1CB69-F842-4A2B-B5DD-AE67465CF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251" y="6557600"/>
            <a:ext cx="882064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1/1/2004</a:t>
            </a:r>
          </a:p>
        </p:txBody>
      </p:sp>
      <p:sp>
        <p:nvSpPr>
          <p:cNvPr id="275467" name="Line 11">
            <a:extLst>
              <a:ext uri="{FF2B5EF4-FFF2-40B4-BE49-F238E27FC236}">
                <a16:creationId xmlns:a16="http://schemas.microsoft.com/office/drawing/2014/main" id="{8ED1194E-210D-4195-83FB-9FC6CCC94A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0044" y="6014941"/>
            <a:ext cx="0" cy="483133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5468" name="Text Box 12">
            <a:extLst>
              <a:ext uri="{FF2B5EF4-FFF2-40B4-BE49-F238E27FC236}">
                <a16:creationId xmlns:a16="http://schemas.microsoft.com/office/drawing/2014/main" id="{A2FFA498-1B1B-4C19-90B6-39009D2AF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3669" y="6557600"/>
            <a:ext cx="882064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1/1/2005</a:t>
            </a:r>
          </a:p>
        </p:txBody>
      </p:sp>
      <p:sp>
        <p:nvSpPr>
          <p:cNvPr id="275469" name="Line 13">
            <a:extLst>
              <a:ext uri="{FF2B5EF4-FFF2-40B4-BE49-F238E27FC236}">
                <a16:creationId xmlns:a16="http://schemas.microsoft.com/office/drawing/2014/main" id="{037187A9-148F-4E9E-8D30-F2F3EFA12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8792686" y="6014941"/>
            <a:ext cx="0" cy="483133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5470" name="Text Box 14">
            <a:extLst>
              <a:ext uri="{FF2B5EF4-FFF2-40B4-BE49-F238E27FC236}">
                <a16:creationId xmlns:a16="http://schemas.microsoft.com/office/drawing/2014/main" id="{4F074C1C-78B5-4750-AC35-2BDEAA103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3542" y="6557600"/>
            <a:ext cx="882064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1/1/2006</a:t>
            </a:r>
          </a:p>
        </p:txBody>
      </p:sp>
      <p:sp>
        <p:nvSpPr>
          <p:cNvPr id="275471" name="Line 15">
            <a:extLst>
              <a:ext uri="{FF2B5EF4-FFF2-40B4-BE49-F238E27FC236}">
                <a16:creationId xmlns:a16="http://schemas.microsoft.com/office/drawing/2014/main" id="{81991DEE-6F5D-481F-BA57-A69D5327A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15383" y="6014941"/>
            <a:ext cx="0" cy="483133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5472" name="Text Box 16">
            <a:extLst>
              <a:ext uri="{FF2B5EF4-FFF2-40B4-BE49-F238E27FC236}">
                <a16:creationId xmlns:a16="http://schemas.microsoft.com/office/drawing/2014/main" id="{468099CA-9E38-41C2-B28E-53395B955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7623" y="6557600"/>
            <a:ext cx="882064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1/1/2007</a:t>
            </a:r>
          </a:p>
        </p:txBody>
      </p:sp>
      <p:sp>
        <p:nvSpPr>
          <p:cNvPr id="275473" name="AutoShape 17">
            <a:extLst>
              <a:ext uri="{FF2B5EF4-FFF2-40B4-BE49-F238E27FC236}">
                <a16:creationId xmlns:a16="http://schemas.microsoft.com/office/drawing/2014/main" id="{A62879A3-80E5-4586-8B4F-2C595BE10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3085" y="3887216"/>
            <a:ext cx="685247" cy="38484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1882103894 h 21600"/>
              <a:gd name="T4" fmla="*/ 2147483646 w 21600"/>
              <a:gd name="T5" fmla="*/ 2147483646 h 21600"/>
              <a:gd name="T6" fmla="*/ 2147483646 w 21600"/>
              <a:gd name="T7" fmla="*/ 188210389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D" sz="1570"/>
          </a:p>
        </p:txBody>
      </p:sp>
      <p:sp>
        <p:nvSpPr>
          <p:cNvPr id="275474" name="Line 18">
            <a:extLst>
              <a:ext uri="{FF2B5EF4-FFF2-40B4-BE49-F238E27FC236}">
                <a16:creationId xmlns:a16="http://schemas.microsoft.com/office/drawing/2014/main" id="{5F238299-CA28-4600-9D45-823CBE1CA2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4523" y="1448016"/>
            <a:ext cx="985647" cy="4206997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5475" name="Text Box 19">
            <a:extLst>
              <a:ext uri="{FF2B5EF4-FFF2-40B4-BE49-F238E27FC236}">
                <a16:creationId xmlns:a16="http://schemas.microsoft.com/office/drawing/2014/main" id="{15272B05-836B-4D19-AA2E-467700E4C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629" y="5775450"/>
            <a:ext cx="975038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9.000.000</a:t>
            </a:r>
          </a:p>
        </p:txBody>
      </p:sp>
      <p:sp>
        <p:nvSpPr>
          <p:cNvPr id="275476" name="Line 20">
            <a:extLst>
              <a:ext uri="{FF2B5EF4-FFF2-40B4-BE49-F238E27FC236}">
                <a16:creationId xmlns:a16="http://schemas.microsoft.com/office/drawing/2014/main" id="{7B67802D-530C-47F7-ACC1-71ECAF0F93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3867" y="1448016"/>
            <a:ext cx="2016978" cy="4266523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5477" name="Text Box 21">
            <a:extLst>
              <a:ext uri="{FF2B5EF4-FFF2-40B4-BE49-F238E27FC236}">
                <a16:creationId xmlns:a16="http://schemas.microsoft.com/office/drawing/2014/main" id="{8B149738-CFB8-48DE-B77B-585DC3739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919" y="5834977"/>
            <a:ext cx="1027937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9.000.,000</a:t>
            </a:r>
          </a:p>
        </p:txBody>
      </p:sp>
      <p:sp>
        <p:nvSpPr>
          <p:cNvPr id="275478" name="Line 22">
            <a:extLst>
              <a:ext uri="{FF2B5EF4-FFF2-40B4-BE49-F238E27FC236}">
                <a16:creationId xmlns:a16="http://schemas.microsoft.com/office/drawing/2014/main" id="{E80924D8-A7B2-41B3-9692-4D9D6C45D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6108" y="1752570"/>
            <a:ext cx="2702224" cy="4082407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5479" name="Text Box 23">
            <a:extLst>
              <a:ext uri="{FF2B5EF4-FFF2-40B4-BE49-F238E27FC236}">
                <a16:creationId xmlns:a16="http://schemas.microsoft.com/office/drawing/2014/main" id="{CE9FA99E-D442-4A76-A385-34284FFB7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0572" y="5834977"/>
            <a:ext cx="975038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9.000.000</a:t>
            </a:r>
          </a:p>
        </p:txBody>
      </p:sp>
      <p:sp>
        <p:nvSpPr>
          <p:cNvPr id="275480" name="Line 24">
            <a:extLst>
              <a:ext uri="{FF2B5EF4-FFF2-40B4-BE49-F238E27FC236}">
                <a16:creationId xmlns:a16="http://schemas.microsoft.com/office/drawing/2014/main" id="{DE1B3CE1-A243-4F0D-BD1E-D52E200CB9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2557" y="1676432"/>
            <a:ext cx="3867834" cy="4158545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5481" name="Text Box 25">
            <a:extLst>
              <a:ext uri="{FF2B5EF4-FFF2-40B4-BE49-F238E27FC236}">
                <a16:creationId xmlns:a16="http://schemas.microsoft.com/office/drawing/2014/main" id="{D827D8FA-21E4-4F31-9466-D019F5735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1247" y="5834977"/>
            <a:ext cx="1027937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9.000.,000</a:t>
            </a:r>
          </a:p>
        </p:txBody>
      </p:sp>
      <p:sp>
        <p:nvSpPr>
          <p:cNvPr id="275482" name="Line 26">
            <a:extLst>
              <a:ext uri="{FF2B5EF4-FFF2-40B4-BE49-F238E27FC236}">
                <a16:creationId xmlns:a16="http://schemas.microsoft.com/office/drawing/2014/main" id="{A41892C7-28B0-422E-8BAA-257E12644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2556" y="1524155"/>
            <a:ext cx="5205103" cy="4310822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5483" name="Text Box 27">
            <a:extLst>
              <a:ext uri="{FF2B5EF4-FFF2-40B4-BE49-F238E27FC236}">
                <a16:creationId xmlns:a16="http://schemas.microsoft.com/office/drawing/2014/main" id="{43B10AE4-DBA8-4FF4-9342-6897E362B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6493" y="5895887"/>
            <a:ext cx="1027937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9.000.,000</a:t>
            </a:r>
          </a:p>
        </p:txBody>
      </p:sp>
      <p:sp>
        <p:nvSpPr>
          <p:cNvPr id="275484" name="Rectangle 28">
            <a:extLst>
              <a:ext uri="{FF2B5EF4-FFF2-40B4-BE49-F238E27FC236}">
                <a16:creationId xmlns:a16="http://schemas.microsoft.com/office/drawing/2014/main" id="{2873CE6E-458C-4487-9D94-99057947E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8821" y="304555"/>
            <a:ext cx="8134358" cy="1143461"/>
          </a:xfrm>
        </p:spPr>
        <p:txBody>
          <a:bodyPr/>
          <a:lstStyle/>
          <a:p>
            <a:pPr eaLnBrk="1" hangingPunct="1">
              <a:defRPr/>
            </a:pPr>
            <a:r>
              <a:rPr lang="en-US" sz="2790"/>
              <a:t>1 Januari 2002 membeli mobil dengan harga Rp.90.000.000, umur mobil ditaksir 10 tahun</a:t>
            </a:r>
          </a:p>
        </p:txBody>
      </p:sp>
      <p:sp>
        <p:nvSpPr>
          <p:cNvPr id="275485" name="Line 29">
            <a:extLst>
              <a:ext uri="{FF2B5EF4-FFF2-40B4-BE49-F238E27FC236}">
                <a16:creationId xmlns:a16="http://schemas.microsoft.com/office/drawing/2014/main" id="{50A631AC-A604-42B0-8D02-223DABD605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5599" y="1294355"/>
            <a:ext cx="5220330" cy="3934283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5486" name="Text Box 30">
            <a:extLst>
              <a:ext uri="{FF2B5EF4-FFF2-40B4-BE49-F238E27FC236}">
                <a16:creationId xmlns:a16="http://schemas.microsoft.com/office/drawing/2014/main" id="{152EA28D-D587-4BD2-8944-976BF3025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4235" y="5249402"/>
            <a:ext cx="489328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Dst.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5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7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7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7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27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27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27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27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75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7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7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7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7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7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7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7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7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7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7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27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27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/>
      <p:bldP spid="275462" grpId="0"/>
      <p:bldP spid="275464" grpId="0"/>
      <p:bldP spid="275466" grpId="0"/>
      <p:bldP spid="275468" grpId="0"/>
      <p:bldP spid="275470" grpId="0"/>
      <p:bldP spid="275472" grpId="0"/>
      <p:bldP spid="275475" grpId="0"/>
      <p:bldP spid="275477" grpId="0"/>
      <p:bldP spid="275479" grpId="0"/>
      <p:bldP spid="275481" grpId="0"/>
      <p:bldP spid="275483" grpId="0"/>
      <p:bldP spid="27548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>
            <a:extLst>
              <a:ext uri="{FF2B5EF4-FFF2-40B4-BE49-F238E27FC236}">
                <a16:creationId xmlns:a16="http://schemas.microsoft.com/office/drawing/2014/main" id="{5875B4DB-D922-403C-B25A-AD1218B3D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88093" y="181349"/>
            <a:ext cx="8132974" cy="5357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186"/>
              <a:t>Menyusutkan aktiva tetap</a:t>
            </a:r>
          </a:p>
        </p:txBody>
      </p:sp>
      <p:sp>
        <p:nvSpPr>
          <p:cNvPr id="276483" name="Text Box 3">
            <a:extLst>
              <a:ext uri="{FF2B5EF4-FFF2-40B4-BE49-F238E27FC236}">
                <a16:creationId xmlns:a16="http://schemas.microsoft.com/office/drawing/2014/main" id="{B9F65E54-0F51-47F6-A14A-0A2537825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2993" y="1598909"/>
            <a:ext cx="7233155" cy="1084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314"/>
              <a:t>Mengalokasikan cost aktiva tetap sebagai beban pada tahun-tahun penggunaan</a:t>
            </a:r>
          </a:p>
        </p:txBody>
      </p:sp>
      <p:sp>
        <p:nvSpPr>
          <p:cNvPr id="276484" name="AutoShape 4">
            <a:extLst>
              <a:ext uri="{FF2B5EF4-FFF2-40B4-BE49-F238E27FC236}">
                <a16:creationId xmlns:a16="http://schemas.microsoft.com/office/drawing/2014/main" id="{85B23E0F-3D3B-4D51-844D-E395279FC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7166" y="722624"/>
            <a:ext cx="340547" cy="769691"/>
          </a:xfrm>
          <a:prstGeom prst="downArrow">
            <a:avLst>
              <a:gd name="adj1" fmla="val 50000"/>
              <a:gd name="adj2" fmla="val 56504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graphicFrame>
        <p:nvGraphicFramePr>
          <p:cNvPr id="276485" name="Object 5">
            <a:extLst>
              <a:ext uri="{FF2B5EF4-FFF2-40B4-BE49-F238E27FC236}">
                <a16:creationId xmlns:a16="http://schemas.microsoft.com/office/drawing/2014/main" id="{B4CEA5F0-BBF4-4A79-96E5-22FEE7081E56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823940" y="3361168"/>
          <a:ext cx="2710530" cy="1233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lip" r:id="rId3" imgW="404820" imgH="173020" progId="MS_ClipArt_Gallery.2">
                  <p:embed/>
                </p:oleObj>
              </mc:Choice>
              <mc:Fallback>
                <p:oleObj name="Clip" r:id="rId3" imgW="404820" imgH="173020" progId="MS_ClipArt_Gallery.2">
                  <p:embed/>
                  <p:pic>
                    <p:nvPicPr>
                      <p:cNvPr id="276485" name="Object 5">
                        <a:extLst>
                          <a:ext uri="{FF2B5EF4-FFF2-40B4-BE49-F238E27FC236}">
                            <a16:creationId xmlns:a16="http://schemas.microsoft.com/office/drawing/2014/main" id="{B4CEA5F0-BBF4-4A79-96E5-22FEE7081E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940" y="3361168"/>
                        <a:ext cx="2710530" cy="1233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>
                            <a:solidFill>
                              <a:srgbClr val="000000"/>
                            </a:solidFill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86" name="Text Box 6">
            <a:extLst>
              <a:ext uri="{FF2B5EF4-FFF2-40B4-BE49-F238E27FC236}">
                <a16:creationId xmlns:a16="http://schemas.microsoft.com/office/drawing/2014/main" id="{274B10CA-991A-4BB8-B040-3CABB190B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563" y="3489912"/>
            <a:ext cx="4179441" cy="413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67" b="1"/>
              <a:t>1/1 2002 dibeli Cost = 90.000.000</a:t>
            </a:r>
          </a:p>
        </p:txBody>
      </p:sp>
      <p:sp>
        <p:nvSpPr>
          <p:cNvPr id="276487" name="Text Box 7">
            <a:extLst>
              <a:ext uri="{FF2B5EF4-FFF2-40B4-BE49-F238E27FC236}">
                <a16:creationId xmlns:a16="http://schemas.microsoft.com/office/drawing/2014/main" id="{30F6760B-2667-49E7-91E3-A025956A7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638" y="4362043"/>
            <a:ext cx="2266610" cy="413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67" b="1"/>
              <a:t>Umur = 10 tahun</a:t>
            </a:r>
          </a:p>
        </p:txBody>
      </p:sp>
      <p:sp>
        <p:nvSpPr>
          <p:cNvPr id="276488" name="Line 8">
            <a:extLst>
              <a:ext uri="{FF2B5EF4-FFF2-40B4-BE49-F238E27FC236}">
                <a16:creationId xmlns:a16="http://schemas.microsoft.com/office/drawing/2014/main" id="{2BC32264-3151-4A3C-9F37-15BD4D01AC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3485" y="6255815"/>
            <a:ext cx="6635122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6489" name="Line 9">
            <a:extLst>
              <a:ext uri="{FF2B5EF4-FFF2-40B4-BE49-F238E27FC236}">
                <a16:creationId xmlns:a16="http://schemas.microsoft.com/office/drawing/2014/main" id="{6F26955D-018F-4636-ADEA-B958A55E0C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4068" y="6014941"/>
            <a:ext cx="0" cy="483133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6490" name="Text Box 10">
            <a:extLst>
              <a:ext uri="{FF2B5EF4-FFF2-40B4-BE49-F238E27FC236}">
                <a16:creationId xmlns:a16="http://schemas.microsoft.com/office/drawing/2014/main" id="{BB1D09AC-86C7-4649-B33E-811DD889C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923" y="6557600"/>
            <a:ext cx="882064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1/1/2002</a:t>
            </a:r>
          </a:p>
        </p:txBody>
      </p:sp>
      <p:sp>
        <p:nvSpPr>
          <p:cNvPr id="276491" name="Line 11">
            <a:extLst>
              <a:ext uri="{FF2B5EF4-FFF2-40B4-BE49-F238E27FC236}">
                <a16:creationId xmlns:a16="http://schemas.microsoft.com/office/drawing/2014/main" id="{E00B2E8F-27DD-44E1-B4BF-213D7F9BF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2903" y="6014941"/>
            <a:ext cx="0" cy="483133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6492" name="Text Box 12">
            <a:extLst>
              <a:ext uri="{FF2B5EF4-FFF2-40B4-BE49-F238E27FC236}">
                <a16:creationId xmlns:a16="http://schemas.microsoft.com/office/drawing/2014/main" id="{3A625252-35AF-48DC-B710-48C88D52D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2374" y="6557600"/>
            <a:ext cx="882064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1/1/2003</a:t>
            </a:r>
          </a:p>
        </p:txBody>
      </p:sp>
      <p:sp>
        <p:nvSpPr>
          <p:cNvPr id="276493" name="Line 13">
            <a:extLst>
              <a:ext uri="{FF2B5EF4-FFF2-40B4-BE49-F238E27FC236}">
                <a16:creationId xmlns:a16="http://schemas.microsoft.com/office/drawing/2014/main" id="{27EB7080-7848-414C-9F2D-D5A24AC1D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3395" y="6014941"/>
            <a:ext cx="0" cy="483133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6494" name="Text Box 14">
            <a:extLst>
              <a:ext uri="{FF2B5EF4-FFF2-40B4-BE49-F238E27FC236}">
                <a16:creationId xmlns:a16="http://schemas.microsoft.com/office/drawing/2014/main" id="{C6091F2B-7ED9-4D58-87A3-E437D7B83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251" y="6557600"/>
            <a:ext cx="882064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1/1/2004</a:t>
            </a:r>
          </a:p>
        </p:txBody>
      </p:sp>
      <p:sp>
        <p:nvSpPr>
          <p:cNvPr id="276495" name="Line 15">
            <a:extLst>
              <a:ext uri="{FF2B5EF4-FFF2-40B4-BE49-F238E27FC236}">
                <a16:creationId xmlns:a16="http://schemas.microsoft.com/office/drawing/2014/main" id="{2EFBE468-6B6E-46DE-8EB2-6CF9AC05C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0044" y="6014941"/>
            <a:ext cx="0" cy="483133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6496" name="Text Box 16">
            <a:extLst>
              <a:ext uri="{FF2B5EF4-FFF2-40B4-BE49-F238E27FC236}">
                <a16:creationId xmlns:a16="http://schemas.microsoft.com/office/drawing/2014/main" id="{82AF7A53-E09D-424B-8783-7A86C4E90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3669" y="6557600"/>
            <a:ext cx="882064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1/1/2005</a:t>
            </a:r>
          </a:p>
        </p:txBody>
      </p:sp>
      <p:sp>
        <p:nvSpPr>
          <p:cNvPr id="276497" name="Line 17">
            <a:extLst>
              <a:ext uri="{FF2B5EF4-FFF2-40B4-BE49-F238E27FC236}">
                <a16:creationId xmlns:a16="http://schemas.microsoft.com/office/drawing/2014/main" id="{B7E22F34-368A-48AD-BFA5-088E6249C9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92686" y="6014941"/>
            <a:ext cx="0" cy="483133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6498" name="Text Box 18">
            <a:extLst>
              <a:ext uri="{FF2B5EF4-FFF2-40B4-BE49-F238E27FC236}">
                <a16:creationId xmlns:a16="http://schemas.microsoft.com/office/drawing/2014/main" id="{B650EF6C-DC43-406E-BD9B-398D530B8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3542" y="6557600"/>
            <a:ext cx="882064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1/1/2006</a:t>
            </a:r>
          </a:p>
        </p:txBody>
      </p:sp>
      <p:sp>
        <p:nvSpPr>
          <p:cNvPr id="276499" name="Line 19">
            <a:extLst>
              <a:ext uri="{FF2B5EF4-FFF2-40B4-BE49-F238E27FC236}">
                <a16:creationId xmlns:a16="http://schemas.microsoft.com/office/drawing/2014/main" id="{DAC850D3-F05E-4AD3-BE1B-61BADC80E8E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15383" y="6014941"/>
            <a:ext cx="0" cy="483133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6500" name="Text Box 20">
            <a:extLst>
              <a:ext uri="{FF2B5EF4-FFF2-40B4-BE49-F238E27FC236}">
                <a16:creationId xmlns:a16="http://schemas.microsoft.com/office/drawing/2014/main" id="{B5E2902C-3E01-4A67-9EF3-47E6471A5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7623" y="6557600"/>
            <a:ext cx="882064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1/1/2007</a:t>
            </a:r>
          </a:p>
        </p:txBody>
      </p:sp>
      <p:sp>
        <p:nvSpPr>
          <p:cNvPr id="276501" name="AutoShape 21">
            <a:extLst>
              <a:ext uri="{FF2B5EF4-FFF2-40B4-BE49-F238E27FC236}">
                <a16:creationId xmlns:a16="http://schemas.microsoft.com/office/drawing/2014/main" id="{0982B24F-DB7D-4945-9987-9655DE4CA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3085" y="3887216"/>
            <a:ext cx="685247" cy="38484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1882103894 h 21600"/>
              <a:gd name="T4" fmla="*/ 2147483646 w 21600"/>
              <a:gd name="T5" fmla="*/ 2147483646 h 21600"/>
              <a:gd name="T6" fmla="*/ 2147483646 w 21600"/>
              <a:gd name="T7" fmla="*/ 188210389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D" sz="1570"/>
          </a:p>
        </p:txBody>
      </p:sp>
      <p:sp>
        <p:nvSpPr>
          <p:cNvPr id="276502" name="Line 22">
            <a:extLst>
              <a:ext uri="{FF2B5EF4-FFF2-40B4-BE49-F238E27FC236}">
                <a16:creationId xmlns:a16="http://schemas.microsoft.com/office/drawing/2014/main" id="{6DE97425-2CDA-4FD2-8A0A-C9846CB359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0171" y="3909365"/>
            <a:ext cx="5351843" cy="1745648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6503" name="Text Box 23">
            <a:extLst>
              <a:ext uri="{FF2B5EF4-FFF2-40B4-BE49-F238E27FC236}">
                <a16:creationId xmlns:a16="http://schemas.microsoft.com/office/drawing/2014/main" id="{13A63276-46BC-41EF-9EB3-7E2769D7C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629" y="5775450"/>
            <a:ext cx="922139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9.000000</a:t>
            </a:r>
          </a:p>
        </p:txBody>
      </p:sp>
      <p:sp>
        <p:nvSpPr>
          <p:cNvPr id="276504" name="Line 24">
            <a:extLst>
              <a:ext uri="{FF2B5EF4-FFF2-40B4-BE49-F238E27FC236}">
                <a16:creationId xmlns:a16="http://schemas.microsoft.com/office/drawing/2014/main" id="{2C4739CE-88E3-4F2D-8B58-58EE8A8255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0846" y="3909365"/>
            <a:ext cx="4121168" cy="1805174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6505" name="Text Box 25">
            <a:extLst>
              <a:ext uri="{FF2B5EF4-FFF2-40B4-BE49-F238E27FC236}">
                <a16:creationId xmlns:a16="http://schemas.microsoft.com/office/drawing/2014/main" id="{F230046D-CA7A-4B7B-A168-30EE10661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919" y="5834977"/>
            <a:ext cx="975038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9.000.000</a:t>
            </a:r>
          </a:p>
        </p:txBody>
      </p:sp>
      <p:sp>
        <p:nvSpPr>
          <p:cNvPr id="276506" name="Line 26">
            <a:extLst>
              <a:ext uri="{FF2B5EF4-FFF2-40B4-BE49-F238E27FC236}">
                <a16:creationId xmlns:a16="http://schemas.microsoft.com/office/drawing/2014/main" id="{616ADC5F-3BE0-4B08-8A41-F23A8DF7DD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38332" y="3970276"/>
            <a:ext cx="3103681" cy="1864701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6507" name="Text Box 27">
            <a:extLst>
              <a:ext uri="{FF2B5EF4-FFF2-40B4-BE49-F238E27FC236}">
                <a16:creationId xmlns:a16="http://schemas.microsoft.com/office/drawing/2014/main" id="{1C5883D6-D440-420E-928A-3DC62C944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0572" y="5834977"/>
            <a:ext cx="975038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9.000.000</a:t>
            </a:r>
          </a:p>
        </p:txBody>
      </p:sp>
      <p:sp>
        <p:nvSpPr>
          <p:cNvPr id="276508" name="Line 28">
            <a:extLst>
              <a:ext uri="{FF2B5EF4-FFF2-40B4-BE49-F238E27FC236}">
                <a16:creationId xmlns:a16="http://schemas.microsoft.com/office/drawing/2014/main" id="{12BE8D16-8C3F-42C3-8A75-8E8B45A55D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70391" y="3909365"/>
            <a:ext cx="1926996" cy="1925612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6509" name="Text Box 29">
            <a:extLst>
              <a:ext uri="{FF2B5EF4-FFF2-40B4-BE49-F238E27FC236}">
                <a16:creationId xmlns:a16="http://schemas.microsoft.com/office/drawing/2014/main" id="{1FDAB736-02CA-48A0-A96A-B5DC1BB87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1247" y="5834977"/>
            <a:ext cx="975038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9.000.000</a:t>
            </a:r>
          </a:p>
        </p:txBody>
      </p:sp>
      <p:sp>
        <p:nvSpPr>
          <p:cNvPr id="276510" name="Line 30">
            <a:extLst>
              <a:ext uri="{FF2B5EF4-FFF2-40B4-BE49-F238E27FC236}">
                <a16:creationId xmlns:a16="http://schemas.microsoft.com/office/drawing/2014/main" id="{DA9D92B5-C914-4B07-AB4A-1CA22ECBE9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07660" y="4031187"/>
            <a:ext cx="589727" cy="180379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6511" name="Text Box 31">
            <a:extLst>
              <a:ext uri="{FF2B5EF4-FFF2-40B4-BE49-F238E27FC236}">
                <a16:creationId xmlns:a16="http://schemas.microsoft.com/office/drawing/2014/main" id="{C99FAA7E-58FA-42A7-9E1A-F429EEA79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6493" y="5895887"/>
            <a:ext cx="975038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9.000.000</a:t>
            </a:r>
          </a:p>
        </p:txBody>
      </p:sp>
      <p:sp>
        <p:nvSpPr>
          <p:cNvPr id="276512" name="Line 32">
            <a:extLst>
              <a:ext uri="{FF2B5EF4-FFF2-40B4-BE49-F238E27FC236}">
                <a16:creationId xmlns:a16="http://schemas.microsoft.com/office/drawing/2014/main" id="{078E0E4E-DC04-41A7-ACF9-032CC75073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52432" y="4057489"/>
            <a:ext cx="544044" cy="1866085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 sz="1570"/>
          </a:p>
        </p:txBody>
      </p:sp>
      <p:sp>
        <p:nvSpPr>
          <p:cNvPr id="276513" name="Text Box 33">
            <a:extLst>
              <a:ext uri="{FF2B5EF4-FFF2-40B4-BE49-F238E27FC236}">
                <a16:creationId xmlns:a16="http://schemas.microsoft.com/office/drawing/2014/main" id="{5AF3C0D6-78B7-4C2E-B9D4-38D206A83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5311" y="5984485"/>
            <a:ext cx="454062" cy="3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63704" tIns="31851" rIns="63704" bIns="31851">
            <a:spAutoFit/>
          </a:bodyPr>
          <a:lstStyle>
            <a:lvl1pPr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302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30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57" b="1"/>
              <a:t> dst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76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7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7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7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7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7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276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76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276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7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27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7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7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7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27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7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7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7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27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7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27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27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27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7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  <p:bldP spid="276484" grpId="0" animBg="1"/>
      <p:bldP spid="276486" grpId="0"/>
      <p:bldP spid="276487" grpId="0"/>
      <p:bldP spid="276490" grpId="0"/>
      <p:bldP spid="276492" grpId="0"/>
      <p:bldP spid="276494" grpId="0"/>
      <p:bldP spid="276496" grpId="0"/>
      <p:bldP spid="276498" grpId="0"/>
      <p:bldP spid="276500" grpId="0"/>
      <p:bldP spid="276503" grpId="0"/>
      <p:bldP spid="276505" grpId="0"/>
      <p:bldP spid="276507" grpId="0"/>
      <p:bldP spid="276509" grpId="0"/>
      <p:bldP spid="276511" grpId="0"/>
      <p:bldP spid="2765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03D4F4E2-7918-4CD5-99F9-0641EF893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3029" y="351622"/>
            <a:ext cx="8400150" cy="103825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v-SE" sz="2442"/>
              <a:t>Sebuah mobil seharga Rp 90.000.000,- diperkirakan umur ekonomisnya adalah 10 tahun,  disusutkan menggunakan metode garis lurus. Penyusutan per tahun =</a:t>
            </a:r>
            <a:endParaRPr lang="en-US" sz="2442"/>
          </a:p>
        </p:txBody>
      </p:sp>
      <p:sp>
        <p:nvSpPr>
          <p:cNvPr id="146435" name="Text Box 3">
            <a:extLst>
              <a:ext uri="{FF2B5EF4-FFF2-40B4-BE49-F238E27FC236}">
                <a16:creationId xmlns:a16="http://schemas.microsoft.com/office/drawing/2014/main" id="{23FF6759-A47E-4CC2-9B0A-1CCEB8EA1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0352" y="2047434"/>
            <a:ext cx="2977391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Penyusutan per tahun = </a:t>
            </a:r>
          </a:p>
        </p:txBody>
      </p:sp>
      <p:sp>
        <p:nvSpPr>
          <p:cNvPr id="146436" name="Text Box 4">
            <a:extLst>
              <a:ext uri="{FF2B5EF4-FFF2-40B4-BE49-F238E27FC236}">
                <a16:creationId xmlns:a16="http://schemas.microsoft.com/office/drawing/2014/main" id="{DAE94685-B9E8-4C3D-8306-58E536C8A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405" y="1670895"/>
            <a:ext cx="1783218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Rp.90.000.000</a:t>
            </a:r>
          </a:p>
        </p:txBody>
      </p:sp>
      <p:sp>
        <p:nvSpPr>
          <p:cNvPr id="146437" name="AutoShape 5">
            <a:extLst>
              <a:ext uri="{FF2B5EF4-FFF2-40B4-BE49-F238E27FC236}">
                <a16:creationId xmlns:a16="http://schemas.microsoft.com/office/drawing/2014/main" id="{AB6C1713-14C0-4BE5-94E9-6FE76A926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8150" y="4496323"/>
            <a:ext cx="423607" cy="564809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graphicFrame>
        <p:nvGraphicFramePr>
          <p:cNvPr id="146468" name="Group 36">
            <a:extLst>
              <a:ext uri="{FF2B5EF4-FFF2-40B4-BE49-F238E27FC236}">
                <a16:creationId xmlns:a16="http://schemas.microsoft.com/office/drawing/2014/main" id="{39BFEBD1-8C56-47F2-A92E-6FE7DDBA438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28821" y="5105432"/>
          <a:ext cx="8134357" cy="1600294"/>
        </p:xfrm>
        <a:graphic>
          <a:graphicData uri="http://schemas.openxmlformats.org/drawingml/2006/table">
            <a:tbl>
              <a:tblPr/>
              <a:tblGrid>
                <a:gridCol w="1182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0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8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9418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3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 31</a:t>
                      </a: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746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6464" name="Text Box 32">
            <a:extLst>
              <a:ext uri="{FF2B5EF4-FFF2-40B4-BE49-F238E27FC236}">
                <a16:creationId xmlns:a16="http://schemas.microsoft.com/office/drawing/2014/main" id="{AF7D316A-80BB-4CCE-A5A5-5937E3305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164" y="5689621"/>
            <a:ext cx="5167726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Beban penyusutan                      9.000.000                                           </a:t>
            </a:r>
          </a:p>
        </p:txBody>
      </p:sp>
      <p:sp>
        <p:nvSpPr>
          <p:cNvPr id="146465" name="Text Box 33">
            <a:extLst>
              <a:ext uri="{FF2B5EF4-FFF2-40B4-BE49-F238E27FC236}">
                <a16:creationId xmlns:a16="http://schemas.microsoft.com/office/drawing/2014/main" id="{057E7ECE-88AF-40F9-8E6D-44AC03401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061" y="6189367"/>
            <a:ext cx="644475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Akumulasi penyusutan                                      9.000.000</a:t>
            </a:r>
          </a:p>
        </p:txBody>
      </p:sp>
      <p:sp>
        <p:nvSpPr>
          <p:cNvPr id="146470" name="Text Box 38">
            <a:extLst>
              <a:ext uri="{FF2B5EF4-FFF2-40B4-BE49-F238E27FC236}">
                <a16:creationId xmlns:a16="http://schemas.microsoft.com/office/drawing/2014/main" id="{D001E909-E115-46CB-A1BD-075CABE40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465" y="3532826"/>
            <a:ext cx="2033286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Pengaruhnya  ? </a:t>
            </a:r>
          </a:p>
        </p:txBody>
      </p:sp>
      <p:sp>
        <p:nvSpPr>
          <p:cNvPr id="146471" name="Line 39">
            <a:extLst>
              <a:ext uri="{FF2B5EF4-FFF2-40B4-BE49-F238E27FC236}">
                <a16:creationId xmlns:a16="http://schemas.microsoft.com/office/drawing/2014/main" id="{9D419EF0-6F51-40FA-A11D-225E92885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9461" y="2235703"/>
            <a:ext cx="16321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46472" name="Text Box 40">
            <a:extLst>
              <a:ext uri="{FF2B5EF4-FFF2-40B4-BE49-F238E27FC236}">
                <a16:creationId xmlns:a16="http://schemas.microsoft.com/office/drawing/2014/main" id="{8F73E5EC-3984-4B59-AFC2-58CBD55A9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8113" y="2339528"/>
            <a:ext cx="43028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10</a:t>
            </a:r>
          </a:p>
        </p:txBody>
      </p:sp>
      <p:sp>
        <p:nvSpPr>
          <p:cNvPr id="146473" name="Text Box 41">
            <a:extLst>
              <a:ext uri="{FF2B5EF4-FFF2-40B4-BE49-F238E27FC236}">
                <a16:creationId xmlns:a16="http://schemas.microsoft.com/office/drawing/2014/main" id="{C419FA4E-A635-46C3-BFE8-482052506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7731" y="2047434"/>
            <a:ext cx="1935504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=  Rp.9.000.000</a:t>
            </a:r>
          </a:p>
        </p:txBody>
      </p:sp>
      <p:sp>
        <p:nvSpPr>
          <p:cNvPr id="146474" name="AutoShape 42">
            <a:extLst>
              <a:ext uri="{FF2B5EF4-FFF2-40B4-BE49-F238E27FC236}">
                <a16:creationId xmlns:a16="http://schemas.microsoft.com/office/drawing/2014/main" id="{E95A929C-7E34-4AA3-99C8-F002568A958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43685" y="3484374"/>
            <a:ext cx="423607" cy="564809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146475" name="Rectangle 43">
            <a:extLst>
              <a:ext uri="{FF2B5EF4-FFF2-40B4-BE49-F238E27FC236}">
                <a16:creationId xmlns:a16="http://schemas.microsoft.com/office/drawing/2014/main" id="{51835168-EE60-4C62-90AA-6FD37AB9F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2138" y="2988782"/>
            <a:ext cx="5965103" cy="144524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146476" name="Text Box 44">
            <a:extLst>
              <a:ext uri="{FF2B5EF4-FFF2-40B4-BE49-F238E27FC236}">
                <a16:creationId xmlns:a16="http://schemas.microsoft.com/office/drawing/2014/main" id="{B07DC6FF-965E-4B06-9DD7-423DE57E4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348" y="3040002"/>
            <a:ext cx="530918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1. Terjadi biaya  penyusutan            9.000.000</a:t>
            </a:r>
          </a:p>
        </p:txBody>
      </p:sp>
      <p:sp>
        <p:nvSpPr>
          <p:cNvPr id="146477" name="Text Box 45">
            <a:extLst>
              <a:ext uri="{FF2B5EF4-FFF2-40B4-BE49-F238E27FC236}">
                <a16:creationId xmlns:a16="http://schemas.microsoft.com/office/drawing/2014/main" id="{E4116CCB-F9CE-4F1D-BFD5-ED79309E4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6729" y="3480222"/>
            <a:ext cx="5699354" cy="724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2. Jumlah  penyusutan   yang pernah dilakukan </a:t>
            </a:r>
          </a:p>
          <a:p>
            <a:pPr eaLnBrk="1" hangingPunct="1"/>
            <a:r>
              <a:rPr lang="en-US" altLang="en-US" sz="2093" b="1"/>
              <a:t>    bertambah   Rp. 9.000.000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4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utoUpdateAnimBg="0"/>
      <p:bldP spid="146436" grpId="0" autoUpdateAnimBg="0"/>
      <p:bldP spid="146437" grpId="0" animBg="1"/>
      <p:bldP spid="146464" grpId="0" autoUpdateAnimBg="0"/>
      <p:bldP spid="146465" grpId="0" autoUpdateAnimBg="0"/>
      <p:bldP spid="146470" grpId="0" autoUpdateAnimBg="0"/>
      <p:bldP spid="146472" grpId="0" autoUpdateAnimBg="0"/>
      <p:bldP spid="146473" grpId="0" autoUpdateAnimBg="0"/>
      <p:bldP spid="146474" grpId="0" animBg="1"/>
      <p:bldP spid="146475" grpId="0" animBg="1"/>
      <p:bldP spid="146476" grpId="0" autoUpdateAnimBg="0"/>
      <p:bldP spid="14647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29444C8C-E06C-403D-ADB9-05F111280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14978" y="340547"/>
            <a:ext cx="8148201" cy="133034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42"/>
              <a:t>Dari asuransi yang dibayar Rp.750.000 seperti pada bab IV, yang sudah menjadi beban tahun ini (2002) Rp.250.000 sementara itu sisanya merupakan pembayaran untuk tahun 2003 dan 2004</a:t>
            </a:r>
          </a:p>
        </p:txBody>
      </p:sp>
      <p:sp>
        <p:nvSpPr>
          <p:cNvPr id="145411" name="Text Box 3">
            <a:extLst>
              <a:ext uri="{FF2B5EF4-FFF2-40B4-BE49-F238E27FC236}">
                <a16:creationId xmlns:a16="http://schemas.microsoft.com/office/drawing/2014/main" id="{88B00AC0-400C-48FF-A0DB-377A253FC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4524" y="2098654"/>
            <a:ext cx="550635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Terdapat asuransi dibayar dimuka Rp.500.000</a:t>
            </a:r>
          </a:p>
        </p:txBody>
      </p:sp>
      <p:sp>
        <p:nvSpPr>
          <p:cNvPr id="145412" name="Text Box 4">
            <a:extLst>
              <a:ext uri="{FF2B5EF4-FFF2-40B4-BE49-F238E27FC236}">
                <a16:creationId xmlns:a16="http://schemas.microsoft.com/office/drawing/2014/main" id="{5EB0C4E9-5D3F-439E-9DB9-847057709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4523" y="2591477"/>
            <a:ext cx="6919239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Rekening Beban asuransi terlalu tinggi dicatat  Rp.500.000</a:t>
            </a:r>
          </a:p>
        </p:txBody>
      </p:sp>
      <p:sp>
        <p:nvSpPr>
          <p:cNvPr id="145413" name="AutoShape 5">
            <a:extLst>
              <a:ext uri="{FF2B5EF4-FFF2-40B4-BE49-F238E27FC236}">
                <a16:creationId xmlns:a16="http://schemas.microsoft.com/office/drawing/2014/main" id="{2979C1FA-AFBA-4086-9A08-D12AAF0CC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5727" y="3733555"/>
            <a:ext cx="423607" cy="975956"/>
          </a:xfrm>
          <a:prstGeom prst="downArrow">
            <a:avLst>
              <a:gd name="adj1" fmla="val 50000"/>
              <a:gd name="adj2" fmla="val 575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graphicFrame>
        <p:nvGraphicFramePr>
          <p:cNvPr id="145447" name="Group 39">
            <a:extLst>
              <a:ext uri="{FF2B5EF4-FFF2-40B4-BE49-F238E27FC236}">
                <a16:creationId xmlns:a16="http://schemas.microsoft.com/office/drawing/2014/main" id="{4221FCF4-1D50-4F66-9C16-9EADCECA11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28821" y="5105432"/>
          <a:ext cx="8134358" cy="1600294"/>
        </p:xfrm>
        <a:graphic>
          <a:graphicData uri="http://schemas.openxmlformats.org/drawingml/2006/table">
            <a:tbl>
              <a:tblPr/>
              <a:tblGrid>
                <a:gridCol w="1182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9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6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9418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3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 31</a:t>
                      </a: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746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5440" name="Text Box 32">
            <a:extLst>
              <a:ext uri="{FF2B5EF4-FFF2-40B4-BE49-F238E27FC236}">
                <a16:creationId xmlns:a16="http://schemas.microsoft.com/office/drawing/2014/main" id="{6EBE25B0-88E7-4DF4-9B37-17143055B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164" y="5656397"/>
            <a:ext cx="5317775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Asuransi dibayar dimuka                    500.000</a:t>
            </a:r>
          </a:p>
        </p:txBody>
      </p:sp>
      <p:sp>
        <p:nvSpPr>
          <p:cNvPr id="145441" name="Text Box 33">
            <a:extLst>
              <a:ext uri="{FF2B5EF4-FFF2-40B4-BE49-F238E27FC236}">
                <a16:creationId xmlns:a16="http://schemas.microsoft.com/office/drawing/2014/main" id="{AF953E20-948A-4D31-B825-851B8C55D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061" y="6232281"/>
            <a:ext cx="6518488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/>
              <a:t>Beban asuransi                                                                          500.000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4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autoUpdateAnimBg="0"/>
      <p:bldP spid="145412" grpId="0" autoUpdateAnimBg="0"/>
      <p:bldP spid="145413" grpId="0" animBg="1"/>
      <p:bldP spid="145440" grpId="0" autoUpdateAnimBg="0"/>
      <p:bldP spid="14544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73093B76-AD26-44C2-8D73-C5D2ED727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8821" y="340547"/>
            <a:ext cx="8134358" cy="1038252"/>
          </a:xfrm>
        </p:spPr>
        <p:txBody>
          <a:bodyPr/>
          <a:lstStyle/>
          <a:p>
            <a:pPr eaLnBrk="1" hangingPunct="1">
              <a:defRPr/>
            </a:pPr>
            <a:r>
              <a:rPr lang="en-US" sz="2442"/>
              <a:t>Gaji bulan Desember sampai dengan tanggal 31 Desember sebesar Rp 2.000.000 belum dibayar</a:t>
            </a:r>
          </a:p>
        </p:txBody>
      </p:sp>
      <p:sp>
        <p:nvSpPr>
          <p:cNvPr id="272387" name="Text Box 3">
            <a:extLst>
              <a:ext uri="{FF2B5EF4-FFF2-40B4-BE49-F238E27FC236}">
                <a16:creationId xmlns:a16="http://schemas.microsoft.com/office/drawing/2014/main" id="{EDB63CBB-9495-4219-AE6C-9FAD2F194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4524" y="2098654"/>
            <a:ext cx="524891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Sudah timbul beban/biaya gaji Rp 2.000.000</a:t>
            </a:r>
          </a:p>
        </p:txBody>
      </p:sp>
      <p:sp>
        <p:nvSpPr>
          <p:cNvPr id="272388" name="Text Box 4">
            <a:extLst>
              <a:ext uri="{FF2B5EF4-FFF2-40B4-BE49-F238E27FC236}">
                <a16:creationId xmlns:a16="http://schemas.microsoft.com/office/drawing/2014/main" id="{B71EA2B1-9EAA-415D-B5B4-C43683BE7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4524" y="2591477"/>
            <a:ext cx="378851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Timbul utang gaji Rp 2.000.000</a:t>
            </a:r>
          </a:p>
        </p:txBody>
      </p:sp>
      <p:sp>
        <p:nvSpPr>
          <p:cNvPr id="272389" name="AutoShape 5">
            <a:extLst>
              <a:ext uri="{FF2B5EF4-FFF2-40B4-BE49-F238E27FC236}">
                <a16:creationId xmlns:a16="http://schemas.microsoft.com/office/drawing/2014/main" id="{92C26C45-AB2E-45AD-9A83-4925E3EF8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5727" y="3733555"/>
            <a:ext cx="423607" cy="975956"/>
          </a:xfrm>
          <a:prstGeom prst="downArrow">
            <a:avLst>
              <a:gd name="adj1" fmla="val 50000"/>
              <a:gd name="adj2" fmla="val 575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graphicFrame>
        <p:nvGraphicFramePr>
          <p:cNvPr id="272390" name="Group 6">
            <a:extLst>
              <a:ext uri="{FF2B5EF4-FFF2-40B4-BE49-F238E27FC236}">
                <a16:creationId xmlns:a16="http://schemas.microsoft.com/office/drawing/2014/main" id="{DDF84A00-E40E-4BDB-8EF5-D6A2356B076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28821" y="5105432"/>
          <a:ext cx="8134357" cy="1600294"/>
        </p:xfrm>
        <a:graphic>
          <a:graphicData uri="http://schemas.openxmlformats.org/drawingml/2006/table">
            <a:tbl>
              <a:tblPr/>
              <a:tblGrid>
                <a:gridCol w="1182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0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8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9418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3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 31</a:t>
                      </a: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746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2416" name="Text Box 32">
            <a:extLst>
              <a:ext uri="{FF2B5EF4-FFF2-40B4-BE49-F238E27FC236}">
                <a16:creationId xmlns:a16="http://schemas.microsoft.com/office/drawing/2014/main" id="{7C7C7F6C-B516-4273-9518-C2D4DC97A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164" y="5699312"/>
            <a:ext cx="5010063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/>
              <a:t>Beban Gaji                                                   2.000.000</a:t>
            </a:r>
          </a:p>
        </p:txBody>
      </p:sp>
      <p:sp>
        <p:nvSpPr>
          <p:cNvPr id="272417" name="Text Box 33">
            <a:extLst>
              <a:ext uri="{FF2B5EF4-FFF2-40B4-BE49-F238E27FC236}">
                <a16:creationId xmlns:a16="http://schemas.microsoft.com/office/drawing/2014/main" id="{AB5700C3-1320-4DE8-8E21-6A25154CA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061" y="6232281"/>
            <a:ext cx="6555358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/>
              <a:t>Utang  Gaji                                                                              2.000.000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autoUpdateAnimBg="0"/>
      <p:bldP spid="272388" grpId="0" autoUpdateAnimBg="0"/>
      <p:bldP spid="272389" grpId="0" animBg="1"/>
      <p:bldP spid="272416" grpId="0" autoUpdateAnimBg="0"/>
      <p:bldP spid="27241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257EBDEB-EE6D-4E9F-ACB7-50AA94E3A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3029" y="278253"/>
            <a:ext cx="8638256" cy="151861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42"/>
              <a:t>Dari penerimaan pendapatan pada bab IV, ternyata per 31 Desember 2002 perusahaan hotel telah menerima pembayaran terlebih dahulu  dari tamu hotel sebesar Rp 750.000 untuk 5 hari  di tahun 2003 </a:t>
            </a:r>
          </a:p>
        </p:txBody>
      </p:sp>
      <p:sp>
        <p:nvSpPr>
          <p:cNvPr id="123907" name="Text Box 3">
            <a:extLst>
              <a:ext uri="{FF2B5EF4-FFF2-40B4-BE49-F238E27FC236}">
                <a16:creationId xmlns:a16="http://schemas.microsoft.com/office/drawing/2014/main" id="{1DDD6A1C-7DBE-4C0D-9104-FD1CBE87A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4523" y="2098654"/>
            <a:ext cx="670277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Pendapatan yang sudah dicatat terlalu besar  Rp.750.000</a:t>
            </a:r>
          </a:p>
        </p:txBody>
      </p:sp>
      <p:sp>
        <p:nvSpPr>
          <p:cNvPr id="123908" name="Text Box 4">
            <a:extLst>
              <a:ext uri="{FF2B5EF4-FFF2-40B4-BE49-F238E27FC236}">
                <a16:creationId xmlns:a16="http://schemas.microsoft.com/office/drawing/2014/main" id="{E616C2F9-4B6B-4A1E-A864-B858E4B3E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4523" y="2591477"/>
            <a:ext cx="6054644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Terdapat pendapatan diterima dimuka  Rp.750.000</a:t>
            </a:r>
          </a:p>
        </p:txBody>
      </p:sp>
      <p:sp>
        <p:nvSpPr>
          <p:cNvPr id="123909" name="AutoShape 5">
            <a:extLst>
              <a:ext uri="{FF2B5EF4-FFF2-40B4-BE49-F238E27FC236}">
                <a16:creationId xmlns:a16="http://schemas.microsoft.com/office/drawing/2014/main" id="{6FDAA883-27EA-48F9-96DF-35BB0793C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5727" y="3733555"/>
            <a:ext cx="423607" cy="975956"/>
          </a:xfrm>
          <a:prstGeom prst="downArrow">
            <a:avLst>
              <a:gd name="adj1" fmla="val 50000"/>
              <a:gd name="adj2" fmla="val 575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graphicFrame>
        <p:nvGraphicFramePr>
          <p:cNvPr id="123944" name="Group 40">
            <a:extLst>
              <a:ext uri="{FF2B5EF4-FFF2-40B4-BE49-F238E27FC236}">
                <a16:creationId xmlns:a16="http://schemas.microsoft.com/office/drawing/2014/main" id="{FBA8697A-7F28-431D-BAD6-A220B6DCB09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28821" y="5105432"/>
          <a:ext cx="8134357" cy="1600294"/>
        </p:xfrm>
        <a:graphic>
          <a:graphicData uri="http://schemas.openxmlformats.org/drawingml/2006/table">
            <a:tbl>
              <a:tblPr/>
              <a:tblGrid>
                <a:gridCol w="1182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9418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3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 31</a:t>
                      </a: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746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936" name="Text Box 32">
            <a:extLst>
              <a:ext uri="{FF2B5EF4-FFF2-40B4-BE49-F238E27FC236}">
                <a16:creationId xmlns:a16="http://schemas.microsoft.com/office/drawing/2014/main" id="{36C2B128-50FB-410B-BD93-782DDEF78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165" y="5656397"/>
            <a:ext cx="5505391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Pendapatan                                              750.000</a:t>
            </a:r>
          </a:p>
        </p:txBody>
      </p:sp>
      <p:sp>
        <p:nvSpPr>
          <p:cNvPr id="123937" name="Text Box 33">
            <a:extLst>
              <a:ext uri="{FF2B5EF4-FFF2-40B4-BE49-F238E27FC236}">
                <a16:creationId xmlns:a16="http://schemas.microsoft.com/office/drawing/2014/main" id="{CBDA5431-EC62-42E7-9F10-05A4BE38F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061" y="6189367"/>
            <a:ext cx="6696422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Pendapatan diterima dimuka                                  750.000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3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3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autoUpdateAnimBg="0"/>
      <p:bldP spid="123908" grpId="0" autoUpdateAnimBg="0"/>
      <p:bldP spid="123909" grpId="0" animBg="1"/>
      <p:bldP spid="123936" grpId="0" autoUpdateAnimBg="0"/>
      <p:bldP spid="12393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057301A4-7AEC-422E-8F54-5344079E6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42"/>
              <a:t>Tanggal 31 Desember 2002 sebuah hotel belum menerima pembayaran sewa kamar sebesar Rp 500.000; karena pembayaran baru dilakukan pada saat check out </a:t>
            </a:r>
          </a:p>
        </p:txBody>
      </p:sp>
      <p:sp>
        <p:nvSpPr>
          <p:cNvPr id="124931" name="Text Box 3">
            <a:extLst>
              <a:ext uri="{FF2B5EF4-FFF2-40B4-BE49-F238E27FC236}">
                <a16:creationId xmlns:a16="http://schemas.microsoft.com/office/drawing/2014/main" id="{BF5C2B16-EDBD-4E5C-80D6-3FF6502C4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4523" y="2098654"/>
            <a:ext cx="6903146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Sudah timbul Piutang pendapatan sewa kamar Rp.500.000</a:t>
            </a:r>
          </a:p>
        </p:txBody>
      </p:sp>
      <p:sp>
        <p:nvSpPr>
          <p:cNvPr id="124932" name="Text Box 4">
            <a:extLst>
              <a:ext uri="{FF2B5EF4-FFF2-40B4-BE49-F238E27FC236}">
                <a16:creationId xmlns:a16="http://schemas.microsoft.com/office/drawing/2014/main" id="{B8238370-EA0B-4FDD-973A-B8280EF96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4524" y="2591477"/>
            <a:ext cx="6007066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Sudah timbul pendapatan sewa kamar  Rp.500.000</a:t>
            </a:r>
          </a:p>
        </p:txBody>
      </p:sp>
      <p:sp>
        <p:nvSpPr>
          <p:cNvPr id="124933" name="AutoShape 5">
            <a:extLst>
              <a:ext uri="{FF2B5EF4-FFF2-40B4-BE49-F238E27FC236}">
                <a16:creationId xmlns:a16="http://schemas.microsoft.com/office/drawing/2014/main" id="{4583D9D1-03F5-4595-823C-96222D4CA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5727" y="3733555"/>
            <a:ext cx="423607" cy="975956"/>
          </a:xfrm>
          <a:prstGeom prst="downArrow">
            <a:avLst>
              <a:gd name="adj1" fmla="val 50000"/>
              <a:gd name="adj2" fmla="val 575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graphicFrame>
        <p:nvGraphicFramePr>
          <p:cNvPr id="124968" name="Group 40">
            <a:extLst>
              <a:ext uri="{FF2B5EF4-FFF2-40B4-BE49-F238E27FC236}">
                <a16:creationId xmlns:a16="http://schemas.microsoft.com/office/drawing/2014/main" id="{891371F8-42F3-4DBA-954E-0F25AEAF02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28821" y="5105432"/>
          <a:ext cx="8134358" cy="1600294"/>
        </p:xfrm>
        <a:graphic>
          <a:graphicData uri="http://schemas.openxmlformats.org/drawingml/2006/table">
            <a:tbl>
              <a:tblPr/>
              <a:tblGrid>
                <a:gridCol w="1182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9418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3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Des 31</a:t>
                      </a: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746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4960" name="Text Box 32">
            <a:extLst>
              <a:ext uri="{FF2B5EF4-FFF2-40B4-BE49-F238E27FC236}">
                <a16:creationId xmlns:a16="http://schemas.microsoft.com/office/drawing/2014/main" id="{41823CAD-5EC1-4339-B026-97831ABB7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165" y="5656397"/>
            <a:ext cx="5444477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Piutang pendapatan                               500.000</a:t>
            </a:r>
          </a:p>
        </p:txBody>
      </p:sp>
      <p:sp>
        <p:nvSpPr>
          <p:cNvPr id="124961" name="Text Box 33">
            <a:extLst>
              <a:ext uri="{FF2B5EF4-FFF2-40B4-BE49-F238E27FC236}">
                <a16:creationId xmlns:a16="http://schemas.microsoft.com/office/drawing/2014/main" id="{3D2895C4-2966-4926-AA1C-62E08C2D2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061" y="6189367"/>
            <a:ext cx="6582609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Pendapatan                                                              500.000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4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4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4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autoUpdateAnimBg="0"/>
      <p:bldP spid="124932" grpId="0" autoUpdateAnimBg="0"/>
      <p:bldP spid="124933" grpId="0" animBg="1"/>
      <p:bldP spid="124960" grpId="0" autoUpdateAnimBg="0"/>
      <p:bldP spid="12496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EE57F640-ECD8-4997-AE63-664EE4D1B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/>
              <a:t>NERACA LAJUR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3EB63356-C59F-4ED4-BD95-C9EBC7194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139" dirty="0" err="1"/>
              <a:t>Pencatatan</a:t>
            </a:r>
            <a:r>
              <a:rPr lang="en-US" sz="3139" dirty="0"/>
              <a:t> Beban dan </a:t>
            </a:r>
            <a:r>
              <a:rPr lang="en-US" sz="3139" dirty="0" err="1"/>
              <a:t>Pendapatan</a:t>
            </a:r>
            <a:endParaRPr lang="en-US" sz="3139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2ED932A1-0EA5-4445-84D7-37A4B3F61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8821" y="76139"/>
            <a:ext cx="8134358" cy="685246"/>
          </a:xfrm>
        </p:spPr>
        <p:txBody>
          <a:bodyPr/>
          <a:lstStyle/>
          <a:p>
            <a:pPr eaLnBrk="1" hangingPunct="1">
              <a:defRPr/>
            </a:pPr>
            <a:r>
              <a:rPr lang="en-US" sz="3401"/>
              <a:t>WORKSHEET/NERACA LAJUR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81A5204C-F58E-4AD0-AD42-81AE92E44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670" y="915047"/>
            <a:ext cx="6856615" cy="9136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>
                <a:solidFill>
                  <a:srgbClr val="000000"/>
                </a:solidFill>
              </a:rPr>
              <a:t>Kertas berkolom yang digunakan  sebagai alat bantu penyelesaian pekerjaan akhir tahun </a:t>
            </a: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58277F94-EB84-4963-B664-3A9EFD68E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3577" y="3657416"/>
            <a:ext cx="6858000" cy="15241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93" tIns="39846" rIns="79693" bIns="39846"/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093"/>
          </a:p>
          <a:p>
            <a:pPr eaLnBrk="1" hangingPunct="1"/>
            <a:endParaRPr lang="en-US" altLang="en-US" sz="2093"/>
          </a:p>
        </p:txBody>
      </p:sp>
      <p:sp>
        <p:nvSpPr>
          <p:cNvPr id="68616" name="AutoShape 8">
            <a:extLst>
              <a:ext uri="{FF2B5EF4-FFF2-40B4-BE49-F238E27FC236}">
                <a16:creationId xmlns:a16="http://schemas.microsoft.com/office/drawing/2014/main" id="{9883816D-2512-4A08-90EA-04D31884A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735" y="837525"/>
            <a:ext cx="1500620" cy="152415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/>
              <a:t>Apa ?</a:t>
            </a:r>
          </a:p>
        </p:txBody>
      </p:sp>
      <p:sp>
        <p:nvSpPr>
          <p:cNvPr id="68618" name="AutoShape 10">
            <a:extLst>
              <a:ext uri="{FF2B5EF4-FFF2-40B4-BE49-F238E27FC236}">
                <a16:creationId xmlns:a16="http://schemas.microsoft.com/office/drawing/2014/main" id="{BFFD1F85-20EA-4D76-B59D-28B25C232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736" y="3429001"/>
            <a:ext cx="1913152" cy="1524153"/>
          </a:xfrm>
          <a:prstGeom prst="notchedRightArrow">
            <a:avLst>
              <a:gd name="adj1" fmla="val 50000"/>
              <a:gd name="adj2" fmla="val 31381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2093"/>
              <a:t>Kegiatan akhir Tahun </a:t>
            </a:r>
          </a:p>
        </p:txBody>
      </p:sp>
      <p:sp>
        <p:nvSpPr>
          <p:cNvPr id="68619" name="Rectangle 11">
            <a:extLst>
              <a:ext uri="{FF2B5EF4-FFF2-40B4-BE49-F238E27FC236}">
                <a16:creationId xmlns:a16="http://schemas.microsoft.com/office/drawing/2014/main" id="{C20CF546-40A5-4C82-955C-DCE0C0942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868" y="2361678"/>
            <a:ext cx="6858000" cy="91504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>
                <a:solidFill>
                  <a:srgbClr val="000000"/>
                </a:solidFill>
              </a:rPr>
              <a:t>Pekerjaan akhir tahun banyak dan rumit, maka perlu alat bantu seperti work sheet</a:t>
            </a:r>
          </a:p>
        </p:txBody>
      </p:sp>
      <p:sp>
        <p:nvSpPr>
          <p:cNvPr id="68620" name="Oval 12">
            <a:extLst>
              <a:ext uri="{FF2B5EF4-FFF2-40B4-BE49-F238E27FC236}">
                <a16:creationId xmlns:a16="http://schemas.microsoft.com/office/drawing/2014/main" id="{EDBC14B7-D964-4A00-BA72-9FF41CC30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9241" y="5638401"/>
            <a:ext cx="6858000" cy="121821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/>
              <a:t>Terbantu dengan membuat worksheet terlebih dahulu</a:t>
            </a:r>
          </a:p>
        </p:txBody>
      </p:sp>
      <p:sp>
        <p:nvSpPr>
          <p:cNvPr id="68621" name="AutoShape 13">
            <a:extLst>
              <a:ext uri="{FF2B5EF4-FFF2-40B4-BE49-F238E27FC236}">
                <a16:creationId xmlns:a16="http://schemas.microsoft.com/office/drawing/2014/main" id="{FEEB42A3-3F9B-4E11-9B89-049DCBEC4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802" y="5257708"/>
            <a:ext cx="508051" cy="685247"/>
          </a:xfrm>
          <a:prstGeom prst="upArrow">
            <a:avLst>
              <a:gd name="adj1" fmla="val 50000"/>
              <a:gd name="adj2" fmla="val 33719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68622" name="Text Box 14">
            <a:extLst>
              <a:ext uri="{FF2B5EF4-FFF2-40B4-BE49-F238E27FC236}">
                <a16:creationId xmlns:a16="http://schemas.microsoft.com/office/drawing/2014/main" id="{C237C92E-E74F-47F2-9F3E-846E3B4D3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5271" y="3707252"/>
            <a:ext cx="4142838" cy="1368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sz="2093" b="1"/>
              <a:t>Menyesuaian Buku Besar</a:t>
            </a:r>
          </a:p>
          <a:p>
            <a:pPr eaLnBrk="1" hangingPunct="1">
              <a:buFontTx/>
              <a:buAutoNum type="arabicPeriod"/>
            </a:pPr>
            <a:r>
              <a:rPr lang="en-US" altLang="en-US" sz="2093" b="1"/>
              <a:t>Menyusun Neraca Saldo</a:t>
            </a:r>
          </a:p>
          <a:p>
            <a:pPr eaLnBrk="1" hangingPunct="1">
              <a:buFontTx/>
              <a:buAutoNum type="arabicPeriod"/>
            </a:pPr>
            <a:r>
              <a:rPr lang="en-US" altLang="en-US" sz="2093" b="1"/>
              <a:t>Menyusun Laporan Keuangan</a:t>
            </a:r>
          </a:p>
          <a:p>
            <a:pPr eaLnBrk="1" hangingPunct="1">
              <a:buFontTx/>
              <a:buAutoNum type="arabicPeriod"/>
            </a:pPr>
            <a:r>
              <a:rPr lang="en-US" altLang="en-US" sz="2093" b="1"/>
              <a:t>Menutup Buku Besar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8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8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8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nimBg="1"/>
      <p:bldP spid="68613" grpId="0" animBg="1"/>
      <p:bldP spid="68616" grpId="0" animBg="1"/>
      <p:bldP spid="68618" grpId="0" animBg="1"/>
      <p:bldP spid="68619" grpId="0" animBg="1"/>
      <p:bldP spid="68620" grpId="0" animBg="1"/>
      <p:bldP spid="686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Line 3">
            <a:extLst>
              <a:ext uri="{FF2B5EF4-FFF2-40B4-BE49-F238E27FC236}">
                <a16:creationId xmlns:a16="http://schemas.microsoft.com/office/drawing/2014/main" id="{CBAB8862-EEF2-4DF8-9938-D3F2E6CAEE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0934" y="380693"/>
            <a:ext cx="27119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651" name="Line 4">
            <a:extLst>
              <a:ext uri="{FF2B5EF4-FFF2-40B4-BE49-F238E27FC236}">
                <a16:creationId xmlns:a16="http://schemas.microsoft.com/office/drawing/2014/main" id="{3214EC6E-313F-4C00-9688-5997BF2F4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292" y="380694"/>
            <a:ext cx="0" cy="5343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652" name="Line 5">
            <a:extLst>
              <a:ext uri="{FF2B5EF4-FFF2-40B4-BE49-F238E27FC236}">
                <a16:creationId xmlns:a16="http://schemas.microsoft.com/office/drawing/2014/main" id="{6342C3D6-6E37-4AD3-8ED2-6999D065A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1245" y="380693"/>
            <a:ext cx="27105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653" name="Text Box 6">
            <a:extLst>
              <a:ext uri="{FF2B5EF4-FFF2-40B4-BE49-F238E27FC236}">
                <a16:creationId xmlns:a16="http://schemas.microsoft.com/office/drawing/2014/main" id="{FC4B105A-7295-4921-9462-76A6BAC46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510" y="0"/>
            <a:ext cx="577723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Kas</a:t>
            </a:r>
          </a:p>
        </p:txBody>
      </p:sp>
      <p:sp>
        <p:nvSpPr>
          <p:cNvPr id="155654" name="Line 7">
            <a:extLst>
              <a:ext uri="{FF2B5EF4-FFF2-40B4-BE49-F238E27FC236}">
                <a16:creationId xmlns:a16="http://schemas.microsoft.com/office/drawing/2014/main" id="{929578CB-5161-4EC4-82E9-97DCD93984B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1557" y="380693"/>
            <a:ext cx="27105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655" name="Line 8">
            <a:extLst>
              <a:ext uri="{FF2B5EF4-FFF2-40B4-BE49-F238E27FC236}">
                <a16:creationId xmlns:a16="http://schemas.microsoft.com/office/drawing/2014/main" id="{259A7485-B1F4-48FB-B080-6D6DF5303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6802" y="380694"/>
            <a:ext cx="0" cy="5343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656" name="Line 9">
            <a:extLst>
              <a:ext uri="{FF2B5EF4-FFF2-40B4-BE49-F238E27FC236}">
                <a16:creationId xmlns:a16="http://schemas.microsoft.com/office/drawing/2014/main" id="{01AC77A5-B957-4A06-B9BF-18E88E695E1B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7113" y="380694"/>
            <a:ext cx="0" cy="5343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657" name="Text Box 10">
            <a:extLst>
              <a:ext uri="{FF2B5EF4-FFF2-40B4-BE49-F238E27FC236}">
                <a16:creationId xmlns:a16="http://schemas.microsoft.com/office/drawing/2014/main" id="{F56C1788-D710-485B-9496-428A45023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8678" y="0"/>
            <a:ext cx="1826463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Piutang dagang</a:t>
            </a:r>
          </a:p>
        </p:txBody>
      </p:sp>
      <p:sp>
        <p:nvSpPr>
          <p:cNvPr id="155658" name="Text Box 11">
            <a:extLst>
              <a:ext uri="{FF2B5EF4-FFF2-40B4-BE49-F238E27FC236}">
                <a16:creationId xmlns:a16="http://schemas.microsoft.com/office/drawing/2014/main" id="{86380F16-BE2C-4D24-903B-C503275F8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1248" y="0"/>
            <a:ext cx="132312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Kendaraan</a:t>
            </a:r>
          </a:p>
        </p:txBody>
      </p:sp>
      <p:sp>
        <p:nvSpPr>
          <p:cNvPr id="155659" name="Line 12">
            <a:extLst>
              <a:ext uri="{FF2B5EF4-FFF2-40B4-BE49-F238E27FC236}">
                <a16:creationId xmlns:a16="http://schemas.microsoft.com/office/drawing/2014/main" id="{DA356843-FF1F-4F74-9695-0C26E4487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0934" y="1371878"/>
            <a:ext cx="27119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660" name="Text Box 13">
            <a:extLst>
              <a:ext uri="{FF2B5EF4-FFF2-40B4-BE49-F238E27FC236}">
                <a16:creationId xmlns:a16="http://schemas.microsoft.com/office/drawing/2014/main" id="{98BBA0BF-C42B-40B2-AE67-B1B303821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510" y="915047"/>
            <a:ext cx="1159614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Peralatan</a:t>
            </a:r>
          </a:p>
        </p:txBody>
      </p:sp>
      <p:sp>
        <p:nvSpPr>
          <p:cNvPr id="155661" name="Line 15">
            <a:extLst>
              <a:ext uri="{FF2B5EF4-FFF2-40B4-BE49-F238E27FC236}">
                <a16:creationId xmlns:a16="http://schemas.microsoft.com/office/drawing/2014/main" id="{9301B846-C83F-496C-BF7C-4A1478D3C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1245" y="1371878"/>
            <a:ext cx="27105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662" name="Line 16">
            <a:extLst>
              <a:ext uri="{FF2B5EF4-FFF2-40B4-BE49-F238E27FC236}">
                <a16:creationId xmlns:a16="http://schemas.microsoft.com/office/drawing/2014/main" id="{85D50D47-3D61-4608-8F10-C571A60D600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1557" y="1371878"/>
            <a:ext cx="27105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663" name="Text Box 19">
            <a:extLst>
              <a:ext uri="{FF2B5EF4-FFF2-40B4-BE49-F238E27FC236}">
                <a16:creationId xmlns:a16="http://schemas.microsoft.com/office/drawing/2014/main" id="{2FDB6073-6ED3-4077-96D9-C792028F2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133" y="915047"/>
            <a:ext cx="1796005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Hutang dagang</a:t>
            </a:r>
          </a:p>
        </p:txBody>
      </p:sp>
      <p:sp>
        <p:nvSpPr>
          <p:cNvPr id="155664" name="Text Box 20">
            <a:extLst>
              <a:ext uri="{FF2B5EF4-FFF2-40B4-BE49-F238E27FC236}">
                <a16:creationId xmlns:a16="http://schemas.microsoft.com/office/drawing/2014/main" id="{D7521B8E-9AC9-44DB-B5C1-78EC00443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3998" y="915047"/>
            <a:ext cx="86305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Modal</a:t>
            </a:r>
          </a:p>
        </p:txBody>
      </p:sp>
      <p:graphicFrame>
        <p:nvGraphicFramePr>
          <p:cNvPr id="79308" name="Group 460">
            <a:extLst>
              <a:ext uri="{FF2B5EF4-FFF2-40B4-BE49-F238E27FC236}">
                <a16:creationId xmlns:a16="http://schemas.microsoft.com/office/drawing/2014/main" id="{C09E5EA3-008F-4915-A1A0-DCC072783677}"/>
              </a:ext>
            </a:extLst>
          </p:cNvPr>
          <p:cNvGraphicFramePr>
            <a:graphicFrameLocks noGrp="1"/>
          </p:cNvGraphicFramePr>
          <p:nvPr/>
        </p:nvGraphicFramePr>
        <p:xfrm>
          <a:off x="1630133" y="3561898"/>
          <a:ext cx="9090934" cy="3372245"/>
        </p:xfrm>
        <a:graphic>
          <a:graphicData uri="http://schemas.openxmlformats.org/drawingml/2006/table">
            <a:tbl>
              <a:tblPr/>
              <a:tblGrid>
                <a:gridCol w="2519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7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7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78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7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92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75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89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86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86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23935">
                <a:tc row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N. 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AJP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NSP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R/L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Neraca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93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5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5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5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5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93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5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5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5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5828" name="Text Box 370">
            <a:extLst>
              <a:ext uri="{FF2B5EF4-FFF2-40B4-BE49-F238E27FC236}">
                <a16:creationId xmlns:a16="http://schemas.microsoft.com/office/drawing/2014/main" id="{C80D950C-C941-43CE-9B28-B318CF659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029" y="365466"/>
            <a:ext cx="977341" cy="32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570"/>
              <a:t>356.250 </a:t>
            </a:r>
          </a:p>
        </p:txBody>
      </p:sp>
      <p:sp>
        <p:nvSpPr>
          <p:cNvPr id="155829" name="Text Box 371">
            <a:extLst>
              <a:ext uri="{FF2B5EF4-FFF2-40B4-BE49-F238E27FC236}">
                <a16:creationId xmlns:a16="http://schemas.microsoft.com/office/drawing/2014/main" id="{AF2A1E9F-7BDC-4137-845D-0AC35ABC9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5253" y="380694"/>
            <a:ext cx="790455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5,000</a:t>
            </a:r>
          </a:p>
        </p:txBody>
      </p:sp>
      <p:sp>
        <p:nvSpPr>
          <p:cNvPr id="155830" name="Text Box 372">
            <a:extLst>
              <a:ext uri="{FF2B5EF4-FFF2-40B4-BE49-F238E27FC236}">
                <a16:creationId xmlns:a16="http://schemas.microsoft.com/office/drawing/2014/main" id="{E169ACA7-33F8-4DFC-A56C-34491BED8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6056" y="380694"/>
            <a:ext cx="946414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150,000</a:t>
            </a:r>
          </a:p>
        </p:txBody>
      </p:sp>
      <p:sp>
        <p:nvSpPr>
          <p:cNvPr id="155831" name="Text Box 373">
            <a:extLst>
              <a:ext uri="{FF2B5EF4-FFF2-40B4-BE49-F238E27FC236}">
                <a16:creationId xmlns:a16="http://schemas.microsoft.com/office/drawing/2014/main" id="{A4ACE90D-1389-4177-B451-64245EE90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3943" y="1324811"/>
            <a:ext cx="946414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500,000</a:t>
            </a:r>
          </a:p>
        </p:txBody>
      </p:sp>
      <p:sp>
        <p:nvSpPr>
          <p:cNvPr id="155832" name="Text Box 374">
            <a:extLst>
              <a:ext uri="{FF2B5EF4-FFF2-40B4-BE49-F238E27FC236}">
                <a16:creationId xmlns:a16="http://schemas.microsoft.com/office/drawing/2014/main" id="{3A1AE72B-B129-41F9-B342-665E58212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8841" y="2329839"/>
            <a:ext cx="778099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13,000</a:t>
            </a:r>
          </a:p>
        </p:txBody>
      </p:sp>
      <p:sp>
        <p:nvSpPr>
          <p:cNvPr id="155833" name="Text Box 375">
            <a:extLst>
              <a:ext uri="{FF2B5EF4-FFF2-40B4-BE49-F238E27FC236}">
                <a16:creationId xmlns:a16="http://schemas.microsoft.com/office/drawing/2014/main" id="{142E54D2-89C4-43FE-BC97-F181BCDF1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6565" y="1324811"/>
            <a:ext cx="834204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50,000</a:t>
            </a:r>
          </a:p>
        </p:txBody>
      </p:sp>
      <p:sp>
        <p:nvSpPr>
          <p:cNvPr id="155834" name="Text Box 376">
            <a:extLst>
              <a:ext uri="{FF2B5EF4-FFF2-40B4-BE49-F238E27FC236}">
                <a16:creationId xmlns:a16="http://schemas.microsoft.com/office/drawing/2014/main" id="{6653203B-041D-47A8-8FA3-3F0C60E74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4326" y="2329839"/>
            <a:ext cx="553679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750</a:t>
            </a:r>
          </a:p>
        </p:txBody>
      </p:sp>
      <p:sp>
        <p:nvSpPr>
          <p:cNvPr id="155835" name="Text Box 377">
            <a:extLst>
              <a:ext uri="{FF2B5EF4-FFF2-40B4-BE49-F238E27FC236}">
                <a16:creationId xmlns:a16="http://schemas.microsoft.com/office/drawing/2014/main" id="{1A6E54B4-0D38-40EE-BB99-93A58C665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15" y="1295739"/>
            <a:ext cx="834204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50,000</a:t>
            </a:r>
          </a:p>
        </p:txBody>
      </p:sp>
      <p:sp>
        <p:nvSpPr>
          <p:cNvPr id="155836" name="Text Box 378">
            <a:extLst>
              <a:ext uri="{FF2B5EF4-FFF2-40B4-BE49-F238E27FC236}">
                <a16:creationId xmlns:a16="http://schemas.microsoft.com/office/drawing/2014/main" id="{2158FC3E-8217-4A47-95E4-2FB993281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483" y="1904847"/>
            <a:ext cx="1398461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Pendapatan</a:t>
            </a:r>
          </a:p>
        </p:txBody>
      </p:sp>
      <p:sp>
        <p:nvSpPr>
          <p:cNvPr id="155837" name="Line 379">
            <a:extLst>
              <a:ext uri="{FF2B5EF4-FFF2-40B4-BE49-F238E27FC236}">
                <a16:creationId xmlns:a16="http://schemas.microsoft.com/office/drawing/2014/main" id="{93AA318B-3D29-4BB9-897B-0DCDDF14D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0934" y="2361677"/>
            <a:ext cx="27119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838" name="Line 381">
            <a:extLst>
              <a:ext uri="{FF2B5EF4-FFF2-40B4-BE49-F238E27FC236}">
                <a16:creationId xmlns:a16="http://schemas.microsoft.com/office/drawing/2014/main" id="{51EB95D0-73DF-468D-99EE-6C8D3D020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292" y="1371878"/>
            <a:ext cx="0" cy="532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839" name="Line 382">
            <a:extLst>
              <a:ext uri="{FF2B5EF4-FFF2-40B4-BE49-F238E27FC236}">
                <a16:creationId xmlns:a16="http://schemas.microsoft.com/office/drawing/2014/main" id="{3F1AC1A6-0E5F-443F-8876-0F188FAB79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6802" y="1371878"/>
            <a:ext cx="0" cy="532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840" name="Line 383">
            <a:extLst>
              <a:ext uri="{FF2B5EF4-FFF2-40B4-BE49-F238E27FC236}">
                <a16:creationId xmlns:a16="http://schemas.microsoft.com/office/drawing/2014/main" id="{9731C5B5-2250-4A11-8FDC-5F88C2F34E9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7113" y="1371878"/>
            <a:ext cx="0" cy="532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841" name="Line 384">
            <a:extLst>
              <a:ext uri="{FF2B5EF4-FFF2-40B4-BE49-F238E27FC236}">
                <a16:creationId xmlns:a16="http://schemas.microsoft.com/office/drawing/2014/main" id="{98AD727B-7BD3-45CE-82A8-F52BEC92C1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292" y="2361678"/>
            <a:ext cx="0" cy="5343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842" name="Text Box 385">
            <a:extLst>
              <a:ext uri="{FF2B5EF4-FFF2-40B4-BE49-F238E27FC236}">
                <a16:creationId xmlns:a16="http://schemas.microsoft.com/office/drawing/2014/main" id="{C23C7339-972B-407F-8B6C-D54E48779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1993" y="1904847"/>
            <a:ext cx="1706237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Beban telepon</a:t>
            </a:r>
          </a:p>
        </p:txBody>
      </p:sp>
      <p:sp>
        <p:nvSpPr>
          <p:cNvPr id="155843" name="Text Box 386">
            <a:extLst>
              <a:ext uri="{FF2B5EF4-FFF2-40B4-BE49-F238E27FC236}">
                <a16:creationId xmlns:a16="http://schemas.microsoft.com/office/drawing/2014/main" id="{8C25D083-7506-4432-A6C4-CA99ECCF0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9444" y="1904847"/>
            <a:ext cx="1794403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Beban asuransi</a:t>
            </a:r>
          </a:p>
        </p:txBody>
      </p:sp>
      <p:sp>
        <p:nvSpPr>
          <p:cNvPr id="155844" name="Line 387">
            <a:extLst>
              <a:ext uri="{FF2B5EF4-FFF2-40B4-BE49-F238E27FC236}">
                <a16:creationId xmlns:a16="http://schemas.microsoft.com/office/drawing/2014/main" id="{55FBB377-1927-45A7-AB01-286D3C022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1245" y="2361677"/>
            <a:ext cx="27105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845" name="Line 388">
            <a:extLst>
              <a:ext uri="{FF2B5EF4-FFF2-40B4-BE49-F238E27FC236}">
                <a16:creationId xmlns:a16="http://schemas.microsoft.com/office/drawing/2014/main" id="{F4FB8D3B-A724-44C6-A3C4-BC85C348F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1557" y="2361677"/>
            <a:ext cx="27105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846" name="Line 389">
            <a:extLst>
              <a:ext uri="{FF2B5EF4-FFF2-40B4-BE49-F238E27FC236}">
                <a16:creationId xmlns:a16="http://schemas.microsoft.com/office/drawing/2014/main" id="{A952D416-85FF-41FB-B441-A0101CCFE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6802" y="2361678"/>
            <a:ext cx="0" cy="5343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847" name="Line 390">
            <a:extLst>
              <a:ext uri="{FF2B5EF4-FFF2-40B4-BE49-F238E27FC236}">
                <a16:creationId xmlns:a16="http://schemas.microsoft.com/office/drawing/2014/main" id="{C410D053-2217-451C-95F3-2108A70016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7113" y="2361678"/>
            <a:ext cx="0" cy="5343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848" name="Text Box 391">
            <a:extLst>
              <a:ext uri="{FF2B5EF4-FFF2-40B4-BE49-F238E27FC236}">
                <a16:creationId xmlns:a16="http://schemas.microsoft.com/office/drawing/2014/main" id="{ACA52A1B-AED7-49D1-8291-242AEA15F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947" y="2329839"/>
            <a:ext cx="721994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1,000</a:t>
            </a:r>
          </a:p>
        </p:txBody>
      </p:sp>
      <p:sp>
        <p:nvSpPr>
          <p:cNvPr id="79240" name="Text Box 392">
            <a:extLst>
              <a:ext uri="{FF2B5EF4-FFF2-40B4-BE49-F238E27FC236}">
                <a16:creationId xmlns:a16="http://schemas.microsoft.com/office/drawing/2014/main" id="{D2C53343-FCB4-4FD8-A22E-95A4379CB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013" y="2909875"/>
            <a:ext cx="2207978" cy="61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744"/>
              <a:t>Neraca Lajur</a:t>
            </a:r>
          </a:p>
          <a:p>
            <a:pPr algn="ctr" eaLnBrk="1" hangingPunct="1"/>
            <a:r>
              <a:rPr lang="en-US" altLang="en-US" sz="1744"/>
              <a:t>Per 31 Desember 2001</a:t>
            </a:r>
          </a:p>
        </p:txBody>
      </p:sp>
      <p:sp>
        <p:nvSpPr>
          <p:cNvPr id="155850" name="Line 396">
            <a:extLst>
              <a:ext uri="{FF2B5EF4-FFF2-40B4-BE49-F238E27FC236}">
                <a16:creationId xmlns:a16="http://schemas.microsoft.com/office/drawing/2014/main" id="{59BF50E3-FDB8-4BF5-B1A2-4CB6820304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2027" y="76140"/>
            <a:ext cx="2769" cy="2890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851" name="Line 397">
            <a:extLst>
              <a:ext uri="{FF2B5EF4-FFF2-40B4-BE49-F238E27FC236}">
                <a16:creationId xmlns:a16="http://schemas.microsoft.com/office/drawing/2014/main" id="{5F7D6F48-62E6-4EF0-99CF-ECC0A9C08F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2027" y="76139"/>
            <a:ext cx="91698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852" name="Line 398">
            <a:extLst>
              <a:ext uri="{FF2B5EF4-FFF2-40B4-BE49-F238E27FC236}">
                <a16:creationId xmlns:a16="http://schemas.microsoft.com/office/drawing/2014/main" id="{1C6A2435-3E8F-4CBC-9963-92DA8EB8A8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2027" y="2972170"/>
            <a:ext cx="91698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853" name="Line 399">
            <a:extLst>
              <a:ext uri="{FF2B5EF4-FFF2-40B4-BE49-F238E27FC236}">
                <a16:creationId xmlns:a16="http://schemas.microsoft.com/office/drawing/2014/main" id="{6E283853-ED3D-4A75-8196-31051B27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57715" y="76140"/>
            <a:ext cx="4153" cy="2890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55854" name="AutoShape 400">
            <a:extLst>
              <a:ext uri="{FF2B5EF4-FFF2-40B4-BE49-F238E27FC236}">
                <a16:creationId xmlns:a16="http://schemas.microsoft.com/office/drawing/2014/main" id="{06C6E26C-EC2F-4287-AE20-CDE5ACD4E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035" y="2972170"/>
            <a:ext cx="509436" cy="519126"/>
          </a:xfrm>
          <a:prstGeom prst="downArrow">
            <a:avLst>
              <a:gd name="adj1" fmla="val 50000"/>
              <a:gd name="adj2" fmla="val 25476"/>
            </a:avLst>
          </a:prstGeom>
          <a:solidFill>
            <a:srgbClr val="FF00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79255" name="Line 407">
            <a:extLst>
              <a:ext uri="{FF2B5EF4-FFF2-40B4-BE49-F238E27FC236}">
                <a16:creationId xmlns:a16="http://schemas.microsoft.com/office/drawing/2014/main" id="{E0727CFE-23A5-439F-955A-B44110C2A3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9768" y="173043"/>
            <a:ext cx="930274" cy="398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79256" name="Text Box 408">
            <a:extLst>
              <a:ext uri="{FF2B5EF4-FFF2-40B4-BE49-F238E27FC236}">
                <a16:creationId xmlns:a16="http://schemas.microsoft.com/office/drawing/2014/main" id="{CB5E2E97-CB6A-4DC7-BAA0-224394A0A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976" y="4093482"/>
            <a:ext cx="577723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Kas</a:t>
            </a:r>
          </a:p>
        </p:txBody>
      </p:sp>
      <p:sp>
        <p:nvSpPr>
          <p:cNvPr id="79257" name="Text Box 409">
            <a:extLst>
              <a:ext uri="{FF2B5EF4-FFF2-40B4-BE49-F238E27FC236}">
                <a16:creationId xmlns:a16="http://schemas.microsoft.com/office/drawing/2014/main" id="{43019C9F-C719-45AA-958B-89A6C7041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9624" y="4146087"/>
            <a:ext cx="892897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356,250</a:t>
            </a:r>
          </a:p>
        </p:txBody>
      </p:sp>
      <p:sp>
        <p:nvSpPr>
          <p:cNvPr id="79258" name="Line 410">
            <a:extLst>
              <a:ext uri="{FF2B5EF4-FFF2-40B4-BE49-F238E27FC236}">
                <a16:creationId xmlns:a16="http://schemas.microsoft.com/office/drawing/2014/main" id="{EEC40B0B-6D70-4AA9-8005-5F94F9D363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1353" y="704628"/>
            <a:ext cx="2325684" cy="345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79259" name="Text Box 411">
            <a:extLst>
              <a:ext uri="{FF2B5EF4-FFF2-40B4-BE49-F238E27FC236}">
                <a16:creationId xmlns:a16="http://schemas.microsoft.com/office/drawing/2014/main" id="{E052AA08-868C-429A-B59C-D602A9FE4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976" y="4425723"/>
            <a:ext cx="1826463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Piutang dagang</a:t>
            </a:r>
          </a:p>
        </p:txBody>
      </p:sp>
      <p:sp>
        <p:nvSpPr>
          <p:cNvPr id="79260" name="Line 412">
            <a:extLst>
              <a:ext uri="{FF2B5EF4-FFF2-40B4-BE49-F238E27FC236}">
                <a16:creationId xmlns:a16="http://schemas.microsoft.com/office/drawing/2014/main" id="{893B1C12-97DD-42EC-9319-76BFD5A4CC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74249" y="305939"/>
            <a:ext cx="2458581" cy="41862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79261" name="Text Box 413">
            <a:extLst>
              <a:ext uri="{FF2B5EF4-FFF2-40B4-BE49-F238E27FC236}">
                <a16:creationId xmlns:a16="http://schemas.microsoft.com/office/drawing/2014/main" id="{8831E0F3-8699-4FB2-8D19-E0C131438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0189" y="4478328"/>
            <a:ext cx="790455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5,000</a:t>
            </a:r>
          </a:p>
        </p:txBody>
      </p:sp>
      <p:sp>
        <p:nvSpPr>
          <p:cNvPr id="79262" name="Text Box 414">
            <a:extLst>
              <a:ext uri="{FF2B5EF4-FFF2-40B4-BE49-F238E27FC236}">
                <a16:creationId xmlns:a16="http://schemas.microsoft.com/office/drawing/2014/main" id="{BCD0BBA5-00A9-42DB-9A4C-0E7D86BA0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976" y="4757963"/>
            <a:ext cx="132312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Kendaraan</a:t>
            </a:r>
          </a:p>
        </p:txBody>
      </p:sp>
      <p:sp>
        <p:nvSpPr>
          <p:cNvPr id="79263" name="Text Box 415">
            <a:extLst>
              <a:ext uri="{FF2B5EF4-FFF2-40B4-BE49-F238E27FC236}">
                <a16:creationId xmlns:a16="http://schemas.microsoft.com/office/drawing/2014/main" id="{1FD05AD7-BBCF-4627-A5D4-FFAB30963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5034" y="4810569"/>
            <a:ext cx="1129618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 150,000</a:t>
            </a:r>
          </a:p>
        </p:txBody>
      </p:sp>
      <p:sp>
        <p:nvSpPr>
          <p:cNvPr id="79264" name="Text Box 416">
            <a:extLst>
              <a:ext uri="{FF2B5EF4-FFF2-40B4-BE49-F238E27FC236}">
                <a16:creationId xmlns:a16="http://schemas.microsoft.com/office/drawing/2014/main" id="{2B6F3342-3754-4538-ABEF-07B8683C1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976" y="5023756"/>
            <a:ext cx="1159614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Peralatan</a:t>
            </a:r>
          </a:p>
        </p:txBody>
      </p:sp>
      <p:sp>
        <p:nvSpPr>
          <p:cNvPr id="79265" name="Text Box 417">
            <a:extLst>
              <a:ext uri="{FF2B5EF4-FFF2-40B4-BE49-F238E27FC236}">
                <a16:creationId xmlns:a16="http://schemas.microsoft.com/office/drawing/2014/main" id="{8AA3394E-D926-44F2-8213-61C150EA2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0826" y="5076361"/>
            <a:ext cx="863826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50.000</a:t>
            </a:r>
          </a:p>
        </p:txBody>
      </p:sp>
      <p:sp>
        <p:nvSpPr>
          <p:cNvPr id="79266" name="Text Box 418">
            <a:extLst>
              <a:ext uri="{FF2B5EF4-FFF2-40B4-BE49-F238E27FC236}">
                <a16:creationId xmlns:a16="http://schemas.microsoft.com/office/drawing/2014/main" id="{E31268A4-4E2E-40B4-9A6A-7EDD59D14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976" y="5289548"/>
            <a:ext cx="1796005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Hutang dagang</a:t>
            </a:r>
          </a:p>
        </p:txBody>
      </p:sp>
      <p:sp>
        <p:nvSpPr>
          <p:cNvPr id="79267" name="Text Box 419">
            <a:extLst>
              <a:ext uri="{FF2B5EF4-FFF2-40B4-BE49-F238E27FC236}">
                <a16:creationId xmlns:a16="http://schemas.microsoft.com/office/drawing/2014/main" id="{413E51FC-FF00-4643-A6E9-93A14AD7F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8677" y="5342154"/>
            <a:ext cx="863826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50.000</a:t>
            </a:r>
          </a:p>
        </p:txBody>
      </p:sp>
      <p:sp>
        <p:nvSpPr>
          <p:cNvPr id="79268" name="Text Box 420">
            <a:extLst>
              <a:ext uri="{FF2B5EF4-FFF2-40B4-BE49-F238E27FC236}">
                <a16:creationId xmlns:a16="http://schemas.microsoft.com/office/drawing/2014/main" id="{4AD0028C-C2F3-40E0-9B41-FEE076FA0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976" y="5621789"/>
            <a:ext cx="86305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Modal</a:t>
            </a:r>
          </a:p>
        </p:txBody>
      </p:sp>
      <p:sp>
        <p:nvSpPr>
          <p:cNvPr id="79269" name="Text Box 421">
            <a:extLst>
              <a:ext uri="{FF2B5EF4-FFF2-40B4-BE49-F238E27FC236}">
                <a16:creationId xmlns:a16="http://schemas.microsoft.com/office/drawing/2014/main" id="{5CAACABD-A2CC-463D-8070-9FE38346B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408" y="5688238"/>
            <a:ext cx="1063170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500,000</a:t>
            </a:r>
          </a:p>
        </p:txBody>
      </p:sp>
      <p:sp>
        <p:nvSpPr>
          <p:cNvPr id="79270" name="Text Box 422">
            <a:extLst>
              <a:ext uri="{FF2B5EF4-FFF2-40B4-BE49-F238E27FC236}">
                <a16:creationId xmlns:a16="http://schemas.microsoft.com/office/drawing/2014/main" id="{42776A50-06FA-4AFC-859F-2D1C46E3C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976" y="5940186"/>
            <a:ext cx="1398461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Pendapatan</a:t>
            </a:r>
          </a:p>
        </p:txBody>
      </p:sp>
      <p:sp>
        <p:nvSpPr>
          <p:cNvPr id="79271" name="Text Box 423">
            <a:extLst>
              <a:ext uri="{FF2B5EF4-FFF2-40B4-BE49-F238E27FC236}">
                <a16:creationId xmlns:a16="http://schemas.microsoft.com/office/drawing/2014/main" id="{9259EAE2-E116-4D61-9A4A-999C26F9A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6382" y="6006635"/>
            <a:ext cx="1000875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13,000</a:t>
            </a:r>
          </a:p>
        </p:txBody>
      </p:sp>
      <p:sp>
        <p:nvSpPr>
          <p:cNvPr id="79272" name="Text Box 424">
            <a:extLst>
              <a:ext uri="{FF2B5EF4-FFF2-40B4-BE49-F238E27FC236}">
                <a16:creationId xmlns:a16="http://schemas.microsoft.com/office/drawing/2014/main" id="{23EC482B-1444-42FA-8903-F6F076181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976" y="6272427"/>
            <a:ext cx="1770807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Beban Telepon</a:t>
            </a:r>
          </a:p>
        </p:txBody>
      </p:sp>
      <p:sp>
        <p:nvSpPr>
          <p:cNvPr id="79273" name="Text Box 425">
            <a:extLst>
              <a:ext uri="{FF2B5EF4-FFF2-40B4-BE49-F238E27FC236}">
                <a16:creationId xmlns:a16="http://schemas.microsoft.com/office/drawing/2014/main" id="{AFC82D43-854D-4981-A534-8DDCBCD32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919" y="6338875"/>
            <a:ext cx="897050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1,000</a:t>
            </a:r>
          </a:p>
        </p:txBody>
      </p:sp>
      <p:sp>
        <p:nvSpPr>
          <p:cNvPr id="79309" name="Text Box 461">
            <a:extLst>
              <a:ext uri="{FF2B5EF4-FFF2-40B4-BE49-F238E27FC236}">
                <a16:creationId xmlns:a16="http://schemas.microsoft.com/office/drawing/2014/main" id="{92D58E44-8249-4265-BBEF-509FB4987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7055" y="6532682"/>
            <a:ext cx="1854932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Beban Asuransi</a:t>
            </a:r>
          </a:p>
        </p:txBody>
      </p:sp>
      <p:sp>
        <p:nvSpPr>
          <p:cNvPr id="79310" name="Text Box 462">
            <a:extLst>
              <a:ext uri="{FF2B5EF4-FFF2-40B4-BE49-F238E27FC236}">
                <a16:creationId xmlns:a16="http://schemas.microsoft.com/office/drawing/2014/main" id="{16FD919F-92B7-48F1-B9AF-812FB2FC8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2192" y="6599131"/>
            <a:ext cx="897050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750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7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40" grpId="0" autoUpdateAnimBg="0"/>
      <p:bldP spid="79256" grpId="0" autoUpdateAnimBg="0"/>
      <p:bldP spid="79257" grpId="0" autoUpdateAnimBg="0"/>
      <p:bldP spid="79259" grpId="0" autoUpdateAnimBg="0"/>
      <p:bldP spid="79261" grpId="0" autoUpdateAnimBg="0"/>
      <p:bldP spid="79262" grpId="0" autoUpdateAnimBg="0"/>
      <p:bldP spid="79263" grpId="0" autoUpdateAnimBg="0"/>
      <p:bldP spid="79264" grpId="0" autoUpdateAnimBg="0"/>
      <p:bldP spid="79265" grpId="0" autoUpdateAnimBg="0"/>
      <p:bldP spid="79266" grpId="0" autoUpdateAnimBg="0"/>
      <p:bldP spid="79267" grpId="0" autoUpdateAnimBg="0"/>
      <p:bldP spid="79268" grpId="0" autoUpdateAnimBg="0"/>
      <p:bldP spid="79269" grpId="0" autoUpdateAnimBg="0"/>
      <p:bldP spid="79270" grpId="0" autoUpdateAnimBg="0"/>
      <p:bldP spid="79271" grpId="0" autoUpdateAnimBg="0"/>
      <p:bldP spid="79272" grpId="0" autoUpdateAnimBg="0"/>
      <p:bldP spid="79273" grpId="0" autoUpdateAnimBg="0"/>
      <p:bldP spid="79309" grpId="0" autoUpdateAnimBg="0"/>
      <p:bldP spid="7931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4914" name="Group 2">
            <a:extLst>
              <a:ext uri="{FF2B5EF4-FFF2-40B4-BE49-F238E27FC236}">
                <a16:creationId xmlns:a16="http://schemas.microsoft.com/office/drawing/2014/main" id="{EE4092A3-0559-4055-9535-A99BCE99F111}"/>
              </a:ext>
            </a:extLst>
          </p:cNvPr>
          <p:cNvGraphicFramePr>
            <a:graphicFrameLocks noGrp="1"/>
          </p:cNvGraphicFramePr>
          <p:nvPr/>
        </p:nvGraphicFramePr>
        <p:xfrm>
          <a:off x="1511080" y="170275"/>
          <a:ext cx="9369184" cy="6726495"/>
        </p:xfrm>
        <a:graphic>
          <a:graphicData uri="http://schemas.openxmlformats.org/drawingml/2006/table">
            <a:tbl>
              <a:tblPr/>
              <a:tblGrid>
                <a:gridCol w="2192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4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80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5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1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80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15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69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555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23935">
                <a:tc row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N. 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AJP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NSP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R/L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Neraca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93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5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93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1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5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93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5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5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93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1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397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5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47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31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593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5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45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45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45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593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295231" name="Text Box 319">
            <a:extLst>
              <a:ext uri="{FF2B5EF4-FFF2-40B4-BE49-F238E27FC236}">
                <a16:creationId xmlns:a16="http://schemas.microsoft.com/office/drawing/2014/main" id="{B69A15ED-6E6C-46BA-8D72-E9A3AF65B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4878" y="-92750"/>
            <a:ext cx="3694667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744" b="1"/>
              <a:t>Neraca Lajur  Per 31 Desember 2001</a:t>
            </a:r>
          </a:p>
        </p:txBody>
      </p:sp>
      <p:sp>
        <p:nvSpPr>
          <p:cNvPr id="295232" name="Text Box 320">
            <a:extLst>
              <a:ext uri="{FF2B5EF4-FFF2-40B4-BE49-F238E27FC236}">
                <a16:creationId xmlns:a16="http://schemas.microsoft.com/office/drawing/2014/main" id="{8634AEEB-0923-43F7-9677-398F6FCA8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923" y="704628"/>
            <a:ext cx="577723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Kas</a:t>
            </a:r>
          </a:p>
        </p:txBody>
      </p:sp>
      <p:sp>
        <p:nvSpPr>
          <p:cNvPr id="295233" name="Text Box 321">
            <a:extLst>
              <a:ext uri="{FF2B5EF4-FFF2-40B4-BE49-F238E27FC236}">
                <a16:creationId xmlns:a16="http://schemas.microsoft.com/office/drawing/2014/main" id="{7393800A-64CC-410A-9D20-3EC994892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6018" y="837525"/>
            <a:ext cx="789071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1,500</a:t>
            </a:r>
          </a:p>
        </p:txBody>
      </p:sp>
      <p:sp>
        <p:nvSpPr>
          <p:cNvPr id="295234" name="Text Box 322">
            <a:extLst>
              <a:ext uri="{FF2B5EF4-FFF2-40B4-BE49-F238E27FC236}">
                <a16:creationId xmlns:a16="http://schemas.microsoft.com/office/drawing/2014/main" id="{5682B90C-C579-4F09-801F-7E05B3711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923" y="1036868"/>
            <a:ext cx="983284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Piutang</a:t>
            </a:r>
          </a:p>
        </p:txBody>
      </p:sp>
      <p:sp>
        <p:nvSpPr>
          <p:cNvPr id="295235" name="Text Box 323">
            <a:extLst>
              <a:ext uri="{FF2B5EF4-FFF2-40B4-BE49-F238E27FC236}">
                <a16:creationId xmlns:a16="http://schemas.microsoft.com/office/drawing/2014/main" id="{DA3957FB-2CFE-4622-B691-8D7CB525F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711" y="1117160"/>
            <a:ext cx="790456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2,500</a:t>
            </a:r>
          </a:p>
        </p:txBody>
      </p:sp>
      <p:sp>
        <p:nvSpPr>
          <p:cNvPr id="295236" name="Text Box 324">
            <a:extLst>
              <a:ext uri="{FF2B5EF4-FFF2-40B4-BE49-F238E27FC236}">
                <a16:creationId xmlns:a16="http://schemas.microsoft.com/office/drawing/2014/main" id="{01283DBA-D32E-46BD-AA6B-905D20C91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080" y="1302661"/>
            <a:ext cx="1622881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Perlengkapan</a:t>
            </a:r>
          </a:p>
        </p:txBody>
      </p:sp>
      <p:sp>
        <p:nvSpPr>
          <p:cNvPr id="295237" name="Text Box 325">
            <a:extLst>
              <a:ext uri="{FF2B5EF4-FFF2-40B4-BE49-F238E27FC236}">
                <a16:creationId xmlns:a16="http://schemas.microsoft.com/office/drawing/2014/main" id="{CF314875-4438-44A4-807D-159019A09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711" y="1435558"/>
            <a:ext cx="790456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 500</a:t>
            </a:r>
          </a:p>
        </p:txBody>
      </p:sp>
      <p:sp>
        <p:nvSpPr>
          <p:cNvPr id="295238" name="Text Box 326">
            <a:extLst>
              <a:ext uri="{FF2B5EF4-FFF2-40B4-BE49-F238E27FC236}">
                <a16:creationId xmlns:a16="http://schemas.microsoft.com/office/drawing/2014/main" id="{32655976-1815-4D18-B590-CA76DF74F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080" y="1621058"/>
            <a:ext cx="101213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Gedung</a:t>
            </a:r>
          </a:p>
        </p:txBody>
      </p:sp>
      <p:sp>
        <p:nvSpPr>
          <p:cNvPr id="295239" name="Text Box 327">
            <a:extLst>
              <a:ext uri="{FF2B5EF4-FFF2-40B4-BE49-F238E27FC236}">
                <a16:creationId xmlns:a16="http://schemas.microsoft.com/office/drawing/2014/main" id="{24561EDD-80EB-49D7-8742-482D4080D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63" y="1717962"/>
            <a:ext cx="863826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10.000</a:t>
            </a:r>
          </a:p>
        </p:txBody>
      </p:sp>
      <p:sp>
        <p:nvSpPr>
          <p:cNvPr id="295240" name="Text Box 328">
            <a:extLst>
              <a:ext uri="{FF2B5EF4-FFF2-40B4-BE49-F238E27FC236}">
                <a16:creationId xmlns:a16="http://schemas.microsoft.com/office/drawing/2014/main" id="{552E8215-FDCF-4CE4-8ED4-1A8B76F27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923" y="1967142"/>
            <a:ext cx="1863332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Ak. Penyusutan</a:t>
            </a:r>
          </a:p>
        </p:txBody>
      </p:sp>
      <p:sp>
        <p:nvSpPr>
          <p:cNvPr id="295241" name="Text Box 329">
            <a:extLst>
              <a:ext uri="{FF2B5EF4-FFF2-40B4-BE49-F238E27FC236}">
                <a16:creationId xmlns:a16="http://schemas.microsoft.com/office/drawing/2014/main" id="{FB9A1B6C-1865-42B9-84A1-4768AC88A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4797" y="1967143"/>
            <a:ext cx="863826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1.000</a:t>
            </a:r>
          </a:p>
        </p:txBody>
      </p:sp>
      <p:sp>
        <p:nvSpPr>
          <p:cNvPr id="295242" name="Text Box 330">
            <a:extLst>
              <a:ext uri="{FF2B5EF4-FFF2-40B4-BE49-F238E27FC236}">
                <a16:creationId xmlns:a16="http://schemas.microsoft.com/office/drawing/2014/main" id="{D89F4BED-6EB3-437B-81ED-36C7BDC81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923" y="2232935"/>
            <a:ext cx="818174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Utang</a:t>
            </a:r>
          </a:p>
        </p:txBody>
      </p:sp>
      <p:sp>
        <p:nvSpPr>
          <p:cNvPr id="295243" name="Text Box 331">
            <a:extLst>
              <a:ext uri="{FF2B5EF4-FFF2-40B4-BE49-F238E27FC236}">
                <a16:creationId xmlns:a16="http://schemas.microsoft.com/office/drawing/2014/main" id="{6BEB1D1E-3A67-4119-A5B5-C3F6BB40A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4797" y="2313227"/>
            <a:ext cx="664481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100</a:t>
            </a:r>
          </a:p>
        </p:txBody>
      </p:sp>
      <p:sp>
        <p:nvSpPr>
          <p:cNvPr id="295244" name="Text Box 332">
            <a:extLst>
              <a:ext uri="{FF2B5EF4-FFF2-40B4-BE49-F238E27FC236}">
                <a16:creationId xmlns:a16="http://schemas.microsoft.com/office/drawing/2014/main" id="{C9296127-202C-45DE-BF4A-25C375F8F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923" y="2529182"/>
            <a:ext cx="86305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Modal</a:t>
            </a:r>
          </a:p>
        </p:txBody>
      </p:sp>
      <p:sp>
        <p:nvSpPr>
          <p:cNvPr id="295245" name="Text Box 333">
            <a:extLst>
              <a:ext uri="{FF2B5EF4-FFF2-40B4-BE49-F238E27FC236}">
                <a16:creationId xmlns:a16="http://schemas.microsoft.com/office/drawing/2014/main" id="{1B8B2145-BEF0-4742-A751-DEA4B320C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1900" y="2565176"/>
            <a:ext cx="863826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7.700</a:t>
            </a:r>
          </a:p>
        </p:txBody>
      </p:sp>
      <p:sp>
        <p:nvSpPr>
          <p:cNvPr id="295246" name="Text Box 334">
            <a:extLst>
              <a:ext uri="{FF2B5EF4-FFF2-40B4-BE49-F238E27FC236}">
                <a16:creationId xmlns:a16="http://schemas.microsoft.com/office/drawing/2014/main" id="{244F0E13-2A16-43B9-B096-52A4B4A49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923" y="2830968"/>
            <a:ext cx="728406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Prive</a:t>
            </a:r>
          </a:p>
        </p:txBody>
      </p:sp>
      <p:sp>
        <p:nvSpPr>
          <p:cNvPr id="295247" name="Text Box 335">
            <a:extLst>
              <a:ext uri="{FF2B5EF4-FFF2-40B4-BE49-F238E27FC236}">
                <a16:creationId xmlns:a16="http://schemas.microsoft.com/office/drawing/2014/main" id="{046147ED-797C-4AA1-8465-49FEEC8ED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4159" y="2897416"/>
            <a:ext cx="664481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200</a:t>
            </a:r>
          </a:p>
        </p:txBody>
      </p:sp>
      <p:sp>
        <p:nvSpPr>
          <p:cNvPr id="295248" name="Text Box 336">
            <a:extLst>
              <a:ext uri="{FF2B5EF4-FFF2-40B4-BE49-F238E27FC236}">
                <a16:creationId xmlns:a16="http://schemas.microsoft.com/office/drawing/2014/main" id="{0CD59925-40A1-4944-94C5-55C2FA42B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080" y="3163208"/>
            <a:ext cx="1398461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Pendapatan</a:t>
            </a:r>
          </a:p>
        </p:txBody>
      </p:sp>
      <p:sp>
        <p:nvSpPr>
          <p:cNvPr id="295249" name="Text Box 337">
            <a:extLst>
              <a:ext uri="{FF2B5EF4-FFF2-40B4-BE49-F238E27FC236}">
                <a16:creationId xmlns:a16="http://schemas.microsoft.com/office/drawing/2014/main" id="{AD598C74-3373-43F3-9F72-AD9B11F83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0954" y="3163209"/>
            <a:ext cx="664481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7,000</a:t>
            </a:r>
          </a:p>
        </p:txBody>
      </p:sp>
      <p:sp>
        <p:nvSpPr>
          <p:cNvPr id="295250" name="Text Box 338">
            <a:extLst>
              <a:ext uri="{FF2B5EF4-FFF2-40B4-BE49-F238E27FC236}">
                <a16:creationId xmlns:a16="http://schemas.microsoft.com/office/drawing/2014/main" id="{49AA2DE4-D6B7-42F8-A0A1-B5C0AC0BF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080" y="3495449"/>
            <a:ext cx="1377622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Beban Gaji</a:t>
            </a:r>
          </a:p>
        </p:txBody>
      </p:sp>
      <p:sp>
        <p:nvSpPr>
          <p:cNvPr id="295251" name="Text Box 339">
            <a:extLst>
              <a:ext uri="{FF2B5EF4-FFF2-40B4-BE49-F238E27FC236}">
                <a16:creationId xmlns:a16="http://schemas.microsoft.com/office/drawing/2014/main" id="{DF1BED6A-7C86-4741-AEEA-D36F7A2A0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316" y="3429001"/>
            <a:ext cx="664481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1,000</a:t>
            </a:r>
          </a:p>
        </p:txBody>
      </p:sp>
      <p:sp>
        <p:nvSpPr>
          <p:cNvPr id="295252" name="Text Box 340">
            <a:extLst>
              <a:ext uri="{FF2B5EF4-FFF2-40B4-BE49-F238E27FC236}">
                <a16:creationId xmlns:a16="http://schemas.microsoft.com/office/drawing/2014/main" id="{34561AAE-E941-4D50-BAE8-11B9F3D30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079" y="3761241"/>
            <a:ext cx="1812036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Beban lain-lain</a:t>
            </a:r>
          </a:p>
        </p:txBody>
      </p:sp>
      <p:sp>
        <p:nvSpPr>
          <p:cNvPr id="295253" name="Text Box 341">
            <a:extLst>
              <a:ext uri="{FF2B5EF4-FFF2-40B4-BE49-F238E27FC236}">
                <a16:creationId xmlns:a16="http://schemas.microsoft.com/office/drawing/2014/main" id="{E25354C0-688E-4BBE-9447-90804C969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1354" y="3827690"/>
            <a:ext cx="531585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100</a:t>
            </a:r>
          </a:p>
        </p:txBody>
      </p:sp>
      <p:sp>
        <p:nvSpPr>
          <p:cNvPr id="295254" name="Text Box 342">
            <a:extLst>
              <a:ext uri="{FF2B5EF4-FFF2-40B4-BE49-F238E27FC236}">
                <a16:creationId xmlns:a16="http://schemas.microsoft.com/office/drawing/2014/main" id="{572B6914-6669-4F50-9C7C-6EA7CFF26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7420" y="4159931"/>
            <a:ext cx="797377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15,800</a:t>
            </a:r>
          </a:p>
        </p:txBody>
      </p:sp>
      <p:sp>
        <p:nvSpPr>
          <p:cNvPr id="295255" name="Text Box 343">
            <a:extLst>
              <a:ext uri="{FF2B5EF4-FFF2-40B4-BE49-F238E27FC236}">
                <a16:creationId xmlns:a16="http://schemas.microsoft.com/office/drawing/2014/main" id="{35572402-DB59-4DC8-B0B5-52B03DE77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4506" y="4173774"/>
            <a:ext cx="797377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15,800</a:t>
            </a:r>
          </a:p>
        </p:txBody>
      </p:sp>
      <p:sp>
        <p:nvSpPr>
          <p:cNvPr id="295256" name="Text Box 344">
            <a:extLst>
              <a:ext uri="{FF2B5EF4-FFF2-40B4-BE49-F238E27FC236}">
                <a16:creationId xmlns:a16="http://schemas.microsoft.com/office/drawing/2014/main" id="{390848B9-30FC-46AA-821D-880EDE293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830" y="3495449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a.100</a:t>
            </a:r>
          </a:p>
        </p:txBody>
      </p:sp>
      <p:sp>
        <p:nvSpPr>
          <p:cNvPr id="295257" name="Text Box 345">
            <a:extLst>
              <a:ext uri="{FF2B5EF4-FFF2-40B4-BE49-F238E27FC236}">
                <a16:creationId xmlns:a16="http://schemas.microsoft.com/office/drawing/2014/main" id="{FCA8C666-841C-4726-8836-B4C566C3B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080" y="4425723"/>
            <a:ext cx="134876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Utang Gaji</a:t>
            </a:r>
          </a:p>
        </p:txBody>
      </p:sp>
      <p:sp>
        <p:nvSpPr>
          <p:cNvPr id="295258" name="Text Box 346">
            <a:extLst>
              <a:ext uri="{FF2B5EF4-FFF2-40B4-BE49-F238E27FC236}">
                <a16:creationId xmlns:a16="http://schemas.microsoft.com/office/drawing/2014/main" id="{DB1521DA-5246-48B1-9361-80963D7A6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4415" y="4425723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a.100</a:t>
            </a:r>
          </a:p>
        </p:txBody>
      </p:sp>
      <p:sp>
        <p:nvSpPr>
          <p:cNvPr id="295259" name="Text Box 347">
            <a:extLst>
              <a:ext uri="{FF2B5EF4-FFF2-40B4-BE49-F238E27FC236}">
                <a16:creationId xmlns:a16="http://schemas.microsoft.com/office/drawing/2014/main" id="{42E28CEF-6AC5-46CF-98D9-36ECB95CC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830" y="4757964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b.200</a:t>
            </a:r>
          </a:p>
        </p:txBody>
      </p:sp>
      <p:sp>
        <p:nvSpPr>
          <p:cNvPr id="295260" name="Text Box 348">
            <a:extLst>
              <a:ext uri="{FF2B5EF4-FFF2-40B4-BE49-F238E27FC236}">
                <a16:creationId xmlns:a16="http://schemas.microsoft.com/office/drawing/2014/main" id="{EC24CA7E-E27C-4B36-83CB-1D6AFCE29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080" y="4691515"/>
            <a:ext cx="2376293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Beban Perlengkapan</a:t>
            </a:r>
          </a:p>
        </p:txBody>
      </p:sp>
      <p:sp>
        <p:nvSpPr>
          <p:cNvPr id="295261" name="Text Box 349">
            <a:extLst>
              <a:ext uri="{FF2B5EF4-FFF2-40B4-BE49-F238E27FC236}">
                <a16:creationId xmlns:a16="http://schemas.microsoft.com/office/drawing/2014/main" id="{ACDBBA16-12B4-4509-9734-22C315C1C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4415" y="1457707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b.200</a:t>
            </a:r>
          </a:p>
        </p:txBody>
      </p:sp>
      <p:sp>
        <p:nvSpPr>
          <p:cNvPr id="295262" name="Text Box 350">
            <a:extLst>
              <a:ext uri="{FF2B5EF4-FFF2-40B4-BE49-F238E27FC236}">
                <a16:creationId xmlns:a16="http://schemas.microsoft.com/office/drawing/2014/main" id="{E7ECA867-FF57-48C5-AF4E-5B65E2E27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830" y="5090204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c.500</a:t>
            </a:r>
          </a:p>
        </p:txBody>
      </p:sp>
      <p:sp>
        <p:nvSpPr>
          <p:cNvPr id="295263" name="Text Box 351">
            <a:extLst>
              <a:ext uri="{FF2B5EF4-FFF2-40B4-BE49-F238E27FC236}">
                <a16:creationId xmlns:a16="http://schemas.microsoft.com/office/drawing/2014/main" id="{AC665267-ECDB-4792-A67B-ECE2220E6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079" y="4957308"/>
            <a:ext cx="2153476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Beban Penyusutan</a:t>
            </a:r>
          </a:p>
        </p:txBody>
      </p:sp>
      <p:sp>
        <p:nvSpPr>
          <p:cNvPr id="295264" name="Text Box 352">
            <a:extLst>
              <a:ext uri="{FF2B5EF4-FFF2-40B4-BE49-F238E27FC236}">
                <a16:creationId xmlns:a16="http://schemas.microsoft.com/office/drawing/2014/main" id="{AEFDB33C-EAE3-48ED-B5A8-E0FB6F947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4415" y="2033591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c.500</a:t>
            </a:r>
          </a:p>
        </p:txBody>
      </p:sp>
      <p:sp>
        <p:nvSpPr>
          <p:cNvPr id="295265" name="Text Box 353">
            <a:extLst>
              <a:ext uri="{FF2B5EF4-FFF2-40B4-BE49-F238E27FC236}">
                <a16:creationId xmlns:a16="http://schemas.microsoft.com/office/drawing/2014/main" id="{75ABF638-75EC-45ED-B04A-899FEDE16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830" y="5355997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  800</a:t>
            </a:r>
          </a:p>
        </p:txBody>
      </p:sp>
      <p:sp>
        <p:nvSpPr>
          <p:cNvPr id="295266" name="Text Box 354">
            <a:extLst>
              <a:ext uri="{FF2B5EF4-FFF2-40B4-BE49-F238E27FC236}">
                <a16:creationId xmlns:a16="http://schemas.microsoft.com/office/drawing/2014/main" id="{C1581B16-9403-48C2-9D59-F4B761E78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4415" y="5355997"/>
            <a:ext cx="664481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  800</a:t>
            </a:r>
          </a:p>
        </p:txBody>
      </p:sp>
      <p:sp>
        <p:nvSpPr>
          <p:cNvPr id="295267" name="Text Box 355">
            <a:extLst>
              <a:ext uri="{FF2B5EF4-FFF2-40B4-BE49-F238E27FC236}">
                <a16:creationId xmlns:a16="http://schemas.microsoft.com/office/drawing/2014/main" id="{03F23A26-DB3F-48E6-A4D7-D5A69753E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370" y="861058"/>
            <a:ext cx="790455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1,500</a:t>
            </a:r>
          </a:p>
        </p:txBody>
      </p:sp>
      <p:sp>
        <p:nvSpPr>
          <p:cNvPr id="295268" name="Text Box 356">
            <a:extLst>
              <a:ext uri="{FF2B5EF4-FFF2-40B4-BE49-F238E27FC236}">
                <a16:creationId xmlns:a16="http://schemas.microsoft.com/office/drawing/2014/main" id="{227DF4B6-6507-4E2A-BB40-EF18F136C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370" y="1139310"/>
            <a:ext cx="790455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2,500</a:t>
            </a:r>
          </a:p>
        </p:txBody>
      </p:sp>
      <p:sp>
        <p:nvSpPr>
          <p:cNvPr id="295269" name="Text Box 357">
            <a:extLst>
              <a:ext uri="{FF2B5EF4-FFF2-40B4-BE49-F238E27FC236}">
                <a16:creationId xmlns:a16="http://schemas.microsoft.com/office/drawing/2014/main" id="{1C805D93-237C-4DE9-AADE-AC38BBABD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740112"/>
            <a:ext cx="863826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10.000</a:t>
            </a:r>
          </a:p>
        </p:txBody>
      </p:sp>
      <p:sp>
        <p:nvSpPr>
          <p:cNvPr id="295270" name="Text Box 358">
            <a:extLst>
              <a:ext uri="{FF2B5EF4-FFF2-40B4-BE49-F238E27FC236}">
                <a16:creationId xmlns:a16="http://schemas.microsoft.com/office/drawing/2014/main" id="{2A2853EE-03CF-4235-9C98-AD51C9517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481" y="2321533"/>
            <a:ext cx="664481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100</a:t>
            </a:r>
          </a:p>
        </p:txBody>
      </p:sp>
      <p:sp>
        <p:nvSpPr>
          <p:cNvPr id="295271" name="Text Box 359">
            <a:extLst>
              <a:ext uri="{FF2B5EF4-FFF2-40B4-BE49-F238E27FC236}">
                <a16:creationId xmlns:a16="http://schemas.microsoft.com/office/drawing/2014/main" id="{65292DD6-8EF8-4C39-B016-466922EDF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7585" y="2573482"/>
            <a:ext cx="863826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7.700</a:t>
            </a:r>
          </a:p>
        </p:txBody>
      </p:sp>
      <p:sp>
        <p:nvSpPr>
          <p:cNvPr id="295272" name="Text Box 360">
            <a:extLst>
              <a:ext uri="{FF2B5EF4-FFF2-40B4-BE49-F238E27FC236}">
                <a16:creationId xmlns:a16="http://schemas.microsoft.com/office/drawing/2014/main" id="{78A4C0FF-42B0-4A84-B8DA-CB1B85D6D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5344" y="2919566"/>
            <a:ext cx="664481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200</a:t>
            </a:r>
          </a:p>
        </p:txBody>
      </p:sp>
      <p:sp>
        <p:nvSpPr>
          <p:cNvPr id="295273" name="Text Box 361">
            <a:extLst>
              <a:ext uri="{FF2B5EF4-FFF2-40B4-BE49-F238E27FC236}">
                <a16:creationId xmlns:a16="http://schemas.microsoft.com/office/drawing/2014/main" id="{0469E069-CF04-4AC0-860E-51756A93B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481" y="3163209"/>
            <a:ext cx="664481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7,000</a:t>
            </a:r>
          </a:p>
        </p:txBody>
      </p:sp>
      <p:sp>
        <p:nvSpPr>
          <p:cNvPr id="295274" name="Text Box 362">
            <a:extLst>
              <a:ext uri="{FF2B5EF4-FFF2-40B4-BE49-F238E27FC236}">
                <a16:creationId xmlns:a16="http://schemas.microsoft.com/office/drawing/2014/main" id="{A3D4D993-657F-4283-B178-ADF9D64D0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8241" y="3827690"/>
            <a:ext cx="531585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100</a:t>
            </a:r>
          </a:p>
        </p:txBody>
      </p:sp>
      <p:sp>
        <p:nvSpPr>
          <p:cNvPr id="295275" name="Text Box 363">
            <a:extLst>
              <a:ext uri="{FF2B5EF4-FFF2-40B4-BE49-F238E27FC236}">
                <a16:creationId xmlns:a16="http://schemas.microsoft.com/office/drawing/2014/main" id="{26E9B0A5-9106-4BD1-B770-3982A539D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896" y="3509293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1.100</a:t>
            </a:r>
          </a:p>
        </p:txBody>
      </p:sp>
      <p:sp>
        <p:nvSpPr>
          <p:cNvPr id="295276" name="Text Box 364">
            <a:extLst>
              <a:ext uri="{FF2B5EF4-FFF2-40B4-BE49-F238E27FC236}">
                <a16:creationId xmlns:a16="http://schemas.microsoft.com/office/drawing/2014/main" id="{4B8DC65C-04EF-4065-B3C7-4DE6A3231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481" y="2033591"/>
            <a:ext cx="730929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1.500</a:t>
            </a:r>
          </a:p>
        </p:txBody>
      </p:sp>
      <p:sp>
        <p:nvSpPr>
          <p:cNvPr id="295277" name="Text Box 365">
            <a:extLst>
              <a:ext uri="{FF2B5EF4-FFF2-40B4-BE49-F238E27FC236}">
                <a16:creationId xmlns:a16="http://schemas.microsoft.com/office/drawing/2014/main" id="{4AC5B936-B52A-424F-9443-55EBD964F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370" y="1445248"/>
            <a:ext cx="790455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 300</a:t>
            </a:r>
          </a:p>
        </p:txBody>
      </p:sp>
      <p:sp>
        <p:nvSpPr>
          <p:cNvPr id="295278" name="Text Box 366">
            <a:extLst>
              <a:ext uri="{FF2B5EF4-FFF2-40B4-BE49-F238E27FC236}">
                <a16:creationId xmlns:a16="http://schemas.microsoft.com/office/drawing/2014/main" id="{1C1D14C8-C4BA-49A8-82AF-AE4C97F27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481" y="4425723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  100</a:t>
            </a:r>
          </a:p>
        </p:txBody>
      </p:sp>
      <p:sp>
        <p:nvSpPr>
          <p:cNvPr id="295279" name="Text Box 367">
            <a:extLst>
              <a:ext uri="{FF2B5EF4-FFF2-40B4-BE49-F238E27FC236}">
                <a16:creationId xmlns:a16="http://schemas.microsoft.com/office/drawing/2014/main" id="{BBE25397-1E7D-4E61-BEB3-543EFAE64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2448" y="4757964"/>
            <a:ext cx="664481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  200</a:t>
            </a:r>
          </a:p>
        </p:txBody>
      </p:sp>
      <p:sp>
        <p:nvSpPr>
          <p:cNvPr id="295280" name="Text Box 368">
            <a:extLst>
              <a:ext uri="{FF2B5EF4-FFF2-40B4-BE49-F238E27FC236}">
                <a16:creationId xmlns:a16="http://schemas.microsoft.com/office/drawing/2014/main" id="{6C27A630-8E38-4D87-8D99-7FBACE79C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2448" y="5090204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  500</a:t>
            </a:r>
          </a:p>
        </p:txBody>
      </p:sp>
      <p:sp>
        <p:nvSpPr>
          <p:cNvPr id="295281" name="Text Box 369">
            <a:extLst>
              <a:ext uri="{FF2B5EF4-FFF2-40B4-BE49-F238E27FC236}">
                <a16:creationId xmlns:a16="http://schemas.microsoft.com/office/drawing/2014/main" id="{B6E046B5-30F3-4231-A4F5-F6B2A18D9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2448" y="5355997"/>
            <a:ext cx="664481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16.400</a:t>
            </a:r>
          </a:p>
        </p:txBody>
      </p:sp>
      <p:sp>
        <p:nvSpPr>
          <p:cNvPr id="295282" name="Text Box 370">
            <a:extLst>
              <a:ext uri="{FF2B5EF4-FFF2-40B4-BE49-F238E27FC236}">
                <a16:creationId xmlns:a16="http://schemas.microsoft.com/office/drawing/2014/main" id="{5869EF27-1523-4D6C-9BFB-FF9C59F34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929" y="5355997"/>
            <a:ext cx="664481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16.400</a:t>
            </a:r>
          </a:p>
        </p:txBody>
      </p:sp>
      <p:sp>
        <p:nvSpPr>
          <p:cNvPr id="295283" name="Text Box 371">
            <a:extLst>
              <a:ext uri="{FF2B5EF4-FFF2-40B4-BE49-F238E27FC236}">
                <a16:creationId xmlns:a16="http://schemas.microsoft.com/office/drawing/2014/main" id="{6E07D755-54A5-4568-AB23-BA68160AA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0099" y="3163209"/>
            <a:ext cx="664481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7,000</a:t>
            </a:r>
          </a:p>
        </p:txBody>
      </p:sp>
      <p:sp>
        <p:nvSpPr>
          <p:cNvPr id="295284" name="Text Box 372">
            <a:extLst>
              <a:ext uri="{FF2B5EF4-FFF2-40B4-BE49-F238E27FC236}">
                <a16:creationId xmlns:a16="http://schemas.microsoft.com/office/drawing/2014/main" id="{A79BF902-3A0E-4BCB-A590-B9E331FD5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8515" y="3509293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1.100</a:t>
            </a:r>
          </a:p>
        </p:txBody>
      </p:sp>
      <p:sp>
        <p:nvSpPr>
          <p:cNvPr id="295285" name="Text Box 373">
            <a:extLst>
              <a:ext uri="{FF2B5EF4-FFF2-40B4-BE49-F238E27FC236}">
                <a16:creationId xmlns:a16="http://schemas.microsoft.com/office/drawing/2014/main" id="{1A87CD5E-91C2-435C-918C-E163F5BF5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1411" y="3827690"/>
            <a:ext cx="531585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100</a:t>
            </a:r>
          </a:p>
        </p:txBody>
      </p:sp>
      <p:sp>
        <p:nvSpPr>
          <p:cNvPr id="295286" name="Text Box 374">
            <a:extLst>
              <a:ext uri="{FF2B5EF4-FFF2-40B4-BE49-F238E27FC236}">
                <a16:creationId xmlns:a16="http://schemas.microsoft.com/office/drawing/2014/main" id="{CCFCEDB2-5629-47DF-B709-4051E136F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8514" y="4757964"/>
            <a:ext cx="664481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  200</a:t>
            </a:r>
          </a:p>
        </p:txBody>
      </p:sp>
      <p:sp>
        <p:nvSpPr>
          <p:cNvPr id="295287" name="Text Box 375">
            <a:extLst>
              <a:ext uri="{FF2B5EF4-FFF2-40B4-BE49-F238E27FC236}">
                <a16:creationId xmlns:a16="http://schemas.microsoft.com/office/drawing/2014/main" id="{8277AE6C-E99F-4D02-B4CF-2C1227D3A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8515" y="5090204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  500</a:t>
            </a:r>
          </a:p>
        </p:txBody>
      </p:sp>
      <p:sp>
        <p:nvSpPr>
          <p:cNvPr id="295288" name="Text Box 376">
            <a:extLst>
              <a:ext uri="{FF2B5EF4-FFF2-40B4-BE49-F238E27FC236}">
                <a16:creationId xmlns:a16="http://schemas.microsoft.com/office/drawing/2014/main" id="{068AB95B-9135-4221-B079-F73CA4EE6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4963" y="5355997"/>
            <a:ext cx="664481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1.900</a:t>
            </a:r>
          </a:p>
        </p:txBody>
      </p:sp>
      <p:sp>
        <p:nvSpPr>
          <p:cNvPr id="295289" name="Text Box 377">
            <a:extLst>
              <a:ext uri="{FF2B5EF4-FFF2-40B4-BE49-F238E27FC236}">
                <a16:creationId xmlns:a16="http://schemas.microsoft.com/office/drawing/2014/main" id="{F8E6D7B1-E7B0-4608-82BA-8804DC0C2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47" y="5355997"/>
            <a:ext cx="598033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7.000</a:t>
            </a:r>
          </a:p>
        </p:txBody>
      </p:sp>
      <p:sp>
        <p:nvSpPr>
          <p:cNvPr id="295290" name="Text Box 378">
            <a:extLst>
              <a:ext uri="{FF2B5EF4-FFF2-40B4-BE49-F238E27FC236}">
                <a16:creationId xmlns:a16="http://schemas.microsoft.com/office/drawing/2014/main" id="{2387C50E-1824-4CC9-AB2C-F2A2BAF2E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079" y="5621789"/>
            <a:ext cx="696345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Laba</a:t>
            </a:r>
          </a:p>
        </p:txBody>
      </p:sp>
      <p:sp>
        <p:nvSpPr>
          <p:cNvPr id="295291" name="Text Box 379">
            <a:extLst>
              <a:ext uri="{FF2B5EF4-FFF2-40B4-BE49-F238E27FC236}">
                <a16:creationId xmlns:a16="http://schemas.microsoft.com/office/drawing/2014/main" id="{7D720D4D-7648-4E53-8523-1FC3836A9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4963" y="5688237"/>
            <a:ext cx="598033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5,100</a:t>
            </a:r>
          </a:p>
        </p:txBody>
      </p:sp>
      <p:sp>
        <p:nvSpPr>
          <p:cNvPr id="295292" name="Text Box 380">
            <a:extLst>
              <a:ext uri="{FF2B5EF4-FFF2-40B4-BE49-F238E27FC236}">
                <a16:creationId xmlns:a16="http://schemas.microsoft.com/office/drawing/2014/main" id="{F4053AE9-CA3F-4224-9CC8-F4E4A4AE8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6166" y="5688237"/>
            <a:ext cx="598033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5,100</a:t>
            </a:r>
          </a:p>
        </p:txBody>
      </p:sp>
      <p:sp>
        <p:nvSpPr>
          <p:cNvPr id="295293" name="Text Box 381">
            <a:extLst>
              <a:ext uri="{FF2B5EF4-FFF2-40B4-BE49-F238E27FC236}">
                <a16:creationId xmlns:a16="http://schemas.microsoft.com/office/drawing/2014/main" id="{E38F7BD9-9B24-4279-94C6-A1F7F6BB3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6821" y="2587325"/>
            <a:ext cx="863826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7.700</a:t>
            </a:r>
          </a:p>
        </p:txBody>
      </p:sp>
      <p:sp>
        <p:nvSpPr>
          <p:cNvPr id="295294" name="Text Box 382">
            <a:extLst>
              <a:ext uri="{FF2B5EF4-FFF2-40B4-BE49-F238E27FC236}">
                <a16:creationId xmlns:a16="http://schemas.microsoft.com/office/drawing/2014/main" id="{5E6AD162-819C-4089-BF79-D92292F06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1684" y="2919566"/>
            <a:ext cx="664481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200</a:t>
            </a:r>
          </a:p>
        </p:txBody>
      </p:sp>
      <p:sp>
        <p:nvSpPr>
          <p:cNvPr id="295295" name="Text Box 383">
            <a:extLst>
              <a:ext uri="{FF2B5EF4-FFF2-40B4-BE49-F238E27FC236}">
                <a16:creationId xmlns:a16="http://schemas.microsoft.com/office/drawing/2014/main" id="{C4329072-EB25-420D-965A-15299ACAE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8225" y="851368"/>
            <a:ext cx="790455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1,500</a:t>
            </a:r>
          </a:p>
        </p:txBody>
      </p:sp>
      <p:sp>
        <p:nvSpPr>
          <p:cNvPr id="295296" name="Text Box 384">
            <a:extLst>
              <a:ext uri="{FF2B5EF4-FFF2-40B4-BE49-F238E27FC236}">
                <a16:creationId xmlns:a16="http://schemas.microsoft.com/office/drawing/2014/main" id="{3D4B2C96-1D5B-4715-B9F4-87E91152F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7751" y="1103317"/>
            <a:ext cx="790456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2,500</a:t>
            </a:r>
          </a:p>
        </p:txBody>
      </p:sp>
      <p:sp>
        <p:nvSpPr>
          <p:cNvPr id="295297" name="Text Box 385">
            <a:extLst>
              <a:ext uri="{FF2B5EF4-FFF2-40B4-BE49-F238E27FC236}">
                <a16:creationId xmlns:a16="http://schemas.microsoft.com/office/drawing/2014/main" id="{AD46FECA-C795-4C7E-B104-2115211E1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8225" y="1457707"/>
            <a:ext cx="790455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 300</a:t>
            </a:r>
          </a:p>
        </p:txBody>
      </p:sp>
      <p:sp>
        <p:nvSpPr>
          <p:cNvPr id="295298" name="Text Box 386">
            <a:extLst>
              <a:ext uri="{FF2B5EF4-FFF2-40B4-BE49-F238E27FC236}">
                <a16:creationId xmlns:a16="http://schemas.microsoft.com/office/drawing/2014/main" id="{9DA67D4F-DBD0-4C30-B384-7579D4E98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4854" y="1701350"/>
            <a:ext cx="863826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10.000</a:t>
            </a:r>
          </a:p>
        </p:txBody>
      </p:sp>
      <p:sp>
        <p:nvSpPr>
          <p:cNvPr id="295299" name="Text Box 387">
            <a:extLst>
              <a:ext uri="{FF2B5EF4-FFF2-40B4-BE49-F238E27FC236}">
                <a16:creationId xmlns:a16="http://schemas.microsoft.com/office/drawing/2014/main" id="{EA5CA060-CD88-4201-A0F7-F9C79BAFD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2232" y="1994829"/>
            <a:ext cx="730929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1.500</a:t>
            </a:r>
          </a:p>
        </p:txBody>
      </p:sp>
      <p:sp>
        <p:nvSpPr>
          <p:cNvPr id="295300" name="Text Box 388">
            <a:extLst>
              <a:ext uri="{FF2B5EF4-FFF2-40B4-BE49-F238E27FC236}">
                <a16:creationId xmlns:a16="http://schemas.microsoft.com/office/drawing/2014/main" id="{95E5B6BF-B499-4322-A295-932AD3CA5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2232" y="2299383"/>
            <a:ext cx="664481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100</a:t>
            </a:r>
          </a:p>
        </p:txBody>
      </p:sp>
      <p:sp>
        <p:nvSpPr>
          <p:cNvPr id="295301" name="Text Box 389">
            <a:extLst>
              <a:ext uri="{FF2B5EF4-FFF2-40B4-BE49-F238E27FC236}">
                <a16:creationId xmlns:a16="http://schemas.microsoft.com/office/drawing/2014/main" id="{0FE8D2F6-E529-4323-826A-1566334E8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2232" y="4425723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    100</a:t>
            </a:r>
          </a:p>
        </p:txBody>
      </p:sp>
      <p:sp>
        <p:nvSpPr>
          <p:cNvPr id="295302" name="Text Box 390">
            <a:extLst>
              <a:ext uri="{FF2B5EF4-FFF2-40B4-BE49-F238E27FC236}">
                <a16:creationId xmlns:a16="http://schemas.microsoft.com/office/drawing/2014/main" id="{C0917279-2327-4AEF-ACE4-D3FD6D800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080" y="6219822"/>
            <a:ext cx="148342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Modal akhir</a:t>
            </a:r>
          </a:p>
        </p:txBody>
      </p:sp>
      <p:sp>
        <p:nvSpPr>
          <p:cNvPr id="295303" name="Text Box 391">
            <a:extLst>
              <a:ext uri="{FF2B5EF4-FFF2-40B4-BE49-F238E27FC236}">
                <a16:creationId xmlns:a16="http://schemas.microsoft.com/office/drawing/2014/main" id="{BE556064-CF66-4053-A55F-CA4D657CB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47" y="6020478"/>
            <a:ext cx="598033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7.000</a:t>
            </a:r>
          </a:p>
        </p:txBody>
      </p:sp>
      <p:sp>
        <p:nvSpPr>
          <p:cNvPr id="295304" name="Text Box 392">
            <a:extLst>
              <a:ext uri="{FF2B5EF4-FFF2-40B4-BE49-F238E27FC236}">
                <a16:creationId xmlns:a16="http://schemas.microsoft.com/office/drawing/2014/main" id="{5A7A9C8D-3176-444E-BBB8-4CD386D22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4963" y="6020478"/>
            <a:ext cx="598033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7.000</a:t>
            </a:r>
          </a:p>
        </p:txBody>
      </p:sp>
      <p:sp>
        <p:nvSpPr>
          <p:cNvPr id="295305" name="Text Box 393">
            <a:extLst>
              <a:ext uri="{FF2B5EF4-FFF2-40B4-BE49-F238E27FC236}">
                <a16:creationId xmlns:a16="http://schemas.microsoft.com/office/drawing/2014/main" id="{3E90E1F4-E53C-468C-9604-91597E0C8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8133" y="6286271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12,600</a:t>
            </a:r>
          </a:p>
        </p:txBody>
      </p:sp>
      <p:sp>
        <p:nvSpPr>
          <p:cNvPr id="295306" name="Text Box 394">
            <a:extLst>
              <a:ext uri="{FF2B5EF4-FFF2-40B4-BE49-F238E27FC236}">
                <a16:creationId xmlns:a16="http://schemas.microsoft.com/office/drawing/2014/main" id="{00EFDEEC-6C61-4858-9975-4BD4BB115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5784" y="6286271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12,600</a:t>
            </a:r>
          </a:p>
        </p:txBody>
      </p:sp>
      <p:sp>
        <p:nvSpPr>
          <p:cNvPr id="295307" name="Text Box 395">
            <a:extLst>
              <a:ext uri="{FF2B5EF4-FFF2-40B4-BE49-F238E27FC236}">
                <a16:creationId xmlns:a16="http://schemas.microsoft.com/office/drawing/2014/main" id="{2EA86DC6-3323-4E0B-BDE8-EF0F9DDBC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8133" y="6552063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12,800</a:t>
            </a:r>
          </a:p>
        </p:txBody>
      </p:sp>
      <p:sp>
        <p:nvSpPr>
          <p:cNvPr id="295308" name="Text Box 396">
            <a:extLst>
              <a:ext uri="{FF2B5EF4-FFF2-40B4-BE49-F238E27FC236}">
                <a16:creationId xmlns:a16="http://schemas.microsoft.com/office/drawing/2014/main" id="{296A07A5-F6EA-4F5F-BCAD-73D6BC606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6166" y="6552063"/>
            <a:ext cx="730929" cy="2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12,800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4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9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9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9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9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9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9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9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9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9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9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295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295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95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295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295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295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29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295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29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29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295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95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29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295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295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295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29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29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29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295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295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295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295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29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29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29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29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29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29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 nodeType="clickPar">
                      <p:stCondLst>
                        <p:cond delay="indefinite"/>
                      </p:stCondLst>
                      <p:childTnLst>
                        <p:par>
                          <p:cTn id="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29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29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4" dur="500"/>
                                        <p:tgtEl>
                                          <p:spTgt spid="29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00"/>
                                        <p:tgtEl>
                                          <p:spTgt spid="29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29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00"/>
                                        <p:tgtEl>
                                          <p:spTgt spid="295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295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00"/>
                                        <p:tgtEl>
                                          <p:spTgt spid="29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 nodeType="clickPar">
                      <p:stCondLst>
                        <p:cond delay="indefinite"/>
                      </p:stCondLst>
                      <p:childTnLst>
                        <p:par>
                          <p:cTn id="3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29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9" dur="500"/>
                                        <p:tgtEl>
                                          <p:spTgt spid="29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 nodeType="clickPar">
                      <p:stCondLst>
                        <p:cond delay="indefinite"/>
                      </p:stCondLst>
                      <p:childTnLst>
                        <p:par>
                          <p:cTn id="3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00"/>
                                        <p:tgtEl>
                                          <p:spTgt spid="29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 nodeType="clickPar">
                      <p:stCondLst>
                        <p:cond delay="indefinite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29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4" dur="500"/>
                                        <p:tgtEl>
                                          <p:spTgt spid="29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00"/>
                                        <p:tgtEl>
                                          <p:spTgt spid="29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 nodeType="clickPar">
                      <p:stCondLst>
                        <p:cond delay="indefinite"/>
                      </p:stCondLst>
                      <p:childTnLst>
                        <p:par>
                          <p:cTn id="3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4" dur="500"/>
                                        <p:tgtEl>
                                          <p:spTgt spid="295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 nodeType="clickPar">
                      <p:stCondLst>
                        <p:cond delay="indefinite"/>
                      </p:stCondLst>
                      <p:childTnLst>
                        <p:par>
                          <p:cTn id="3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29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 nodeType="clickPar">
                      <p:stCondLst>
                        <p:cond delay="indefinite"/>
                      </p:stCondLst>
                      <p:childTnLst>
                        <p:par>
                          <p:cTn id="3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29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 nodeType="clickPar">
                      <p:stCondLst>
                        <p:cond delay="indefinite"/>
                      </p:stCondLst>
                      <p:childTnLst>
                        <p:par>
                          <p:cTn id="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00"/>
                                        <p:tgtEl>
                                          <p:spTgt spid="29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 nodeType="clickPar">
                      <p:stCondLst>
                        <p:cond delay="indefinite"/>
                      </p:stCondLst>
                      <p:childTnLst>
                        <p:par>
                          <p:cTn id="3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500"/>
                                        <p:tgtEl>
                                          <p:spTgt spid="29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 nodeType="clickPar">
                      <p:stCondLst>
                        <p:cond delay="indefinite"/>
                      </p:stCondLst>
                      <p:childTnLst>
                        <p:par>
                          <p:cTn id="3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00"/>
                                        <p:tgtEl>
                                          <p:spTgt spid="29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 nodeType="clickPar">
                      <p:stCondLst>
                        <p:cond delay="indefinite"/>
                      </p:stCondLst>
                      <p:childTnLst>
                        <p:par>
                          <p:cTn id="3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4" dur="500"/>
                                        <p:tgtEl>
                                          <p:spTgt spid="29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231" grpId="0" autoUpdateAnimBg="0"/>
      <p:bldP spid="295232" grpId="0" autoUpdateAnimBg="0"/>
      <p:bldP spid="295233" grpId="0" autoUpdateAnimBg="0"/>
      <p:bldP spid="295234" grpId="0" autoUpdateAnimBg="0"/>
      <p:bldP spid="295235" grpId="0" autoUpdateAnimBg="0"/>
      <p:bldP spid="295236" grpId="0" autoUpdateAnimBg="0"/>
      <p:bldP spid="295237" grpId="0" autoUpdateAnimBg="0"/>
      <p:bldP spid="295238" grpId="0" autoUpdateAnimBg="0"/>
      <p:bldP spid="295239" grpId="0" autoUpdateAnimBg="0"/>
      <p:bldP spid="295240" grpId="0" autoUpdateAnimBg="0"/>
      <p:bldP spid="295241" grpId="0" autoUpdateAnimBg="0"/>
      <p:bldP spid="295242" grpId="0" autoUpdateAnimBg="0"/>
      <p:bldP spid="295243" grpId="0" autoUpdateAnimBg="0"/>
      <p:bldP spid="295244" grpId="0" autoUpdateAnimBg="0"/>
      <p:bldP spid="295245" grpId="0" autoUpdateAnimBg="0"/>
      <p:bldP spid="295246" grpId="0" autoUpdateAnimBg="0"/>
      <p:bldP spid="295247" grpId="0" autoUpdateAnimBg="0"/>
      <p:bldP spid="295248" grpId="0" autoUpdateAnimBg="0"/>
      <p:bldP spid="295249" grpId="0" autoUpdateAnimBg="0"/>
      <p:bldP spid="295250" grpId="0" autoUpdateAnimBg="0"/>
      <p:bldP spid="295251" grpId="0" autoUpdateAnimBg="0"/>
      <p:bldP spid="295252" grpId="0" autoUpdateAnimBg="0"/>
      <p:bldP spid="295253" grpId="0" autoUpdateAnimBg="0"/>
      <p:bldP spid="295254" grpId="0" autoUpdateAnimBg="0"/>
      <p:bldP spid="295255" grpId="0" autoUpdateAnimBg="0"/>
      <p:bldP spid="295256" grpId="0" autoUpdateAnimBg="0"/>
      <p:bldP spid="295257" grpId="0" autoUpdateAnimBg="0"/>
      <p:bldP spid="295258" grpId="0" autoUpdateAnimBg="0"/>
      <p:bldP spid="295259" grpId="0" autoUpdateAnimBg="0"/>
      <p:bldP spid="295260" grpId="0" autoUpdateAnimBg="0"/>
      <p:bldP spid="295261" grpId="0" autoUpdateAnimBg="0"/>
      <p:bldP spid="295262" grpId="0" autoUpdateAnimBg="0"/>
      <p:bldP spid="295263" grpId="0" autoUpdateAnimBg="0"/>
      <p:bldP spid="295264" grpId="0" autoUpdateAnimBg="0"/>
      <p:bldP spid="295265" grpId="0" autoUpdateAnimBg="0"/>
      <p:bldP spid="295266" grpId="0" autoUpdateAnimBg="0"/>
      <p:bldP spid="295267" grpId="0" autoUpdateAnimBg="0"/>
      <p:bldP spid="295268" grpId="0" autoUpdateAnimBg="0"/>
      <p:bldP spid="295269" grpId="0" autoUpdateAnimBg="0"/>
      <p:bldP spid="295270" grpId="0" autoUpdateAnimBg="0"/>
      <p:bldP spid="295271" grpId="0" autoUpdateAnimBg="0"/>
      <p:bldP spid="295272" grpId="0" autoUpdateAnimBg="0"/>
      <p:bldP spid="295273" grpId="0" autoUpdateAnimBg="0"/>
      <p:bldP spid="295274" grpId="0" autoUpdateAnimBg="0"/>
      <p:bldP spid="295275" grpId="0" autoUpdateAnimBg="0"/>
      <p:bldP spid="295276" grpId="0" autoUpdateAnimBg="0"/>
      <p:bldP spid="295277" grpId="0" autoUpdateAnimBg="0"/>
      <p:bldP spid="295278" grpId="0" autoUpdateAnimBg="0"/>
      <p:bldP spid="295279" grpId="0" autoUpdateAnimBg="0"/>
      <p:bldP spid="295280" grpId="0" autoUpdateAnimBg="0"/>
      <p:bldP spid="295281" grpId="0" autoUpdateAnimBg="0"/>
      <p:bldP spid="295282" grpId="0" autoUpdateAnimBg="0"/>
      <p:bldP spid="295283" grpId="0" autoUpdateAnimBg="0"/>
      <p:bldP spid="295284" grpId="0" autoUpdateAnimBg="0"/>
      <p:bldP spid="295285" grpId="0" autoUpdateAnimBg="0"/>
      <p:bldP spid="295286" grpId="0" autoUpdateAnimBg="0"/>
      <p:bldP spid="295287" grpId="0" autoUpdateAnimBg="0"/>
      <p:bldP spid="295288" grpId="0" autoUpdateAnimBg="0"/>
      <p:bldP spid="295289" grpId="0" autoUpdateAnimBg="0"/>
      <p:bldP spid="295290" grpId="0" autoUpdateAnimBg="0"/>
      <p:bldP spid="295291" grpId="0" autoUpdateAnimBg="0"/>
      <p:bldP spid="295292" grpId="0" autoUpdateAnimBg="0"/>
      <p:bldP spid="295293" grpId="0" autoUpdateAnimBg="0"/>
      <p:bldP spid="295294" grpId="0" autoUpdateAnimBg="0"/>
      <p:bldP spid="295295" grpId="0" autoUpdateAnimBg="0"/>
      <p:bldP spid="295296" grpId="0" autoUpdateAnimBg="0"/>
      <p:bldP spid="295297" grpId="0" autoUpdateAnimBg="0"/>
      <p:bldP spid="295298" grpId="0" autoUpdateAnimBg="0"/>
      <p:bldP spid="295299" grpId="0" autoUpdateAnimBg="0"/>
      <p:bldP spid="295300" grpId="0" autoUpdateAnimBg="0"/>
      <p:bldP spid="295301" grpId="0" autoUpdateAnimBg="0"/>
      <p:bldP spid="295302" grpId="0" autoUpdateAnimBg="0"/>
      <p:bldP spid="295303" grpId="0" autoUpdateAnimBg="0"/>
      <p:bldP spid="295304" grpId="0" autoUpdateAnimBg="0"/>
      <p:bldP spid="295305" grpId="0" autoUpdateAnimBg="0"/>
      <p:bldP spid="295306" grpId="0" autoUpdateAnimBg="0"/>
      <p:bldP spid="295307" grpId="0" autoUpdateAnimBg="0"/>
      <p:bldP spid="29530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>
            <a:extLst>
              <a:ext uri="{FF2B5EF4-FFF2-40B4-BE49-F238E27FC236}">
                <a16:creationId xmlns:a16="http://schemas.microsoft.com/office/drawing/2014/main" id="{CA60FA7F-A41F-4FFB-BD1E-21AF8C586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/>
              <a:t>LAPORAN KEUANGAN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>
            <a:extLst>
              <a:ext uri="{FF2B5EF4-FFF2-40B4-BE49-F238E27FC236}">
                <a16:creationId xmlns:a16="http://schemas.microsoft.com/office/drawing/2014/main" id="{BE7E22D3-300F-4317-A47A-06AD6DF7D4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76843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/>
              <a:t>LAPORAN KEUANGAN</a:t>
            </a:r>
          </a:p>
        </p:txBody>
      </p:sp>
      <p:sp>
        <p:nvSpPr>
          <p:cNvPr id="336899" name="Line 3">
            <a:extLst>
              <a:ext uri="{FF2B5EF4-FFF2-40B4-BE49-F238E27FC236}">
                <a16:creationId xmlns:a16="http://schemas.microsoft.com/office/drawing/2014/main" id="{B4D1E21F-9399-47F4-A2AE-43DFF4456B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9111" y="1941388"/>
            <a:ext cx="0" cy="43883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6900" name="Line 4">
            <a:extLst>
              <a:ext uri="{FF2B5EF4-FFF2-40B4-BE49-F238E27FC236}">
                <a16:creationId xmlns:a16="http://schemas.microsoft.com/office/drawing/2014/main" id="{A9503ADB-310F-4676-89B3-DB40AB0143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9111" y="2380223"/>
            <a:ext cx="3201968" cy="3183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6901" name="Line 5">
            <a:extLst>
              <a:ext uri="{FF2B5EF4-FFF2-40B4-BE49-F238E27FC236}">
                <a16:creationId xmlns:a16="http://schemas.microsoft.com/office/drawing/2014/main" id="{9C719079-DBC9-498A-BBA0-C210F7E25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7707" y="2349768"/>
            <a:ext cx="2950019" cy="3045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6902" name="Line 6">
            <a:extLst>
              <a:ext uri="{FF2B5EF4-FFF2-40B4-BE49-F238E27FC236}">
                <a16:creationId xmlns:a16="http://schemas.microsoft.com/office/drawing/2014/main" id="{3C74CAC7-951D-49B3-B0D3-B4A12F80B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4647" y="2380223"/>
            <a:ext cx="0" cy="75307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6903" name="Line 7">
            <a:extLst>
              <a:ext uri="{FF2B5EF4-FFF2-40B4-BE49-F238E27FC236}">
                <a16:creationId xmlns:a16="http://schemas.microsoft.com/office/drawing/2014/main" id="{0022BCF4-A833-4FA0-BA0B-98451F4BDA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7707" y="2349767"/>
            <a:ext cx="0" cy="56480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6904" name="Line 8">
            <a:extLst>
              <a:ext uri="{FF2B5EF4-FFF2-40B4-BE49-F238E27FC236}">
                <a16:creationId xmlns:a16="http://schemas.microsoft.com/office/drawing/2014/main" id="{CBB04606-FA63-49F2-B736-3B7C0BB9C1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5268" y="2413447"/>
            <a:ext cx="0" cy="75307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6905" name="Text Box 9">
            <a:extLst>
              <a:ext uri="{FF2B5EF4-FFF2-40B4-BE49-F238E27FC236}">
                <a16:creationId xmlns:a16="http://schemas.microsoft.com/office/drawing/2014/main" id="{04B9E5BA-D6CC-4105-AB5B-7E8E6F7F6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0566" y="3198365"/>
            <a:ext cx="2400438" cy="45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 b="1"/>
              <a:t>Lap. Laba rugi</a:t>
            </a:r>
          </a:p>
        </p:txBody>
      </p:sp>
      <p:sp>
        <p:nvSpPr>
          <p:cNvPr id="336906" name="Text Box 10">
            <a:extLst>
              <a:ext uri="{FF2B5EF4-FFF2-40B4-BE49-F238E27FC236}">
                <a16:creationId xmlns:a16="http://schemas.microsoft.com/office/drawing/2014/main" id="{7EDA99DD-D09A-436F-8022-3584E3618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9274" y="3166526"/>
            <a:ext cx="1946376" cy="120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 b="1"/>
              <a:t>Laporan Perubahan Ekuitas</a:t>
            </a:r>
            <a:r>
              <a:rPr lang="en-US" altLang="en-US" sz="2442"/>
              <a:t> </a:t>
            </a:r>
          </a:p>
        </p:txBody>
      </p:sp>
      <p:sp>
        <p:nvSpPr>
          <p:cNvPr id="336907" name="Text Box 11">
            <a:extLst>
              <a:ext uri="{FF2B5EF4-FFF2-40B4-BE49-F238E27FC236}">
                <a16:creationId xmlns:a16="http://schemas.microsoft.com/office/drawing/2014/main" id="{88C1B321-574C-4EFC-A9EC-9AD2AF8D6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4485" y="3166526"/>
            <a:ext cx="1255593" cy="45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 b="1"/>
              <a:t>Neraca</a:t>
            </a:r>
          </a:p>
        </p:txBody>
      </p:sp>
      <p:sp>
        <p:nvSpPr>
          <p:cNvPr id="336908" name="Line 12">
            <a:extLst>
              <a:ext uri="{FF2B5EF4-FFF2-40B4-BE49-F238E27FC236}">
                <a16:creationId xmlns:a16="http://schemas.microsoft.com/office/drawing/2014/main" id="{1FE5F1B6-7CD0-477B-8DBD-E1BF3C3F53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1079" y="2412062"/>
            <a:ext cx="0" cy="75307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6909" name="Text Box 13">
            <a:extLst>
              <a:ext uri="{FF2B5EF4-FFF2-40B4-BE49-F238E27FC236}">
                <a16:creationId xmlns:a16="http://schemas.microsoft.com/office/drawing/2014/main" id="{19B451BA-E9A6-418E-A4A5-F172F82AE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8566" y="3228821"/>
            <a:ext cx="1569837" cy="8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 b="1"/>
              <a:t>Laporan Arus Kas</a:t>
            </a:r>
            <a:r>
              <a:rPr lang="en-US" altLang="en-US" sz="2442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3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5" grpId="0" autoUpdateAnimBg="0"/>
      <p:bldP spid="336906" grpId="0" autoUpdateAnimBg="0"/>
      <p:bldP spid="336907" grpId="0" autoUpdateAnimBg="0"/>
      <p:bldP spid="33690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D52F295A-08E3-473B-BBF1-57B1216EF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8822" y="409764"/>
            <a:ext cx="8585651" cy="22841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Menyusun Laporan Keuangan (1)</a:t>
            </a:r>
          </a:p>
        </p:txBody>
      </p:sp>
      <p:sp>
        <p:nvSpPr>
          <p:cNvPr id="337923" name="Rectangle 3">
            <a:extLst>
              <a:ext uri="{FF2B5EF4-FFF2-40B4-BE49-F238E27FC236}">
                <a16:creationId xmlns:a16="http://schemas.microsoft.com/office/drawing/2014/main" id="{A3153846-4D82-45E1-85AF-2DB563EEA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424" y="1676432"/>
            <a:ext cx="2472424" cy="915046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744"/>
              <a:t>Laporan Laba rugi berisi</a:t>
            </a:r>
          </a:p>
        </p:txBody>
      </p:sp>
      <p:sp>
        <p:nvSpPr>
          <p:cNvPr id="337924" name="Rectangle 4">
            <a:extLst>
              <a:ext uri="{FF2B5EF4-FFF2-40B4-BE49-F238E27FC236}">
                <a16:creationId xmlns:a16="http://schemas.microsoft.com/office/drawing/2014/main" id="{9D604317-04F8-430C-99B4-EDB6FA9CF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08" y="1295739"/>
            <a:ext cx="3748782" cy="456831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744">
                <a:solidFill>
                  <a:srgbClr val="000000"/>
                </a:solidFill>
              </a:rPr>
              <a:t>Pendapatan</a:t>
            </a:r>
          </a:p>
        </p:txBody>
      </p:sp>
      <p:sp>
        <p:nvSpPr>
          <p:cNvPr id="337925" name="Rectangle 5">
            <a:extLst>
              <a:ext uri="{FF2B5EF4-FFF2-40B4-BE49-F238E27FC236}">
                <a16:creationId xmlns:a16="http://schemas.microsoft.com/office/drawing/2014/main" id="{3B7B1048-6ECE-4F2C-8E22-AEC3601AE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08" y="1904847"/>
            <a:ext cx="3748782" cy="456831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744">
                <a:solidFill>
                  <a:srgbClr val="000000"/>
                </a:solidFill>
              </a:rPr>
              <a:t>Beban/Biaya</a:t>
            </a:r>
          </a:p>
        </p:txBody>
      </p:sp>
      <p:sp>
        <p:nvSpPr>
          <p:cNvPr id="337926" name="Rectangle 6">
            <a:extLst>
              <a:ext uri="{FF2B5EF4-FFF2-40B4-BE49-F238E27FC236}">
                <a16:creationId xmlns:a16="http://schemas.microsoft.com/office/drawing/2014/main" id="{E60635AF-FA58-416A-B8D0-F010B9820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08" y="2591478"/>
            <a:ext cx="3748782" cy="456831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744">
                <a:solidFill>
                  <a:srgbClr val="000000"/>
                </a:solidFill>
              </a:rPr>
              <a:t>Laba/Rugi</a:t>
            </a:r>
          </a:p>
        </p:txBody>
      </p:sp>
      <p:sp>
        <p:nvSpPr>
          <p:cNvPr id="337927" name="Line 7">
            <a:extLst>
              <a:ext uri="{FF2B5EF4-FFF2-40B4-BE49-F238E27FC236}">
                <a16:creationId xmlns:a16="http://schemas.microsoft.com/office/drawing/2014/main" id="{DF63A890-E706-4D28-A535-0E52165B02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2848" y="2109728"/>
            <a:ext cx="7170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7928" name="Line 8">
            <a:extLst>
              <a:ext uri="{FF2B5EF4-FFF2-40B4-BE49-F238E27FC236}">
                <a16:creationId xmlns:a16="http://schemas.microsoft.com/office/drawing/2014/main" id="{784C5B1B-4346-40EF-8737-581A98037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9934" y="1524155"/>
            <a:ext cx="2769" cy="5855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7929" name="Line 9">
            <a:extLst>
              <a:ext uri="{FF2B5EF4-FFF2-40B4-BE49-F238E27FC236}">
                <a16:creationId xmlns:a16="http://schemas.microsoft.com/office/drawing/2014/main" id="{46C4260E-02A2-4E00-98B4-576413E5D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9934" y="1524155"/>
            <a:ext cx="9565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7930" name="Line 10">
            <a:extLst>
              <a:ext uri="{FF2B5EF4-FFF2-40B4-BE49-F238E27FC236}">
                <a16:creationId xmlns:a16="http://schemas.microsoft.com/office/drawing/2014/main" id="{FF21DDA4-E172-45B8-972F-8638D62E9F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9934" y="2133262"/>
            <a:ext cx="9565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7931" name="Line 11">
            <a:extLst>
              <a:ext uri="{FF2B5EF4-FFF2-40B4-BE49-F238E27FC236}">
                <a16:creationId xmlns:a16="http://schemas.microsoft.com/office/drawing/2014/main" id="{4E5007BF-DB17-4127-9DF3-1416B50DDC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9934" y="2819893"/>
            <a:ext cx="9565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7932" name="Rectangle 12">
            <a:extLst>
              <a:ext uri="{FF2B5EF4-FFF2-40B4-BE49-F238E27FC236}">
                <a16:creationId xmlns:a16="http://schemas.microsoft.com/office/drawing/2014/main" id="{D994C74C-DD35-4F86-84E4-BB83A4A3D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424" y="4488018"/>
            <a:ext cx="2472424" cy="915046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744"/>
              <a:t>Laporan Perubahan Modal berisi</a:t>
            </a:r>
          </a:p>
        </p:txBody>
      </p:sp>
      <p:sp>
        <p:nvSpPr>
          <p:cNvPr id="337933" name="Rectangle 13">
            <a:extLst>
              <a:ext uri="{FF2B5EF4-FFF2-40B4-BE49-F238E27FC236}">
                <a16:creationId xmlns:a16="http://schemas.microsoft.com/office/drawing/2014/main" id="{58EA6871-1B1C-43FC-9A0F-4A20F07F1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08" y="4013191"/>
            <a:ext cx="3748782" cy="456831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>
                <a:solidFill>
                  <a:srgbClr val="000000"/>
                </a:solidFill>
              </a:rPr>
              <a:t>Modal Awal/Akhir</a:t>
            </a:r>
          </a:p>
        </p:txBody>
      </p:sp>
      <p:sp>
        <p:nvSpPr>
          <p:cNvPr id="337934" name="Rectangle 14">
            <a:extLst>
              <a:ext uri="{FF2B5EF4-FFF2-40B4-BE49-F238E27FC236}">
                <a16:creationId xmlns:a16="http://schemas.microsoft.com/office/drawing/2014/main" id="{36D7A5F4-B961-4BD1-A9A0-B20C6C297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08" y="5232790"/>
            <a:ext cx="3748782" cy="456831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>
                <a:solidFill>
                  <a:srgbClr val="000000"/>
                </a:solidFill>
              </a:rPr>
              <a:t>Prive</a:t>
            </a:r>
          </a:p>
        </p:txBody>
      </p:sp>
      <p:sp>
        <p:nvSpPr>
          <p:cNvPr id="337935" name="Rectangle 15">
            <a:extLst>
              <a:ext uri="{FF2B5EF4-FFF2-40B4-BE49-F238E27FC236}">
                <a16:creationId xmlns:a16="http://schemas.microsoft.com/office/drawing/2014/main" id="{6707017D-54F3-47AF-BA55-A4FDE7C19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08" y="4622298"/>
            <a:ext cx="3748782" cy="45821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>
                <a:solidFill>
                  <a:srgbClr val="000000"/>
                </a:solidFill>
              </a:rPr>
              <a:t>Laba/Rugi</a:t>
            </a:r>
          </a:p>
        </p:txBody>
      </p:sp>
      <p:sp>
        <p:nvSpPr>
          <p:cNvPr id="337936" name="Line 16">
            <a:extLst>
              <a:ext uri="{FF2B5EF4-FFF2-40B4-BE49-F238E27FC236}">
                <a16:creationId xmlns:a16="http://schemas.microsoft.com/office/drawing/2014/main" id="{DEC3EAA8-8F06-4F5C-B4E5-11E7667C2C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2703" y="2173408"/>
            <a:ext cx="2769" cy="58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7937" name="Line 17">
            <a:extLst>
              <a:ext uri="{FF2B5EF4-FFF2-40B4-BE49-F238E27FC236}">
                <a16:creationId xmlns:a16="http://schemas.microsoft.com/office/drawing/2014/main" id="{0BAB2E3D-8764-48C8-85D9-FF28430A99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1774" y="4853482"/>
            <a:ext cx="7170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7938" name="Line 18">
            <a:extLst>
              <a:ext uri="{FF2B5EF4-FFF2-40B4-BE49-F238E27FC236}">
                <a16:creationId xmlns:a16="http://schemas.microsoft.com/office/drawing/2014/main" id="{57C51B58-915E-439D-9B47-4C9D26E66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8859" y="4267908"/>
            <a:ext cx="2769" cy="5855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7939" name="Line 19">
            <a:extLst>
              <a:ext uri="{FF2B5EF4-FFF2-40B4-BE49-F238E27FC236}">
                <a16:creationId xmlns:a16="http://schemas.microsoft.com/office/drawing/2014/main" id="{B8814C8C-C314-471C-AB53-7211732D7B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8859" y="4267908"/>
            <a:ext cx="9565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7940" name="Line 20">
            <a:extLst>
              <a:ext uri="{FF2B5EF4-FFF2-40B4-BE49-F238E27FC236}">
                <a16:creationId xmlns:a16="http://schemas.microsoft.com/office/drawing/2014/main" id="{9BFCF863-C16D-4A0D-A26F-1BCB00F0D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8859" y="4877016"/>
            <a:ext cx="9565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7941" name="Line 21">
            <a:extLst>
              <a:ext uri="{FF2B5EF4-FFF2-40B4-BE49-F238E27FC236}">
                <a16:creationId xmlns:a16="http://schemas.microsoft.com/office/drawing/2014/main" id="{2BCAE2A9-6579-4373-9137-D3686424A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8859" y="5563647"/>
            <a:ext cx="9565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7942" name="Line 22">
            <a:extLst>
              <a:ext uri="{FF2B5EF4-FFF2-40B4-BE49-F238E27FC236}">
                <a16:creationId xmlns:a16="http://schemas.microsoft.com/office/drawing/2014/main" id="{F2720C1E-B4B7-4C73-983C-6C3B069C6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1628" y="4917162"/>
            <a:ext cx="2769" cy="58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3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3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3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33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3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3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3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33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3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3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animBg="1"/>
      <p:bldP spid="337924" grpId="0" animBg="1"/>
      <p:bldP spid="337925" grpId="0" animBg="1"/>
      <p:bldP spid="337926" grpId="0" animBg="1"/>
      <p:bldP spid="337932" grpId="0" animBg="1"/>
      <p:bldP spid="337933" grpId="0" animBg="1"/>
      <p:bldP spid="337934" grpId="0" animBg="1"/>
      <p:bldP spid="33793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>
            <a:extLst>
              <a:ext uri="{FF2B5EF4-FFF2-40B4-BE49-F238E27FC236}">
                <a16:creationId xmlns:a16="http://schemas.microsoft.com/office/drawing/2014/main" id="{217A71AC-F2AC-48E5-9A86-275AD70D2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623" y="1676432"/>
            <a:ext cx="2313225" cy="915046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570"/>
              <a:t>Neraca berisi</a:t>
            </a:r>
            <a:endParaRPr lang="en-US" altLang="en-US" sz="1744"/>
          </a:p>
        </p:txBody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03A29DDD-0542-4DC8-B4FD-4ED5E33AB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08" y="1295739"/>
            <a:ext cx="3748782" cy="456831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>
                <a:solidFill>
                  <a:srgbClr val="000000"/>
                </a:solidFill>
              </a:rPr>
              <a:t>Harta</a:t>
            </a:r>
          </a:p>
        </p:txBody>
      </p:sp>
      <p:sp>
        <p:nvSpPr>
          <p:cNvPr id="338948" name="Rectangle 4">
            <a:extLst>
              <a:ext uri="{FF2B5EF4-FFF2-40B4-BE49-F238E27FC236}">
                <a16:creationId xmlns:a16="http://schemas.microsoft.com/office/drawing/2014/main" id="{24FA5129-A690-4D39-98F9-C7F490118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08" y="1904847"/>
            <a:ext cx="3748782" cy="456831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>
                <a:solidFill>
                  <a:srgbClr val="000000"/>
                </a:solidFill>
              </a:rPr>
              <a:t>Utang</a:t>
            </a:r>
          </a:p>
        </p:txBody>
      </p:sp>
      <p:sp>
        <p:nvSpPr>
          <p:cNvPr id="338949" name="Rectangle 5">
            <a:extLst>
              <a:ext uri="{FF2B5EF4-FFF2-40B4-BE49-F238E27FC236}">
                <a16:creationId xmlns:a16="http://schemas.microsoft.com/office/drawing/2014/main" id="{19C65549-1DA3-4229-A36B-D62163239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08" y="2591478"/>
            <a:ext cx="3748782" cy="456831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>
                <a:solidFill>
                  <a:srgbClr val="000000"/>
                </a:solidFill>
              </a:rPr>
              <a:t>Modal</a:t>
            </a:r>
          </a:p>
        </p:txBody>
      </p:sp>
      <p:sp>
        <p:nvSpPr>
          <p:cNvPr id="338950" name="Rectangle 6">
            <a:extLst>
              <a:ext uri="{FF2B5EF4-FFF2-40B4-BE49-F238E27FC236}">
                <a16:creationId xmlns:a16="http://schemas.microsoft.com/office/drawing/2014/main" id="{BB06899B-BAC7-4DE9-8B2D-4433AD6FB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623" y="4503246"/>
            <a:ext cx="2313225" cy="915046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744"/>
              <a:t>Laporan Arus Kas berisi arus kas masuk dan keluar atas </a:t>
            </a:r>
          </a:p>
        </p:txBody>
      </p:sp>
      <p:sp>
        <p:nvSpPr>
          <p:cNvPr id="338951" name="Rectangle 7">
            <a:extLst>
              <a:ext uri="{FF2B5EF4-FFF2-40B4-BE49-F238E27FC236}">
                <a16:creationId xmlns:a16="http://schemas.microsoft.com/office/drawing/2014/main" id="{CEF479DA-033F-477C-9A8E-3D989CE42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08" y="4119784"/>
            <a:ext cx="3748782" cy="456831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>
                <a:solidFill>
                  <a:srgbClr val="000000"/>
                </a:solidFill>
              </a:rPr>
              <a:t>Kegiatan Operasi</a:t>
            </a:r>
          </a:p>
        </p:txBody>
      </p:sp>
      <p:sp>
        <p:nvSpPr>
          <p:cNvPr id="338952" name="Rectangle 8">
            <a:extLst>
              <a:ext uri="{FF2B5EF4-FFF2-40B4-BE49-F238E27FC236}">
                <a16:creationId xmlns:a16="http://schemas.microsoft.com/office/drawing/2014/main" id="{27AE5850-B9DC-4B64-AA71-23FFA1184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08" y="5339385"/>
            <a:ext cx="3748782" cy="456831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>
                <a:solidFill>
                  <a:srgbClr val="000000"/>
                </a:solidFill>
              </a:rPr>
              <a:t>Kegiatan Pembiayaan</a:t>
            </a:r>
          </a:p>
        </p:txBody>
      </p:sp>
      <p:sp>
        <p:nvSpPr>
          <p:cNvPr id="338953" name="Rectangle 9">
            <a:extLst>
              <a:ext uri="{FF2B5EF4-FFF2-40B4-BE49-F238E27FC236}">
                <a16:creationId xmlns:a16="http://schemas.microsoft.com/office/drawing/2014/main" id="{CADEAFCB-E881-4AE5-A952-CC270FFEE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08" y="4728892"/>
            <a:ext cx="3748782" cy="458216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>
                <a:solidFill>
                  <a:srgbClr val="000000"/>
                </a:solidFill>
              </a:rPr>
              <a:t>Kegiatan Investasi</a:t>
            </a:r>
          </a:p>
        </p:txBody>
      </p:sp>
      <p:sp>
        <p:nvSpPr>
          <p:cNvPr id="338954" name="Rectangle 10">
            <a:extLst>
              <a:ext uri="{FF2B5EF4-FFF2-40B4-BE49-F238E27FC236}">
                <a16:creationId xmlns:a16="http://schemas.microsoft.com/office/drawing/2014/main" id="{8D9405FA-D217-4E5D-9FDE-A68613ABC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8822" y="409764"/>
            <a:ext cx="8585651" cy="22841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Menyusun Laporan Keuangan (2)</a:t>
            </a:r>
          </a:p>
        </p:txBody>
      </p:sp>
      <p:sp>
        <p:nvSpPr>
          <p:cNvPr id="338955" name="Line 11">
            <a:extLst>
              <a:ext uri="{FF2B5EF4-FFF2-40B4-BE49-F238E27FC236}">
                <a16:creationId xmlns:a16="http://schemas.microsoft.com/office/drawing/2014/main" id="{E5D45625-F742-46EC-9844-F4D712DD92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2848" y="2109728"/>
            <a:ext cx="7170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8956" name="Line 12">
            <a:extLst>
              <a:ext uri="{FF2B5EF4-FFF2-40B4-BE49-F238E27FC236}">
                <a16:creationId xmlns:a16="http://schemas.microsoft.com/office/drawing/2014/main" id="{68B2203D-37ED-49DD-8DA2-37F31C5C23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9934" y="1524155"/>
            <a:ext cx="2769" cy="5855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8957" name="Line 13">
            <a:extLst>
              <a:ext uri="{FF2B5EF4-FFF2-40B4-BE49-F238E27FC236}">
                <a16:creationId xmlns:a16="http://schemas.microsoft.com/office/drawing/2014/main" id="{CEA4168B-8426-4C5A-B88A-7078837CD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9934" y="1524155"/>
            <a:ext cx="9565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8958" name="Line 14">
            <a:extLst>
              <a:ext uri="{FF2B5EF4-FFF2-40B4-BE49-F238E27FC236}">
                <a16:creationId xmlns:a16="http://schemas.microsoft.com/office/drawing/2014/main" id="{C1F4AF02-697D-4234-BB68-5BE49BB6A2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9934" y="2133262"/>
            <a:ext cx="9565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8959" name="Line 15">
            <a:extLst>
              <a:ext uri="{FF2B5EF4-FFF2-40B4-BE49-F238E27FC236}">
                <a16:creationId xmlns:a16="http://schemas.microsoft.com/office/drawing/2014/main" id="{4719C52E-59BD-4424-8A59-FAD0F041AF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9934" y="2819893"/>
            <a:ext cx="9565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8960" name="Line 16">
            <a:extLst>
              <a:ext uri="{FF2B5EF4-FFF2-40B4-BE49-F238E27FC236}">
                <a16:creationId xmlns:a16="http://schemas.microsoft.com/office/drawing/2014/main" id="{845B5A9F-2EB8-478F-984E-3B7CBB0CC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2703" y="2173408"/>
            <a:ext cx="2769" cy="58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8961" name="Line 17">
            <a:extLst>
              <a:ext uri="{FF2B5EF4-FFF2-40B4-BE49-F238E27FC236}">
                <a16:creationId xmlns:a16="http://schemas.microsoft.com/office/drawing/2014/main" id="{33AD16CE-70EA-47B9-B115-D6EA7446A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1774" y="4917162"/>
            <a:ext cx="7170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8962" name="Line 18">
            <a:extLst>
              <a:ext uri="{FF2B5EF4-FFF2-40B4-BE49-F238E27FC236}">
                <a16:creationId xmlns:a16="http://schemas.microsoft.com/office/drawing/2014/main" id="{705C054F-A0BC-4710-9A1D-C32C138EA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8859" y="4331588"/>
            <a:ext cx="2769" cy="5855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8963" name="Line 19">
            <a:extLst>
              <a:ext uri="{FF2B5EF4-FFF2-40B4-BE49-F238E27FC236}">
                <a16:creationId xmlns:a16="http://schemas.microsoft.com/office/drawing/2014/main" id="{49B59910-7BA0-47E5-8A01-8331C9EB98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8859" y="4331588"/>
            <a:ext cx="9565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8964" name="Line 20">
            <a:extLst>
              <a:ext uri="{FF2B5EF4-FFF2-40B4-BE49-F238E27FC236}">
                <a16:creationId xmlns:a16="http://schemas.microsoft.com/office/drawing/2014/main" id="{26467C43-4008-4F0A-809F-068983E7B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8859" y="4940696"/>
            <a:ext cx="9565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8965" name="Line 21">
            <a:extLst>
              <a:ext uri="{FF2B5EF4-FFF2-40B4-BE49-F238E27FC236}">
                <a16:creationId xmlns:a16="http://schemas.microsoft.com/office/drawing/2014/main" id="{9976FC88-A269-4BC3-9012-FA30BD4E8A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8859" y="5627326"/>
            <a:ext cx="9565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8966" name="Line 22">
            <a:extLst>
              <a:ext uri="{FF2B5EF4-FFF2-40B4-BE49-F238E27FC236}">
                <a16:creationId xmlns:a16="http://schemas.microsoft.com/office/drawing/2014/main" id="{202822B7-9AC6-4B29-85DE-257F8B6BF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1628" y="4980841"/>
            <a:ext cx="2769" cy="58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3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3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3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33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3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6" grpId="0" animBg="1"/>
      <p:bldP spid="338947" grpId="0" animBg="1"/>
      <p:bldP spid="338948" grpId="0" animBg="1"/>
      <p:bldP spid="338949" grpId="0" animBg="1"/>
      <p:bldP spid="338950" grpId="0" animBg="1"/>
      <p:bldP spid="338951" grpId="0" animBg="1"/>
      <p:bldP spid="338952" grpId="0" animBg="1"/>
      <p:bldP spid="33895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ext Box 2">
            <a:extLst>
              <a:ext uri="{FF2B5EF4-FFF2-40B4-BE49-F238E27FC236}">
                <a16:creationId xmlns:a16="http://schemas.microsoft.com/office/drawing/2014/main" id="{0BF7A762-BA7F-4368-A33E-4E6ECB8C3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341" y="1676432"/>
            <a:ext cx="7158204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dirty="0" err="1"/>
              <a:t>Pendapatan</a:t>
            </a:r>
            <a:r>
              <a:rPr lang="en-US" altLang="en-US" sz="2093" dirty="0"/>
              <a:t> </a:t>
            </a:r>
            <a:r>
              <a:rPr lang="en-US" altLang="en-US" sz="2093" dirty="0" err="1"/>
              <a:t>jasa</a:t>
            </a:r>
            <a:r>
              <a:rPr lang="en-US" altLang="en-US" sz="2093" dirty="0"/>
              <a:t>				</a:t>
            </a:r>
            <a:r>
              <a:rPr lang="id-ID" altLang="en-US" sz="2093" dirty="0"/>
              <a:t>                             </a:t>
            </a:r>
            <a:r>
              <a:rPr lang="en-US" altLang="en-US" sz="2093" dirty="0"/>
              <a:t>Rp.12.900.000</a:t>
            </a:r>
          </a:p>
        </p:txBody>
      </p:sp>
      <p:sp>
        <p:nvSpPr>
          <p:cNvPr id="339971" name="Text Box 3">
            <a:extLst>
              <a:ext uri="{FF2B5EF4-FFF2-40B4-BE49-F238E27FC236}">
                <a16:creationId xmlns:a16="http://schemas.microsoft.com/office/drawing/2014/main" id="{7EB1C8A6-2B1F-4BF8-A684-E5DEA2FBE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417" y="228417"/>
            <a:ext cx="2089392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Nama Perusahaan</a:t>
            </a:r>
          </a:p>
        </p:txBody>
      </p:sp>
      <p:sp>
        <p:nvSpPr>
          <p:cNvPr id="339972" name="Text Box 4">
            <a:extLst>
              <a:ext uri="{FF2B5EF4-FFF2-40B4-BE49-F238E27FC236}">
                <a16:creationId xmlns:a16="http://schemas.microsoft.com/office/drawing/2014/main" id="{9FA58CD9-FD62-4DB0-8290-DB423D697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6" y="685247"/>
            <a:ext cx="2159924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Laporan Laba rugi</a:t>
            </a:r>
          </a:p>
        </p:txBody>
      </p:sp>
      <p:sp>
        <p:nvSpPr>
          <p:cNvPr id="339973" name="Text Box 5">
            <a:extLst>
              <a:ext uri="{FF2B5EF4-FFF2-40B4-BE49-F238E27FC236}">
                <a16:creationId xmlns:a16="http://schemas.microsoft.com/office/drawing/2014/main" id="{76AB0A9F-B43F-4866-BD89-A10E272B1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4815" y="1067324"/>
            <a:ext cx="542524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Untuk periode yang berakhir 31 Desember 2002 </a:t>
            </a:r>
          </a:p>
        </p:txBody>
      </p:sp>
      <p:sp>
        <p:nvSpPr>
          <p:cNvPr id="339974" name="Line 6">
            <a:extLst>
              <a:ext uri="{FF2B5EF4-FFF2-40B4-BE49-F238E27FC236}">
                <a16:creationId xmlns:a16="http://schemas.microsoft.com/office/drawing/2014/main" id="{2665A30A-6B71-44F5-8CC8-6C26A0C57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6216" y="1600293"/>
            <a:ext cx="81066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39975" name="Text Box 7">
            <a:extLst>
              <a:ext uri="{FF2B5EF4-FFF2-40B4-BE49-F238E27FC236}">
                <a16:creationId xmlns:a16="http://schemas.microsoft.com/office/drawing/2014/main" id="{7EA05D97-6C86-4885-9120-0AC632B57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113" y="2361678"/>
            <a:ext cx="4466645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dirty="0"/>
              <a:t>Beban  </a:t>
            </a:r>
            <a:r>
              <a:rPr lang="en-US" altLang="en-US" sz="2093" dirty="0" err="1"/>
              <a:t>telepon</a:t>
            </a:r>
            <a:r>
              <a:rPr lang="en-US" altLang="en-US" sz="2093" dirty="0"/>
              <a:t> 		</a:t>
            </a:r>
            <a:r>
              <a:rPr lang="id-ID" altLang="en-US" sz="2093" dirty="0"/>
              <a:t>   </a:t>
            </a:r>
            <a:r>
              <a:rPr lang="en-US" altLang="en-US" sz="2093" dirty="0"/>
              <a:t>Rp.1.000.000,00</a:t>
            </a:r>
          </a:p>
        </p:txBody>
      </p:sp>
      <p:sp>
        <p:nvSpPr>
          <p:cNvPr id="339976" name="Text Box 8">
            <a:extLst>
              <a:ext uri="{FF2B5EF4-FFF2-40B4-BE49-F238E27FC236}">
                <a16:creationId xmlns:a16="http://schemas.microsoft.com/office/drawing/2014/main" id="{374A469D-5619-4698-98BA-2E1CB053D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113" y="2667616"/>
            <a:ext cx="4466645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dirty="0"/>
              <a:t>Beban </a:t>
            </a:r>
            <a:r>
              <a:rPr lang="en-US" altLang="en-US" sz="2093" dirty="0" err="1"/>
              <a:t>asuransi</a:t>
            </a:r>
            <a:r>
              <a:rPr lang="en-US" altLang="en-US" sz="2093" dirty="0"/>
              <a:t>		</a:t>
            </a:r>
            <a:r>
              <a:rPr lang="id-ID" altLang="en-US" sz="2093" dirty="0"/>
              <a:t>   </a:t>
            </a:r>
            <a:r>
              <a:rPr lang="en-US" altLang="en-US" sz="2093" dirty="0" err="1"/>
              <a:t>Rp</a:t>
            </a:r>
            <a:r>
              <a:rPr lang="en-US" altLang="en-US" sz="2093" dirty="0"/>
              <a:t>.   250.000,00</a:t>
            </a:r>
          </a:p>
        </p:txBody>
      </p:sp>
      <p:sp>
        <p:nvSpPr>
          <p:cNvPr id="339977" name="Text Box 9">
            <a:extLst>
              <a:ext uri="{FF2B5EF4-FFF2-40B4-BE49-F238E27FC236}">
                <a16:creationId xmlns:a16="http://schemas.microsoft.com/office/drawing/2014/main" id="{ECCA2ABE-6425-4986-A9DC-950DACB50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113" y="3048308"/>
            <a:ext cx="4449012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dirty="0"/>
              <a:t>Beban </a:t>
            </a:r>
            <a:r>
              <a:rPr lang="en-US" altLang="en-US" sz="2093" dirty="0" err="1"/>
              <a:t>Depresias</a:t>
            </a:r>
            <a:r>
              <a:rPr lang="id-ID" altLang="en-US" sz="2093" dirty="0"/>
              <a:t>i         </a:t>
            </a:r>
            <a:r>
              <a:rPr lang="en-US" altLang="en-US" sz="2093" dirty="0"/>
              <a:t>Rp.9.000.000,00</a:t>
            </a:r>
          </a:p>
        </p:txBody>
      </p:sp>
      <p:sp>
        <p:nvSpPr>
          <p:cNvPr id="339978" name="Text Box 10">
            <a:extLst>
              <a:ext uri="{FF2B5EF4-FFF2-40B4-BE49-F238E27FC236}">
                <a16:creationId xmlns:a16="http://schemas.microsoft.com/office/drawing/2014/main" id="{B6AC3956-7448-41AB-A119-61E267E61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113" y="3429001"/>
            <a:ext cx="4886631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dirty="0"/>
              <a:t>Beban </a:t>
            </a:r>
            <a:r>
              <a:rPr lang="en-US" altLang="en-US" sz="2093" dirty="0" err="1"/>
              <a:t>gaji</a:t>
            </a:r>
            <a:r>
              <a:rPr lang="en-US" altLang="en-US" sz="2093" dirty="0"/>
              <a:t>	n 		</a:t>
            </a:r>
            <a:r>
              <a:rPr lang="id-ID" altLang="en-US" sz="2093" dirty="0"/>
              <a:t>   </a:t>
            </a:r>
            <a:r>
              <a:rPr lang="en-US" altLang="en-US" sz="2093" dirty="0"/>
              <a:t>Rp.2.000.000,00  +</a:t>
            </a:r>
          </a:p>
        </p:txBody>
      </p:sp>
      <p:sp>
        <p:nvSpPr>
          <p:cNvPr id="339979" name="Text Box 11">
            <a:extLst>
              <a:ext uri="{FF2B5EF4-FFF2-40B4-BE49-F238E27FC236}">
                <a16:creationId xmlns:a16="http://schemas.microsoft.com/office/drawing/2014/main" id="{9805D326-37C1-4714-968E-8F9F4BB86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113" y="3885832"/>
            <a:ext cx="7311978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dirty="0" err="1"/>
              <a:t>Jumlah</a:t>
            </a:r>
            <a:r>
              <a:rPr lang="en-US" altLang="en-US" sz="2093" dirty="0"/>
              <a:t> </a:t>
            </a:r>
            <a:r>
              <a:rPr lang="en-US" altLang="en-US" sz="2093" dirty="0" err="1"/>
              <a:t>biaya</a:t>
            </a:r>
            <a:r>
              <a:rPr lang="en-US" altLang="en-US" sz="2093" dirty="0"/>
              <a:t>	</a:t>
            </a:r>
            <a:r>
              <a:rPr lang="id-ID" altLang="en-US" sz="2093" dirty="0"/>
              <a:t>                                                 </a:t>
            </a:r>
            <a:r>
              <a:rPr lang="en-US" altLang="en-US" sz="2093" u="sng" dirty="0"/>
              <a:t>Rp.12.250.000,00 </a:t>
            </a:r>
            <a:r>
              <a:rPr lang="id-ID" altLang="en-US" sz="2093" u="sng" dirty="0"/>
              <a:t>    </a:t>
            </a:r>
            <a:endParaRPr lang="en-US" altLang="en-US" sz="2093" u="sng" dirty="0"/>
          </a:p>
        </p:txBody>
      </p:sp>
      <p:sp>
        <p:nvSpPr>
          <p:cNvPr id="339980" name="Text Box 12">
            <a:extLst>
              <a:ext uri="{FF2B5EF4-FFF2-40B4-BE49-F238E27FC236}">
                <a16:creationId xmlns:a16="http://schemas.microsoft.com/office/drawing/2014/main" id="{C119924A-1226-429F-B43A-623226CE6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113" y="4420186"/>
            <a:ext cx="720778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dirty="0" err="1"/>
              <a:t>Laba</a:t>
            </a:r>
            <a:r>
              <a:rPr lang="en-US" altLang="en-US" sz="2093" dirty="0"/>
              <a:t>  						</a:t>
            </a:r>
            <a:r>
              <a:rPr lang="id-ID" altLang="en-US" sz="2093" dirty="0"/>
              <a:t>                             </a:t>
            </a:r>
            <a:r>
              <a:rPr lang="en-US" altLang="en-US" sz="2093" dirty="0" err="1"/>
              <a:t>Rp</a:t>
            </a:r>
            <a:r>
              <a:rPr lang="en-US" altLang="en-US" sz="2093" dirty="0"/>
              <a:t>.     650.000,00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9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0" grpId="0"/>
      <p:bldP spid="339971" grpId="0"/>
      <p:bldP spid="339972" grpId="0"/>
      <p:bldP spid="339973" grpId="0"/>
      <p:bldP spid="339975" grpId="0"/>
      <p:bldP spid="339976" grpId="0"/>
      <p:bldP spid="339977" grpId="0"/>
      <p:bldP spid="339978" grpId="0"/>
      <p:bldP spid="339979" grpId="0"/>
      <p:bldP spid="33998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Text Box 2">
            <a:extLst>
              <a:ext uri="{FF2B5EF4-FFF2-40B4-BE49-F238E27FC236}">
                <a16:creationId xmlns:a16="http://schemas.microsoft.com/office/drawing/2014/main" id="{17154F92-4156-4027-AC17-CF558C71C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341" y="1676432"/>
            <a:ext cx="592858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dirty="0"/>
              <a:t>Modal 1 </a:t>
            </a:r>
            <a:r>
              <a:rPr lang="en-US" altLang="en-US" sz="2093" dirty="0" err="1"/>
              <a:t>Januari</a:t>
            </a:r>
            <a:r>
              <a:rPr lang="en-US" altLang="en-US" sz="2093" dirty="0"/>
              <a:t>				</a:t>
            </a:r>
            <a:r>
              <a:rPr lang="id-ID" altLang="en-US" sz="2093" dirty="0"/>
              <a:t>      </a:t>
            </a:r>
            <a:r>
              <a:rPr lang="en-US" altLang="en-US" sz="2093" dirty="0" err="1"/>
              <a:t>Rp</a:t>
            </a:r>
            <a:r>
              <a:rPr lang="en-US" altLang="en-US" sz="2093" dirty="0"/>
              <a:t>. 500.000.000,00</a:t>
            </a:r>
          </a:p>
        </p:txBody>
      </p:sp>
      <p:sp>
        <p:nvSpPr>
          <p:cNvPr id="340995" name="Text Box 3">
            <a:extLst>
              <a:ext uri="{FF2B5EF4-FFF2-40B4-BE49-F238E27FC236}">
                <a16:creationId xmlns:a16="http://schemas.microsoft.com/office/drawing/2014/main" id="{4042A0D5-FE0F-4EFB-99F1-F9A34BF0E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417" y="228417"/>
            <a:ext cx="2089392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Nama Perusahaan</a:t>
            </a:r>
          </a:p>
        </p:txBody>
      </p:sp>
      <p:sp>
        <p:nvSpPr>
          <p:cNvPr id="340996" name="Text Box 4">
            <a:extLst>
              <a:ext uri="{FF2B5EF4-FFF2-40B4-BE49-F238E27FC236}">
                <a16:creationId xmlns:a16="http://schemas.microsoft.com/office/drawing/2014/main" id="{0A476631-70E9-48A9-B59F-29B8CE2A4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2836" y="685247"/>
            <a:ext cx="3508436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Laporan Perubahan Modal</a:t>
            </a:r>
          </a:p>
        </p:txBody>
      </p:sp>
      <p:sp>
        <p:nvSpPr>
          <p:cNvPr id="340997" name="Text Box 5">
            <a:extLst>
              <a:ext uri="{FF2B5EF4-FFF2-40B4-BE49-F238E27FC236}">
                <a16:creationId xmlns:a16="http://schemas.microsoft.com/office/drawing/2014/main" id="{EA318923-2691-42A5-BDCC-E7BCD844E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4815" y="1067324"/>
            <a:ext cx="542524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Untuk periode yang berakhir 31 Desember 2002 </a:t>
            </a:r>
          </a:p>
        </p:txBody>
      </p:sp>
      <p:sp>
        <p:nvSpPr>
          <p:cNvPr id="340998" name="Line 6">
            <a:extLst>
              <a:ext uri="{FF2B5EF4-FFF2-40B4-BE49-F238E27FC236}">
                <a16:creationId xmlns:a16="http://schemas.microsoft.com/office/drawing/2014/main" id="{1B3BD3F7-778C-4132-8529-5AFBE68AC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6216" y="1600293"/>
            <a:ext cx="81066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40999" name="Text Box 7">
            <a:extLst>
              <a:ext uri="{FF2B5EF4-FFF2-40B4-BE49-F238E27FC236}">
                <a16:creationId xmlns:a16="http://schemas.microsoft.com/office/drawing/2014/main" id="{D1724CCA-3246-4C3D-9CE8-8561E4108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113" y="2173408"/>
            <a:ext cx="6146592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dirty="0" err="1"/>
              <a:t>Laba</a:t>
            </a:r>
            <a:r>
              <a:rPr lang="en-US" altLang="en-US" sz="2093" dirty="0"/>
              <a:t>						</a:t>
            </a:r>
            <a:r>
              <a:rPr lang="id-ID" altLang="en-US" sz="2093" dirty="0"/>
              <a:t>      </a:t>
            </a:r>
            <a:r>
              <a:rPr lang="en-US" altLang="en-US" sz="2093" u="sng" dirty="0" err="1"/>
              <a:t>Rp</a:t>
            </a:r>
            <a:r>
              <a:rPr lang="en-US" altLang="en-US" sz="2093" u="sng" dirty="0"/>
              <a:t>.        650.000,00 +</a:t>
            </a:r>
          </a:p>
        </p:txBody>
      </p:sp>
      <p:sp>
        <p:nvSpPr>
          <p:cNvPr id="341000" name="Text Box 8">
            <a:extLst>
              <a:ext uri="{FF2B5EF4-FFF2-40B4-BE49-F238E27FC236}">
                <a16:creationId xmlns:a16="http://schemas.microsoft.com/office/drawing/2014/main" id="{93F583B0-3B13-42E6-BF91-D9FD4BD58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113" y="2707762"/>
            <a:ext cx="5986292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dirty="0"/>
              <a:t>Modal per  31 </a:t>
            </a:r>
            <a:r>
              <a:rPr lang="en-US" altLang="en-US" sz="2093" dirty="0" err="1"/>
              <a:t>Desember</a:t>
            </a:r>
            <a:r>
              <a:rPr lang="en-US" altLang="en-US" sz="2093" dirty="0"/>
              <a:t> 2002	Rp.500. 650.000,00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/>
      <p:bldP spid="340995" grpId="0"/>
      <p:bldP spid="340996" grpId="0"/>
      <p:bldP spid="340997" grpId="0"/>
      <p:bldP spid="340999" grpId="0"/>
      <p:bldP spid="34100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Text Box 2">
            <a:extLst>
              <a:ext uri="{FF2B5EF4-FFF2-40B4-BE49-F238E27FC236}">
                <a16:creationId xmlns:a16="http://schemas.microsoft.com/office/drawing/2014/main" id="{93D210A3-D8D3-4D0C-8AEB-734095AFE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4012" y="1921459"/>
            <a:ext cx="4482675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 dirty="0"/>
              <a:t>Kas				    </a:t>
            </a:r>
            <a:r>
              <a:rPr lang="id-ID" altLang="en-US" sz="1744" b="1" dirty="0"/>
              <a:t>                </a:t>
            </a:r>
            <a:r>
              <a:rPr lang="en-US" altLang="en-US" sz="1744" b="1" dirty="0"/>
              <a:t>Rp.356,250,00</a:t>
            </a:r>
          </a:p>
        </p:txBody>
      </p:sp>
      <p:sp>
        <p:nvSpPr>
          <p:cNvPr id="342019" name="Text Box 3">
            <a:extLst>
              <a:ext uri="{FF2B5EF4-FFF2-40B4-BE49-F238E27FC236}">
                <a16:creationId xmlns:a16="http://schemas.microsoft.com/office/drawing/2014/main" id="{E055510E-D756-4BC6-A0F5-BE0BAF1F2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408" y="-9690"/>
            <a:ext cx="1452999" cy="29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95"/>
              <a:t>Nama Perusahaan</a:t>
            </a:r>
          </a:p>
        </p:txBody>
      </p:sp>
      <p:sp>
        <p:nvSpPr>
          <p:cNvPr id="342020" name="Text Box 4">
            <a:extLst>
              <a:ext uri="{FF2B5EF4-FFF2-40B4-BE49-F238E27FC236}">
                <a16:creationId xmlns:a16="http://schemas.microsoft.com/office/drawing/2014/main" id="{FC51B475-E57C-4E12-92EF-AEDB9A974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6" y="371003"/>
            <a:ext cx="670734" cy="29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95"/>
              <a:t>Neraca</a:t>
            </a:r>
          </a:p>
        </p:txBody>
      </p:sp>
      <p:sp>
        <p:nvSpPr>
          <p:cNvPr id="342021" name="Text Box 5">
            <a:extLst>
              <a:ext uri="{FF2B5EF4-FFF2-40B4-BE49-F238E27FC236}">
                <a16:creationId xmlns:a16="http://schemas.microsoft.com/office/drawing/2014/main" id="{3CBB2182-7A54-4599-9341-F494EDFE2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0590" y="753079"/>
            <a:ext cx="3500034" cy="29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95"/>
              <a:t>Per 31 Desember 1999  ( dalam ribuan rupiah)</a:t>
            </a:r>
          </a:p>
        </p:txBody>
      </p:sp>
      <p:sp>
        <p:nvSpPr>
          <p:cNvPr id="342022" name="Line 6">
            <a:extLst>
              <a:ext uri="{FF2B5EF4-FFF2-40B4-BE49-F238E27FC236}">
                <a16:creationId xmlns:a16="http://schemas.microsoft.com/office/drawing/2014/main" id="{A1B44437-6501-4F58-AEA8-D88644A0B1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6217" y="1103317"/>
            <a:ext cx="8641025" cy="27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42023" name="Text Box 7">
            <a:extLst>
              <a:ext uri="{FF2B5EF4-FFF2-40B4-BE49-F238E27FC236}">
                <a16:creationId xmlns:a16="http://schemas.microsoft.com/office/drawing/2014/main" id="{30E07009-647C-41A1-A9E1-12E2B5CC2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8785" y="2240929"/>
            <a:ext cx="4508323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 dirty="0" err="1"/>
              <a:t>Piutang</a:t>
            </a:r>
            <a:r>
              <a:rPr lang="en-US" altLang="en-US" sz="1744" b="1" dirty="0"/>
              <a:t> </a:t>
            </a:r>
            <a:r>
              <a:rPr lang="en-US" altLang="en-US" sz="1744" b="1" dirty="0" err="1"/>
              <a:t>dagang</a:t>
            </a:r>
            <a:r>
              <a:rPr lang="en-US" altLang="en-US" sz="1744" b="1" dirty="0"/>
              <a:t>			    </a:t>
            </a:r>
            <a:r>
              <a:rPr lang="en-US" altLang="en-US" sz="1744" b="1" dirty="0" err="1"/>
              <a:t>Rp</a:t>
            </a:r>
            <a:r>
              <a:rPr lang="en-US" altLang="en-US" sz="1744" b="1" dirty="0"/>
              <a:t>.    5.000,00</a:t>
            </a:r>
          </a:p>
        </p:txBody>
      </p:sp>
      <p:sp>
        <p:nvSpPr>
          <p:cNvPr id="342024" name="Text Box 8">
            <a:extLst>
              <a:ext uri="{FF2B5EF4-FFF2-40B4-BE49-F238E27FC236}">
                <a16:creationId xmlns:a16="http://schemas.microsoft.com/office/drawing/2014/main" id="{DDEC5966-F471-4254-9AA9-8D5C3BC14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8785" y="2600908"/>
            <a:ext cx="4508323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 dirty="0" err="1"/>
              <a:t>Asuransi</a:t>
            </a:r>
            <a:r>
              <a:rPr lang="en-US" altLang="en-US" sz="1744" b="1" dirty="0"/>
              <a:t> </a:t>
            </a:r>
            <a:r>
              <a:rPr lang="en-US" altLang="en-US" sz="1744" b="1" dirty="0" err="1"/>
              <a:t>dibayar</a:t>
            </a:r>
            <a:r>
              <a:rPr lang="en-US" altLang="en-US" sz="1744" b="1" dirty="0"/>
              <a:t> </a:t>
            </a:r>
            <a:r>
              <a:rPr lang="en-US" altLang="en-US" sz="1744" b="1" dirty="0" err="1"/>
              <a:t>dimuka</a:t>
            </a:r>
            <a:r>
              <a:rPr lang="en-US" altLang="en-US" sz="1744" b="1" dirty="0"/>
              <a:t>	    </a:t>
            </a:r>
            <a:r>
              <a:rPr lang="en-US" altLang="en-US" sz="1744" b="1" dirty="0" err="1"/>
              <a:t>Rp</a:t>
            </a:r>
            <a:r>
              <a:rPr lang="en-US" altLang="en-US" sz="1744" b="1" dirty="0"/>
              <a:t>.       500,00</a:t>
            </a:r>
          </a:p>
        </p:txBody>
      </p:sp>
      <p:sp>
        <p:nvSpPr>
          <p:cNvPr id="342025" name="Text Box 9">
            <a:extLst>
              <a:ext uri="{FF2B5EF4-FFF2-40B4-BE49-F238E27FC236}">
                <a16:creationId xmlns:a16="http://schemas.microsoft.com/office/drawing/2014/main" id="{7DDFF7D5-2F35-4237-8CDC-3F59A883E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8785" y="3943927"/>
            <a:ext cx="4469851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 dirty="0" err="1"/>
              <a:t>Kendaraan</a:t>
            </a:r>
            <a:r>
              <a:rPr lang="en-US" altLang="en-US" sz="1744" b="1" dirty="0"/>
              <a:t>	               </a:t>
            </a:r>
            <a:r>
              <a:rPr lang="id-ID" altLang="en-US" sz="1744" b="1" dirty="0"/>
              <a:t>             </a:t>
            </a:r>
            <a:r>
              <a:rPr lang="en-US" altLang="en-US" sz="1744" b="1" dirty="0"/>
              <a:t>Rp.150.000,00</a:t>
            </a:r>
          </a:p>
        </p:txBody>
      </p:sp>
      <p:sp>
        <p:nvSpPr>
          <p:cNvPr id="342026" name="Text Box 10">
            <a:extLst>
              <a:ext uri="{FF2B5EF4-FFF2-40B4-BE49-F238E27FC236}">
                <a16:creationId xmlns:a16="http://schemas.microsoft.com/office/drawing/2014/main" id="{C60B059B-06DC-44A4-82AC-7EA119600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8785" y="4310764"/>
            <a:ext cx="4596488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 dirty="0" err="1"/>
              <a:t>Akumulasi</a:t>
            </a:r>
            <a:r>
              <a:rPr lang="en-US" altLang="en-US" sz="1744" b="1" dirty="0"/>
              <a:t> </a:t>
            </a:r>
            <a:r>
              <a:rPr lang="en-US" altLang="en-US" sz="1744" b="1" dirty="0" err="1"/>
              <a:t>Penyusutan</a:t>
            </a:r>
            <a:r>
              <a:rPr lang="en-US" altLang="en-US" sz="1744" b="1" dirty="0"/>
              <a:t>    </a:t>
            </a:r>
            <a:r>
              <a:rPr lang="id-ID" altLang="en-US" sz="1744" b="1" dirty="0"/>
              <a:t>         </a:t>
            </a:r>
            <a:r>
              <a:rPr lang="en-US" altLang="en-US" sz="1744" b="1" u="sng" dirty="0" err="1"/>
              <a:t>Rp</a:t>
            </a:r>
            <a:r>
              <a:rPr lang="en-US" altLang="en-US" sz="1744" b="1" u="sng" dirty="0"/>
              <a:t>.    9.000,00 -</a:t>
            </a:r>
          </a:p>
        </p:txBody>
      </p:sp>
      <p:sp>
        <p:nvSpPr>
          <p:cNvPr id="342027" name="Text Box 11">
            <a:extLst>
              <a:ext uri="{FF2B5EF4-FFF2-40B4-BE49-F238E27FC236}">
                <a16:creationId xmlns:a16="http://schemas.microsoft.com/office/drawing/2014/main" id="{31CFA512-4E68-43BB-937D-9360E6874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8785" y="4677602"/>
            <a:ext cx="4439394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 dirty="0"/>
              <a:t>Nilai </a:t>
            </a:r>
            <a:r>
              <a:rPr lang="en-US" altLang="en-US" sz="1744" b="1" dirty="0" err="1"/>
              <a:t>buku</a:t>
            </a:r>
            <a:r>
              <a:rPr lang="en-US" altLang="en-US" sz="1744" b="1" dirty="0"/>
              <a:t> </a:t>
            </a:r>
            <a:r>
              <a:rPr lang="en-US" altLang="en-US" sz="1744" b="1" dirty="0" err="1"/>
              <a:t>mesin</a:t>
            </a:r>
            <a:r>
              <a:rPr lang="en-US" altLang="en-US" sz="1744" b="1" dirty="0"/>
              <a:t>		   </a:t>
            </a:r>
            <a:r>
              <a:rPr lang="id-ID" altLang="en-US" sz="1744" b="1" dirty="0"/>
              <a:t>       </a:t>
            </a:r>
            <a:r>
              <a:rPr lang="en-US" altLang="en-US" sz="1744" b="1" dirty="0"/>
              <a:t> </a:t>
            </a:r>
            <a:r>
              <a:rPr lang="en-US" altLang="en-US" sz="1744" b="1" dirty="0" err="1"/>
              <a:t>Rp</a:t>
            </a:r>
            <a:r>
              <a:rPr lang="en-US" altLang="en-US" sz="1744" b="1" dirty="0"/>
              <a:t> 141.000,00</a:t>
            </a:r>
          </a:p>
        </p:txBody>
      </p:sp>
      <p:sp>
        <p:nvSpPr>
          <p:cNvPr id="342028" name="Text Box 12">
            <a:extLst>
              <a:ext uri="{FF2B5EF4-FFF2-40B4-BE49-F238E27FC236}">
                <a16:creationId xmlns:a16="http://schemas.microsoft.com/office/drawing/2014/main" id="{CD8BF8EE-AF0E-4ED8-B702-45EE595D7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8785" y="5720076"/>
            <a:ext cx="4482675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 dirty="0"/>
              <a:t>Total </a:t>
            </a:r>
            <a:r>
              <a:rPr lang="en-US" altLang="en-US" sz="1744" b="1" dirty="0" err="1"/>
              <a:t>harta</a:t>
            </a:r>
            <a:r>
              <a:rPr lang="en-US" altLang="en-US" sz="1744" b="1" dirty="0"/>
              <a:t>		                  </a:t>
            </a:r>
            <a:r>
              <a:rPr lang="id-ID" altLang="en-US" sz="1744" b="1" dirty="0"/>
              <a:t> </a:t>
            </a:r>
            <a:r>
              <a:rPr lang="en-US" altLang="en-US" sz="1744" b="1" u="sng" dirty="0"/>
              <a:t>Rp.553.250,00 </a:t>
            </a:r>
          </a:p>
        </p:txBody>
      </p:sp>
      <p:sp>
        <p:nvSpPr>
          <p:cNvPr id="342029" name="Text Box 13">
            <a:extLst>
              <a:ext uri="{FF2B5EF4-FFF2-40B4-BE49-F238E27FC236}">
                <a16:creationId xmlns:a16="http://schemas.microsoft.com/office/drawing/2014/main" id="{3F47921E-B076-4E29-A26F-E432D5B5B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4070" y="1417560"/>
            <a:ext cx="3921624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 dirty="0"/>
              <a:t>Utang </a:t>
            </a:r>
            <a:r>
              <a:rPr lang="en-US" altLang="en-US" sz="1744" b="1" dirty="0" err="1"/>
              <a:t>dagang</a:t>
            </a:r>
            <a:r>
              <a:rPr lang="en-US" altLang="en-US" sz="1744" b="1" dirty="0"/>
              <a:t>		</a:t>
            </a:r>
            <a:r>
              <a:rPr lang="id-ID" altLang="en-US" sz="1744" b="1" dirty="0"/>
              <a:t>         </a:t>
            </a:r>
            <a:r>
              <a:rPr lang="en-US" altLang="en-US" sz="1744" b="1" dirty="0" err="1"/>
              <a:t>Rp</a:t>
            </a:r>
            <a:r>
              <a:rPr lang="en-US" altLang="en-US" sz="1744" b="1" dirty="0"/>
              <a:t>.   50.000,00</a:t>
            </a:r>
          </a:p>
        </p:txBody>
      </p:sp>
      <p:sp>
        <p:nvSpPr>
          <p:cNvPr id="342030" name="Text Box 14">
            <a:extLst>
              <a:ext uri="{FF2B5EF4-FFF2-40B4-BE49-F238E27FC236}">
                <a16:creationId xmlns:a16="http://schemas.microsoft.com/office/drawing/2014/main" id="{97CEAC4C-2F0E-438B-8DE2-66801EE57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4070" y="1798253"/>
            <a:ext cx="3921624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 dirty="0"/>
              <a:t>Utang </a:t>
            </a:r>
            <a:r>
              <a:rPr lang="en-US" altLang="en-US" sz="1744" b="1" dirty="0" err="1"/>
              <a:t>gaji</a:t>
            </a:r>
            <a:r>
              <a:rPr lang="en-US" altLang="en-US" sz="1744" b="1" dirty="0"/>
              <a:t> 		</a:t>
            </a:r>
            <a:r>
              <a:rPr lang="id-ID" altLang="en-US" sz="1744" b="1" dirty="0"/>
              <a:t>         </a:t>
            </a:r>
            <a:r>
              <a:rPr lang="en-US" altLang="en-US" sz="1744" b="1" u="sng" dirty="0" err="1"/>
              <a:t>Rp</a:t>
            </a:r>
            <a:r>
              <a:rPr lang="en-US" altLang="en-US" sz="1744" b="1" u="sng" dirty="0"/>
              <a:t>.     2.000,00</a:t>
            </a:r>
          </a:p>
        </p:txBody>
      </p:sp>
      <p:sp>
        <p:nvSpPr>
          <p:cNvPr id="342031" name="Text Box 15">
            <a:extLst>
              <a:ext uri="{FF2B5EF4-FFF2-40B4-BE49-F238E27FC236}">
                <a16:creationId xmlns:a16="http://schemas.microsoft.com/office/drawing/2014/main" id="{15E6C7E9-D458-4332-A3C6-F951E093A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540" y="2109728"/>
            <a:ext cx="3934448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 dirty="0" err="1"/>
              <a:t>Pendapatan</a:t>
            </a:r>
            <a:r>
              <a:rPr lang="en-US" altLang="en-US" sz="1744" b="1" dirty="0"/>
              <a:t> DD 		</a:t>
            </a:r>
            <a:r>
              <a:rPr lang="id-ID" altLang="en-US" sz="1744" b="1" dirty="0"/>
              <a:t> </a:t>
            </a:r>
            <a:r>
              <a:rPr lang="en-US" altLang="en-US" sz="1744" b="1" dirty="0"/>
              <a:t> </a:t>
            </a:r>
            <a:r>
              <a:rPr lang="en-US" altLang="en-US" sz="1744" b="1" dirty="0" err="1"/>
              <a:t>Rp</a:t>
            </a:r>
            <a:r>
              <a:rPr lang="en-US" altLang="en-US" sz="1744" b="1" dirty="0"/>
              <a:t>.       600,00</a:t>
            </a:r>
          </a:p>
        </p:txBody>
      </p:sp>
      <p:sp>
        <p:nvSpPr>
          <p:cNvPr id="342032" name="Text Box 16">
            <a:extLst>
              <a:ext uri="{FF2B5EF4-FFF2-40B4-BE49-F238E27FC236}">
                <a16:creationId xmlns:a16="http://schemas.microsoft.com/office/drawing/2014/main" id="{E725DD82-0C0E-49EF-822F-17E08FC63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4070" y="3375011"/>
            <a:ext cx="3934448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 dirty="0"/>
              <a:t>Modal Tn </a:t>
            </a:r>
            <a:r>
              <a:rPr lang="en-US" altLang="en-US" sz="1744" b="1" dirty="0" err="1"/>
              <a:t>Raka</a:t>
            </a:r>
            <a:r>
              <a:rPr lang="en-US" altLang="en-US" sz="1744" b="1" dirty="0"/>
              <a:t>		</a:t>
            </a:r>
            <a:r>
              <a:rPr lang="id-ID" altLang="en-US" sz="1744" b="1" dirty="0"/>
              <a:t> </a:t>
            </a:r>
            <a:r>
              <a:rPr lang="en-US" altLang="en-US" sz="1744" b="1" u="sng" dirty="0" err="1"/>
              <a:t>Rp</a:t>
            </a:r>
            <a:r>
              <a:rPr lang="en-US" altLang="en-US" sz="1744" b="1" u="sng" dirty="0"/>
              <a:t>. 500.650,00</a:t>
            </a:r>
          </a:p>
        </p:txBody>
      </p:sp>
      <p:sp>
        <p:nvSpPr>
          <p:cNvPr id="342033" name="Text Box 17">
            <a:extLst>
              <a:ext uri="{FF2B5EF4-FFF2-40B4-BE49-F238E27FC236}">
                <a16:creationId xmlns:a16="http://schemas.microsoft.com/office/drawing/2014/main" id="{3DFBC5AD-F7E1-40C6-8C02-E37FF26C5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539" y="3961970"/>
            <a:ext cx="3990553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 dirty="0"/>
              <a:t>Total utang dan modal	 </a:t>
            </a:r>
            <a:r>
              <a:rPr lang="id-ID" altLang="en-US" sz="1744" b="1" dirty="0"/>
              <a:t> </a:t>
            </a:r>
            <a:r>
              <a:rPr lang="en-US" altLang="en-US" sz="1744" b="1" u="sng" dirty="0" err="1"/>
              <a:t>Rp</a:t>
            </a:r>
            <a:r>
              <a:rPr lang="en-US" altLang="en-US" sz="1744" b="1" u="sng" dirty="0"/>
              <a:t> 553.250,00 </a:t>
            </a:r>
          </a:p>
        </p:txBody>
      </p:sp>
      <p:sp>
        <p:nvSpPr>
          <p:cNvPr id="342034" name="Line 18">
            <a:extLst>
              <a:ext uri="{FF2B5EF4-FFF2-40B4-BE49-F238E27FC236}">
                <a16:creationId xmlns:a16="http://schemas.microsoft.com/office/drawing/2014/main" id="{1ECDD74B-8E7C-43AC-8FB1-96039CB762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0245" y="1106085"/>
            <a:ext cx="0" cy="496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42035" name="Text Box 19">
            <a:extLst>
              <a:ext uri="{FF2B5EF4-FFF2-40B4-BE49-F238E27FC236}">
                <a16:creationId xmlns:a16="http://schemas.microsoft.com/office/drawing/2014/main" id="{F854F20A-6DE0-4BFE-804A-4E367FF00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8785" y="2998222"/>
            <a:ext cx="4508323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 dirty="0" err="1"/>
              <a:t>Piutang</a:t>
            </a:r>
            <a:r>
              <a:rPr lang="en-US" altLang="en-US" sz="1744" b="1" dirty="0"/>
              <a:t> </a:t>
            </a:r>
            <a:r>
              <a:rPr lang="en-US" altLang="en-US" sz="1744" b="1" dirty="0" err="1"/>
              <a:t>Pendapatan</a:t>
            </a:r>
            <a:r>
              <a:rPr lang="en-US" altLang="en-US" sz="1744" b="1" dirty="0"/>
              <a:t>		    </a:t>
            </a:r>
            <a:r>
              <a:rPr lang="en-US" altLang="en-US" sz="1744" b="1" dirty="0" err="1"/>
              <a:t>Rp</a:t>
            </a:r>
            <a:r>
              <a:rPr lang="en-US" altLang="en-US" sz="1744" b="1" dirty="0"/>
              <a:t>.       500,00</a:t>
            </a:r>
          </a:p>
        </p:txBody>
      </p:sp>
      <p:sp>
        <p:nvSpPr>
          <p:cNvPr id="342036" name="Text Box 20">
            <a:extLst>
              <a:ext uri="{FF2B5EF4-FFF2-40B4-BE49-F238E27FC236}">
                <a16:creationId xmlns:a16="http://schemas.microsoft.com/office/drawing/2014/main" id="{0042AA95-3695-4CC5-9EA2-0956EFE7E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8785" y="3557720"/>
            <a:ext cx="1478647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 dirty="0" err="1"/>
              <a:t>Aktiva</a:t>
            </a:r>
            <a:r>
              <a:rPr lang="en-US" altLang="en-US" sz="1744" b="1" dirty="0"/>
              <a:t> </a:t>
            </a:r>
            <a:r>
              <a:rPr lang="en-US" altLang="en-US" sz="1744" b="1" dirty="0" err="1"/>
              <a:t>tetap</a:t>
            </a:r>
            <a:r>
              <a:rPr lang="en-US" altLang="en-US" sz="1744" b="1" dirty="0"/>
              <a:t> :</a:t>
            </a:r>
          </a:p>
        </p:txBody>
      </p:sp>
      <p:sp>
        <p:nvSpPr>
          <p:cNvPr id="342037" name="Text Box 21">
            <a:extLst>
              <a:ext uri="{FF2B5EF4-FFF2-40B4-BE49-F238E27FC236}">
                <a16:creationId xmlns:a16="http://schemas.microsoft.com/office/drawing/2014/main" id="{12CBF4DC-487D-4BBB-9C91-58B348599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788" y="1106085"/>
            <a:ext cx="99454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/>
              <a:t>Aktiva  :</a:t>
            </a:r>
          </a:p>
        </p:txBody>
      </p:sp>
      <p:sp>
        <p:nvSpPr>
          <p:cNvPr id="342038" name="Text Box 22">
            <a:extLst>
              <a:ext uri="{FF2B5EF4-FFF2-40B4-BE49-F238E27FC236}">
                <a16:creationId xmlns:a16="http://schemas.microsoft.com/office/drawing/2014/main" id="{41EC50E8-5A98-43F0-B6F1-305A7F02C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8785" y="1482625"/>
            <a:ext cx="1743913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/>
              <a:t>Aktiva  Lancar :</a:t>
            </a:r>
          </a:p>
        </p:txBody>
      </p:sp>
      <p:sp>
        <p:nvSpPr>
          <p:cNvPr id="342039" name="Text Box 23">
            <a:extLst>
              <a:ext uri="{FF2B5EF4-FFF2-40B4-BE49-F238E27FC236}">
                <a16:creationId xmlns:a16="http://schemas.microsoft.com/office/drawing/2014/main" id="{54C44415-9072-4AD3-AE5D-F5E0761D2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8785" y="5016717"/>
            <a:ext cx="452275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 dirty="0" err="1"/>
              <a:t>Peralatan</a:t>
            </a:r>
            <a:r>
              <a:rPr lang="en-US" altLang="en-US" sz="1744" b="1" dirty="0"/>
              <a:t>                                   </a:t>
            </a:r>
            <a:r>
              <a:rPr lang="en-US" altLang="en-US" sz="1744" b="1" u="sng" dirty="0" err="1"/>
              <a:t>Rp</a:t>
            </a:r>
            <a:r>
              <a:rPr lang="en-US" altLang="en-US" sz="1744" b="1" u="sng" dirty="0"/>
              <a:t>.  50.000,00</a:t>
            </a:r>
          </a:p>
        </p:txBody>
      </p:sp>
      <p:sp>
        <p:nvSpPr>
          <p:cNvPr id="342040" name="Text Box 24">
            <a:extLst>
              <a:ext uri="{FF2B5EF4-FFF2-40B4-BE49-F238E27FC236}">
                <a16:creationId xmlns:a16="http://schemas.microsoft.com/office/drawing/2014/main" id="{C0D54CE4-65CD-4858-885A-C48E87275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6219" y="1136541"/>
            <a:ext cx="1314564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/>
              <a:t>HUTANG  :</a:t>
            </a:r>
          </a:p>
        </p:txBody>
      </p:sp>
      <p:sp>
        <p:nvSpPr>
          <p:cNvPr id="342041" name="Text Box 25">
            <a:extLst>
              <a:ext uri="{FF2B5EF4-FFF2-40B4-BE49-F238E27FC236}">
                <a16:creationId xmlns:a16="http://schemas.microsoft.com/office/drawing/2014/main" id="{18B72A63-9FCA-4432-9343-F2B6B952D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6219" y="3020621"/>
            <a:ext cx="84065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 b="1"/>
              <a:t>Modal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4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4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4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4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4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4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/>
      <p:bldP spid="342019" grpId="0"/>
      <p:bldP spid="342020" grpId="0"/>
      <p:bldP spid="342021" grpId="0"/>
      <p:bldP spid="342023" grpId="0"/>
      <p:bldP spid="342024" grpId="0"/>
      <p:bldP spid="342025" grpId="0"/>
      <p:bldP spid="342026" grpId="0"/>
      <p:bldP spid="342027" grpId="0"/>
      <p:bldP spid="342028" grpId="0"/>
      <p:bldP spid="342029" grpId="0"/>
      <p:bldP spid="342030" grpId="0"/>
      <p:bldP spid="342031" grpId="0"/>
      <p:bldP spid="342032" grpId="0"/>
      <p:bldP spid="342033" grpId="0"/>
      <p:bldP spid="342035" grpId="0"/>
      <p:bldP spid="342036" grpId="0"/>
      <p:bldP spid="342037" grpId="0"/>
      <p:bldP spid="342038" grpId="0"/>
      <p:bldP spid="342039" grpId="0"/>
      <p:bldP spid="342040" grpId="0"/>
      <p:bldP spid="3420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2808D481-853F-41E6-A719-4AC0BAB609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28821" y="549583"/>
            <a:ext cx="8134358" cy="147016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Pencatatan Biaya dibayar di muka </a:t>
            </a:r>
          </a:p>
        </p:txBody>
      </p:sp>
      <p:sp>
        <p:nvSpPr>
          <p:cNvPr id="258051" name="AutoShape 3">
            <a:extLst>
              <a:ext uri="{FF2B5EF4-FFF2-40B4-BE49-F238E27FC236}">
                <a16:creationId xmlns:a16="http://schemas.microsoft.com/office/drawing/2014/main" id="{3FE52877-03D9-46C1-AB05-7AA20151E50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560954" y="2367908"/>
            <a:ext cx="977341" cy="508051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3853" tIns="46926" rIns="93853" bIns="46926" anchor="ctr"/>
          <a:lstStyle/>
          <a:p>
            <a:endParaRPr lang="en-ID" sz="1570"/>
          </a:p>
        </p:txBody>
      </p:sp>
      <p:sp>
        <p:nvSpPr>
          <p:cNvPr id="258052" name="Text Box 4">
            <a:extLst>
              <a:ext uri="{FF2B5EF4-FFF2-40B4-BE49-F238E27FC236}">
                <a16:creationId xmlns:a16="http://schemas.microsoft.com/office/drawing/2014/main" id="{B6FC1282-1C37-4847-8714-CEB6C2941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429" y="3429001"/>
            <a:ext cx="5747763" cy="1222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Pembayaran yang pada saat dibayar, belum seluruh manfaat pembayaran tersebut dirasakan oleh perusahaan </a:t>
            </a:r>
          </a:p>
        </p:txBody>
      </p:sp>
      <p:sp>
        <p:nvSpPr>
          <p:cNvPr id="258053" name="Text Box 5">
            <a:extLst>
              <a:ext uri="{FF2B5EF4-FFF2-40B4-BE49-F238E27FC236}">
                <a16:creationId xmlns:a16="http://schemas.microsoft.com/office/drawing/2014/main" id="{73743B68-8054-4C47-B6D7-BA841A866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1937" y="5477818"/>
            <a:ext cx="5747763" cy="1221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31" b="1">
                <a:solidFill>
                  <a:schemeClr val="tx2"/>
                </a:solidFill>
                <a:latin typeface="Arial" panose="020B0604020202020204" pitchFamily="34" charset="0"/>
              </a:rPr>
              <a:t>Pada tanggal 1 Oktober 2002, perusahaan membayar sewa ruangan untuk masa 1 Oktober 2002 s.d. 30 September 2003 sebesar Rp.1.200.000,00</a:t>
            </a:r>
          </a:p>
        </p:txBody>
      </p:sp>
      <p:sp>
        <p:nvSpPr>
          <p:cNvPr id="258054" name="AutoShape 6">
            <a:extLst>
              <a:ext uri="{FF2B5EF4-FFF2-40B4-BE49-F238E27FC236}">
                <a16:creationId xmlns:a16="http://schemas.microsoft.com/office/drawing/2014/main" id="{616320D5-4E27-4B1A-B670-B5ACE11A7AB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635709" y="4847253"/>
            <a:ext cx="977341" cy="508051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3853" tIns="46926" rIns="93853" bIns="46926" anchor="ctr"/>
          <a:lstStyle/>
          <a:p>
            <a:endParaRPr lang="en-ID" sz="157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8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8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5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/>
      <p:bldP spid="25805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>
            <a:extLst>
              <a:ext uri="{FF2B5EF4-FFF2-40B4-BE49-F238E27FC236}">
                <a16:creationId xmlns:a16="http://schemas.microsoft.com/office/drawing/2014/main" id="{2BA18D16-B444-4463-A143-70EF3B35D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8821" y="101057"/>
            <a:ext cx="8134358" cy="41530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139"/>
              <a:t>Menutup Buku Besar</a:t>
            </a:r>
          </a:p>
        </p:txBody>
      </p:sp>
      <p:sp>
        <p:nvSpPr>
          <p:cNvPr id="323587" name="Rectangle 3">
            <a:extLst>
              <a:ext uri="{FF2B5EF4-FFF2-40B4-BE49-F238E27FC236}">
                <a16:creationId xmlns:a16="http://schemas.microsoft.com/office/drawing/2014/main" id="{57727F89-E451-4BEE-A54E-D87E16437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670" y="1295739"/>
            <a:ext cx="7017198" cy="98980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>
                <a:solidFill>
                  <a:srgbClr val="000000"/>
                </a:solidFill>
              </a:rPr>
              <a:t>Membuat jurnal dan posting sehingga rekening Pendapatan, Biaya dan Prive/Dividen bersaldo nol</a:t>
            </a:r>
          </a:p>
        </p:txBody>
      </p:sp>
      <p:sp>
        <p:nvSpPr>
          <p:cNvPr id="174084" name="AutoShape 4">
            <a:extLst>
              <a:ext uri="{FF2B5EF4-FFF2-40B4-BE49-F238E27FC236}">
                <a16:creationId xmlns:a16="http://schemas.microsoft.com/office/drawing/2014/main" id="{67EB9800-BAF1-4640-91DB-61B6E2B53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802" y="685248"/>
            <a:ext cx="508051" cy="595264"/>
          </a:xfrm>
          <a:prstGeom prst="downArrow">
            <a:avLst>
              <a:gd name="adj1" fmla="val 50000"/>
              <a:gd name="adj2" fmla="val 29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323589" name="Rectangle 5">
            <a:extLst>
              <a:ext uri="{FF2B5EF4-FFF2-40B4-BE49-F238E27FC236}">
                <a16:creationId xmlns:a16="http://schemas.microsoft.com/office/drawing/2014/main" id="{9DE491E7-E324-4F9C-B4C7-9AB0940D5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670" y="4990532"/>
            <a:ext cx="7017198" cy="164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/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sz="2442"/>
              <a:t>Menutup rekening pendapatan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42"/>
              <a:t>Menutup rekening beban 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42"/>
              <a:t>Menutup rekening ikhtisar laba rugi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42"/>
              <a:t>Menutup rekening Prive</a:t>
            </a:r>
          </a:p>
        </p:txBody>
      </p:sp>
      <p:sp>
        <p:nvSpPr>
          <p:cNvPr id="323590" name="Rectangle 6">
            <a:extLst>
              <a:ext uri="{FF2B5EF4-FFF2-40B4-BE49-F238E27FC236}">
                <a16:creationId xmlns:a16="http://schemas.microsoft.com/office/drawing/2014/main" id="{C1DEBEF0-1E31-4AE8-BC1D-B77517539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8841" y="2800513"/>
            <a:ext cx="7017198" cy="168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/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5000"/>
              </a:lnSpc>
              <a:buFontTx/>
              <a:buAutoNum type="arabicPeriod"/>
            </a:pPr>
            <a:r>
              <a:rPr lang="en-US" altLang="en-US" sz="2442"/>
              <a:t>Pendapatan suatu periode bersifat menambah modal </a:t>
            </a:r>
          </a:p>
          <a:p>
            <a:pPr eaLnBrk="1" hangingPunct="1">
              <a:lnSpc>
                <a:spcPct val="85000"/>
              </a:lnSpc>
              <a:buFontTx/>
              <a:buAutoNum type="arabicPeriod"/>
            </a:pPr>
            <a:r>
              <a:rPr lang="en-US" altLang="en-US" sz="2442"/>
              <a:t>Biaya dan prive suatu periode bersifat mengurangi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2442"/>
              <a:t>     modal</a:t>
            </a:r>
          </a:p>
          <a:p>
            <a:pPr eaLnBrk="1" hangingPunct="1">
              <a:lnSpc>
                <a:spcPct val="85000"/>
              </a:lnSpc>
              <a:buFontTx/>
              <a:buAutoNum type="arabicPeriod"/>
            </a:pPr>
            <a:r>
              <a:rPr lang="en-US" altLang="en-US" sz="2442"/>
              <a:t>Pendapatan dan biaya tahun ini masih tercatat di rekening masing-masing</a:t>
            </a:r>
          </a:p>
        </p:txBody>
      </p:sp>
      <p:sp>
        <p:nvSpPr>
          <p:cNvPr id="323591" name="AutoShape 7">
            <a:extLst>
              <a:ext uri="{FF2B5EF4-FFF2-40B4-BE49-F238E27FC236}">
                <a16:creationId xmlns:a16="http://schemas.microsoft.com/office/drawing/2014/main" id="{05BE3ABA-A41A-4261-8047-95F262A20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785" y="1067324"/>
            <a:ext cx="1633516" cy="1524153"/>
          </a:xfrm>
          <a:prstGeom prst="notchedRightArrow">
            <a:avLst>
              <a:gd name="adj1" fmla="val 50000"/>
              <a:gd name="adj2" fmla="val 26794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Apa </a:t>
            </a:r>
          </a:p>
        </p:txBody>
      </p:sp>
      <p:sp>
        <p:nvSpPr>
          <p:cNvPr id="174088" name="AutoShape 8">
            <a:extLst>
              <a:ext uri="{FF2B5EF4-FFF2-40B4-BE49-F238E27FC236}">
                <a16:creationId xmlns:a16="http://schemas.microsoft.com/office/drawing/2014/main" id="{DB295F17-4645-4564-9DB5-97878A8C4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785" y="2743754"/>
            <a:ext cx="1633516" cy="1522769"/>
          </a:xfrm>
          <a:prstGeom prst="notchedRightArrow">
            <a:avLst>
              <a:gd name="adj1" fmla="val 50000"/>
              <a:gd name="adj2" fmla="val 2681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>
                <a:solidFill>
                  <a:srgbClr val="000000"/>
                </a:solidFill>
              </a:rPr>
              <a:t>Alasan-nya ? </a:t>
            </a:r>
          </a:p>
        </p:txBody>
      </p:sp>
      <p:sp>
        <p:nvSpPr>
          <p:cNvPr id="323593" name="AutoShape 9">
            <a:extLst>
              <a:ext uri="{FF2B5EF4-FFF2-40B4-BE49-F238E27FC236}">
                <a16:creationId xmlns:a16="http://schemas.microsoft.com/office/drawing/2014/main" id="{6F48CD48-8CEE-48A4-991D-3137CD895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785" y="4724740"/>
            <a:ext cx="1633516" cy="1524153"/>
          </a:xfrm>
          <a:prstGeom prst="notchedRightArrow">
            <a:avLst>
              <a:gd name="adj1" fmla="val 50000"/>
              <a:gd name="adj2" fmla="val 26794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Caranya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3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3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3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3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3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3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3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3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animBg="1"/>
      <p:bldP spid="323591" grpId="0" animBg="1"/>
      <p:bldP spid="32359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>
            <a:extLst>
              <a:ext uri="{FF2B5EF4-FFF2-40B4-BE49-F238E27FC236}">
                <a16:creationId xmlns:a16="http://schemas.microsoft.com/office/drawing/2014/main" id="{9A75B627-CD01-4B5E-83CC-0F9678FFB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09113" y="163352"/>
            <a:ext cx="8132974" cy="624336"/>
          </a:xfrm>
        </p:spPr>
        <p:txBody>
          <a:bodyPr/>
          <a:lstStyle/>
          <a:p>
            <a:pPr eaLnBrk="1" hangingPunct="1">
              <a:defRPr/>
            </a:pPr>
            <a:r>
              <a:rPr lang="en-US" sz="3139"/>
              <a:t>Menutup Rekening Pendapatan</a:t>
            </a:r>
          </a:p>
        </p:txBody>
      </p:sp>
      <p:sp>
        <p:nvSpPr>
          <p:cNvPr id="175107" name="Line 3">
            <a:extLst>
              <a:ext uri="{FF2B5EF4-FFF2-40B4-BE49-F238E27FC236}">
                <a16:creationId xmlns:a16="http://schemas.microsoft.com/office/drawing/2014/main" id="{F0F6633D-F9C2-4816-B641-7C4D4A10DC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292" y="1585065"/>
            <a:ext cx="37473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5108" name="Line 4">
            <a:extLst>
              <a:ext uri="{FF2B5EF4-FFF2-40B4-BE49-F238E27FC236}">
                <a16:creationId xmlns:a16="http://schemas.microsoft.com/office/drawing/2014/main" id="{22742E13-DC40-4374-A492-3BCA4D9993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3086" y="1524155"/>
            <a:ext cx="37487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5109" name="Line 5">
            <a:extLst>
              <a:ext uri="{FF2B5EF4-FFF2-40B4-BE49-F238E27FC236}">
                <a16:creationId xmlns:a16="http://schemas.microsoft.com/office/drawing/2014/main" id="{8E84A180-A8C1-4DB1-84B1-80F98B6696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444" y="1585065"/>
            <a:ext cx="0" cy="91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5110" name="Line 6">
            <a:extLst>
              <a:ext uri="{FF2B5EF4-FFF2-40B4-BE49-F238E27FC236}">
                <a16:creationId xmlns:a16="http://schemas.microsoft.com/office/drawing/2014/main" id="{7D009FC5-686D-42CD-AB2F-691069FD7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7623" y="1524155"/>
            <a:ext cx="0" cy="91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5111" name="Text Box 7">
            <a:extLst>
              <a:ext uri="{FF2B5EF4-FFF2-40B4-BE49-F238E27FC236}">
                <a16:creationId xmlns:a16="http://schemas.microsoft.com/office/drawing/2014/main" id="{CD9F7CBD-321B-4521-B2B3-73DC936C7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670" y="1107469"/>
            <a:ext cx="217752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Ikhtisar Laba Rugi</a:t>
            </a:r>
          </a:p>
        </p:txBody>
      </p:sp>
      <p:graphicFrame>
        <p:nvGraphicFramePr>
          <p:cNvPr id="324616" name="Group 8">
            <a:extLst>
              <a:ext uri="{FF2B5EF4-FFF2-40B4-BE49-F238E27FC236}">
                <a16:creationId xmlns:a16="http://schemas.microsoft.com/office/drawing/2014/main" id="{A9B8A891-A950-4D29-A6B5-694FC52B4225}"/>
              </a:ext>
            </a:extLst>
          </p:cNvPr>
          <p:cNvGraphicFramePr>
            <a:graphicFrameLocks noGrp="1"/>
          </p:cNvGraphicFramePr>
          <p:nvPr/>
        </p:nvGraphicFramePr>
        <p:xfrm>
          <a:off x="3396545" y="2896031"/>
          <a:ext cx="7282991" cy="1610700"/>
        </p:xfrm>
        <a:graphic>
          <a:graphicData uri="http://schemas.openxmlformats.org/drawingml/2006/table">
            <a:tbl>
              <a:tblPr/>
              <a:tblGrid>
                <a:gridCol w="815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6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1585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50" marB="398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4639" name="AutoShape 31">
            <a:extLst>
              <a:ext uri="{FF2B5EF4-FFF2-40B4-BE49-F238E27FC236}">
                <a16:creationId xmlns:a16="http://schemas.microsoft.com/office/drawing/2014/main" id="{67D6EABC-1F48-4B64-B226-5D6C7443B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870" y="2549947"/>
            <a:ext cx="1500620" cy="1412023"/>
          </a:xfrm>
          <a:prstGeom prst="notchedRightArrow">
            <a:avLst>
              <a:gd name="adj1" fmla="val 50000"/>
              <a:gd name="adj2" fmla="val 26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Jurnal Penutup</a:t>
            </a:r>
          </a:p>
        </p:txBody>
      </p:sp>
      <p:sp>
        <p:nvSpPr>
          <p:cNvPr id="324640" name="Text Box 32">
            <a:extLst>
              <a:ext uri="{FF2B5EF4-FFF2-40B4-BE49-F238E27FC236}">
                <a16:creationId xmlns:a16="http://schemas.microsoft.com/office/drawing/2014/main" id="{BE77B42A-6B20-4870-AFFD-256DACE7C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378" y="4800877"/>
            <a:ext cx="217752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Ikhtisar Laba Rugi</a:t>
            </a:r>
          </a:p>
        </p:txBody>
      </p:sp>
      <p:sp>
        <p:nvSpPr>
          <p:cNvPr id="324641" name="Line 33">
            <a:extLst>
              <a:ext uri="{FF2B5EF4-FFF2-40B4-BE49-F238E27FC236}">
                <a16:creationId xmlns:a16="http://schemas.microsoft.com/office/drawing/2014/main" id="{5145C45E-3D2A-44AB-9DA4-0605981256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6198" y="5333847"/>
            <a:ext cx="37487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4642" name="Line 34">
            <a:extLst>
              <a:ext uri="{FF2B5EF4-FFF2-40B4-BE49-F238E27FC236}">
                <a16:creationId xmlns:a16="http://schemas.microsoft.com/office/drawing/2014/main" id="{C0F94E65-ADD9-4CE0-AFC3-912F58516D9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3378" y="5333847"/>
            <a:ext cx="374739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4643" name="Line 35">
            <a:extLst>
              <a:ext uri="{FF2B5EF4-FFF2-40B4-BE49-F238E27FC236}">
                <a16:creationId xmlns:a16="http://schemas.microsoft.com/office/drawing/2014/main" id="{DC388753-FDC6-4B7D-8FEA-FB46C3E03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444" y="5333847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4644" name="Line 36">
            <a:extLst>
              <a:ext uri="{FF2B5EF4-FFF2-40B4-BE49-F238E27FC236}">
                <a16:creationId xmlns:a16="http://schemas.microsoft.com/office/drawing/2014/main" id="{DEDD3236-AD8E-453C-AC2D-BD88598A70DE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6530" y="5333847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5141" name="Text Box 37">
            <a:extLst>
              <a:ext uri="{FF2B5EF4-FFF2-40B4-BE49-F238E27FC236}">
                <a16:creationId xmlns:a16="http://schemas.microsoft.com/office/drawing/2014/main" id="{63F8ADBF-DE52-400E-851F-51D074962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9954" y="1067324"/>
            <a:ext cx="1398461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Pendapatan</a:t>
            </a:r>
          </a:p>
        </p:txBody>
      </p:sp>
      <p:sp>
        <p:nvSpPr>
          <p:cNvPr id="324646" name="Text Box 38">
            <a:extLst>
              <a:ext uri="{FF2B5EF4-FFF2-40B4-BE49-F238E27FC236}">
                <a16:creationId xmlns:a16="http://schemas.microsoft.com/office/drawing/2014/main" id="{95214E9F-613B-47FD-A94A-B0E7BA580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9954" y="4800877"/>
            <a:ext cx="1398461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Pendapatan</a:t>
            </a:r>
          </a:p>
        </p:txBody>
      </p:sp>
      <p:sp>
        <p:nvSpPr>
          <p:cNvPr id="175143" name="AutoShape 39">
            <a:extLst>
              <a:ext uri="{FF2B5EF4-FFF2-40B4-BE49-F238E27FC236}">
                <a16:creationId xmlns:a16="http://schemas.microsoft.com/office/drawing/2014/main" id="{12C8870C-861E-4C1D-8119-2BBFBADCD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2" y="837525"/>
            <a:ext cx="1328962" cy="152415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Sebelum ditutup </a:t>
            </a:r>
          </a:p>
        </p:txBody>
      </p:sp>
      <p:sp>
        <p:nvSpPr>
          <p:cNvPr id="324648" name="AutoShape 40">
            <a:extLst>
              <a:ext uri="{FF2B5EF4-FFF2-40B4-BE49-F238E27FC236}">
                <a16:creationId xmlns:a16="http://schemas.microsoft.com/office/drawing/2014/main" id="{0E73C0ED-C4BC-408A-BEF6-DD2CFFDEB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870" y="4562772"/>
            <a:ext cx="1500620" cy="1524154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Setelah ditutup </a:t>
            </a:r>
          </a:p>
        </p:txBody>
      </p:sp>
      <p:sp>
        <p:nvSpPr>
          <p:cNvPr id="175145" name="Text Box 41">
            <a:extLst>
              <a:ext uri="{FF2B5EF4-FFF2-40B4-BE49-F238E27FC236}">
                <a16:creationId xmlns:a16="http://schemas.microsoft.com/office/drawing/2014/main" id="{0CD5B0A1-E73E-4BF0-AEB6-61B710850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1266" y="1524155"/>
            <a:ext cx="90153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12,900</a:t>
            </a:r>
          </a:p>
        </p:txBody>
      </p:sp>
      <p:sp>
        <p:nvSpPr>
          <p:cNvPr id="324650" name="Text Box 42">
            <a:extLst>
              <a:ext uri="{FF2B5EF4-FFF2-40B4-BE49-F238E27FC236}">
                <a16:creationId xmlns:a16="http://schemas.microsoft.com/office/drawing/2014/main" id="{9E96D6AC-08DA-42C4-8BB2-6C814CE4C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7603" y="5353228"/>
            <a:ext cx="90153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12,900</a:t>
            </a:r>
          </a:p>
        </p:txBody>
      </p:sp>
      <p:sp>
        <p:nvSpPr>
          <p:cNvPr id="324651" name="Text Box 43">
            <a:extLst>
              <a:ext uri="{FF2B5EF4-FFF2-40B4-BE49-F238E27FC236}">
                <a16:creationId xmlns:a16="http://schemas.microsoft.com/office/drawing/2014/main" id="{55EA43EB-8882-4A73-8097-DA2DA0BC5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4490" y="5257708"/>
            <a:ext cx="90153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12,900</a:t>
            </a:r>
          </a:p>
        </p:txBody>
      </p:sp>
      <p:sp>
        <p:nvSpPr>
          <p:cNvPr id="324652" name="Text Box 44">
            <a:extLst>
              <a:ext uri="{FF2B5EF4-FFF2-40B4-BE49-F238E27FC236}">
                <a16:creationId xmlns:a16="http://schemas.microsoft.com/office/drawing/2014/main" id="{2BFDF1CC-D078-48E3-BEB8-197F6DBA8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1046" y="5257708"/>
            <a:ext cx="90153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12,900</a:t>
            </a:r>
          </a:p>
        </p:txBody>
      </p:sp>
      <p:sp>
        <p:nvSpPr>
          <p:cNvPr id="324653" name="Text Box 45">
            <a:extLst>
              <a:ext uri="{FF2B5EF4-FFF2-40B4-BE49-F238E27FC236}">
                <a16:creationId xmlns:a16="http://schemas.microsoft.com/office/drawing/2014/main" id="{AB1FEC24-AD4E-4B97-AEE2-19F0D2D4C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898" y="3390240"/>
            <a:ext cx="2129109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/>
              <a:t>P</a:t>
            </a: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endapatan</a:t>
            </a:r>
          </a:p>
        </p:txBody>
      </p:sp>
      <p:sp>
        <p:nvSpPr>
          <p:cNvPr id="324654" name="Text Box 46">
            <a:extLst>
              <a:ext uri="{FF2B5EF4-FFF2-40B4-BE49-F238E27FC236}">
                <a16:creationId xmlns:a16="http://schemas.microsoft.com/office/drawing/2014/main" id="{AFB9C9CF-ABEF-4C77-9AB0-79701E7EC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0846" y="3416542"/>
            <a:ext cx="1136850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12,900</a:t>
            </a:r>
          </a:p>
        </p:txBody>
      </p:sp>
      <p:sp>
        <p:nvSpPr>
          <p:cNvPr id="324655" name="Text Box 47">
            <a:extLst>
              <a:ext uri="{FF2B5EF4-FFF2-40B4-BE49-F238E27FC236}">
                <a16:creationId xmlns:a16="http://schemas.microsoft.com/office/drawing/2014/main" id="{875FF1C3-5863-4904-B18A-D7713AD72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167" y="3955049"/>
            <a:ext cx="2715808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Ikhtisar Laba rugi</a:t>
            </a:r>
          </a:p>
        </p:txBody>
      </p:sp>
      <p:sp>
        <p:nvSpPr>
          <p:cNvPr id="324656" name="Text Box 48">
            <a:extLst>
              <a:ext uri="{FF2B5EF4-FFF2-40B4-BE49-F238E27FC236}">
                <a16:creationId xmlns:a16="http://schemas.microsoft.com/office/drawing/2014/main" id="{D5491AFB-F3F7-49C7-A9E0-472491D30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8188" y="3981351"/>
            <a:ext cx="1136850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12,900</a:t>
            </a:r>
          </a:p>
        </p:txBody>
      </p:sp>
      <p:sp>
        <p:nvSpPr>
          <p:cNvPr id="324657" name="Line 49">
            <a:extLst>
              <a:ext uri="{FF2B5EF4-FFF2-40B4-BE49-F238E27FC236}">
                <a16:creationId xmlns:a16="http://schemas.microsoft.com/office/drawing/2014/main" id="{036DFAA7-63F4-4D63-BBE1-57343FA590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6784" y="4434029"/>
            <a:ext cx="2951404" cy="8790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4658" name="Line 50">
            <a:extLst>
              <a:ext uri="{FF2B5EF4-FFF2-40B4-BE49-F238E27FC236}">
                <a16:creationId xmlns:a16="http://schemas.microsoft.com/office/drawing/2014/main" id="{280E72FF-AF8E-4689-8F71-EE41ADB3FC94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0646" y="3993810"/>
            <a:ext cx="0" cy="11932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4659" name="Line 51">
            <a:extLst>
              <a:ext uri="{FF2B5EF4-FFF2-40B4-BE49-F238E27FC236}">
                <a16:creationId xmlns:a16="http://schemas.microsoft.com/office/drawing/2014/main" id="{48E7BFE1-70DF-4229-993B-33AD7448E6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1191" y="1356650"/>
            <a:ext cx="3139674" cy="20723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2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32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2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39" grpId="0" animBg="1"/>
      <p:bldP spid="324640" grpId="0"/>
      <p:bldP spid="324646" grpId="0"/>
      <p:bldP spid="324648" grpId="0" animBg="1"/>
      <p:bldP spid="324650" grpId="0"/>
      <p:bldP spid="324651" grpId="0"/>
      <p:bldP spid="324652" grpId="0"/>
      <p:bldP spid="324653" grpId="0"/>
      <p:bldP spid="324654" grpId="0"/>
      <p:bldP spid="324655" grpId="0"/>
      <p:bldP spid="32465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>
            <a:extLst>
              <a:ext uri="{FF2B5EF4-FFF2-40B4-BE49-F238E27FC236}">
                <a16:creationId xmlns:a16="http://schemas.microsoft.com/office/drawing/2014/main" id="{DF5AFBB8-7A43-4324-B101-E9455FE25F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09113" y="163352"/>
            <a:ext cx="8132974" cy="624336"/>
          </a:xfrm>
        </p:spPr>
        <p:txBody>
          <a:bodyPr/>
          <a:lstStyle/>
          <a:p>
            <a:pPr eaLnBrk="1" hangingPunct="1">
              <a:defRPr/>
            </a:pPr>
            <a:r>
              <a:rPr lang="en-US" sz="3139"/>
              <a:t>Menutup Rekening Beban telepon</a:t>
            </a:r>
          </a:p>
        </p:txBody>
      </p:sp>
      <p:sp>
        <p:nvSpPr>
          <p:cNvPr id="176131" name="Line 3">
            <a:extLst>
              <a:ext uri="{FF2B5EF4-FFF2-40B4-BE49-F238E27FC236}">
                <a16:creationId xmlns:a16="http://schemas.microsoft.com/office/drawing/2014/main" id="{EBE48D8B-7F21-4E49-BF7B-99E316E99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292" y="1585065"/>
            <a:ext cx="37473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6132" name="Line 4">
            <a:extLst>
              <a:ext uri="{FF2B5EF4-FFF2-40B4-BE49-F238E27FC236}">
                <a16:creationId xmlns:a16="http://schemas.microsoft.com/office/drawing/2014/main" id="{B3A6615F-58F6-4E17-9FC1-93D418B32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3086" y="1524155"/>
            <a:ext cx="37487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6133" name="Line 5">
            <a:extLst>
              <a:ext uri="{FF2B5EF4-FFF2-40B4-BE49-F238E27FC236}">
                <a16:creationId xmlns:a16="http://schemas.microsoft.com/office/drawing/2014/main" id="{CA2F9F56-9608-45D6-B5B6-2B49B3B4A4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444" y="1585065"/>
            <a:ext cx="0" cy="91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6134" name="Line 6">
            <a:extLst>
              <a:ext uri="{FF2B5EF4-FFF2-40B4-BE49-F238E27FC236}">
                <a16:creationId xmlns:a16="http://schemas.microsoft.com/office/drawing/2014/main" id="{5B03C0B0-2B6A-4CBB-9A39-FE8577BE7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7623" y="1524155"/>
            <a:ext cx="0" cy="91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6135" name="Text Box 7">
            <a:extLst>
              <a:ext uri="{FF2B5EF4-FFF2-40B4-BE49-F238E27FC236}">
                <a16:creationId xmlns:a16="http://schemas.microsoft.com/office/drawing/2014/main" id="{78A4EAC7-E67E-4258-8887-ECC632102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670" y="1107469"/>
            <a:ext cx="217752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Ikhtisar Laba Rugi</a:t>
            </a:r>
          </a:p>
        </p:txBody>
      </p:sp>
      <p:graphicFrame>
        <p:nvGraphicFramePr>
          <p:cNvPr id="325640" name="Group 8">
            <a:extLst>
              <a:ext uri="{FF2B5EF4-FFF2-40B4-BE49-F238E27FC236}">
                <a16:creationId xmlns:a16="http://schemas.microsoft.com/office/drawing/2014/main" id="{C8B51666-949D-46E8-B4E3-A840D412059B}"/>
              </a:ext>
            </a:extLst>
          </p:cNvPr>
          <p:cNvGraphicFramePr>
            <a:graphicFrameLocks noGrp="1"/>
          </p:cNvGraphicFramePr>
          <p:nvPr/>
        </p:nvGraphicFramePr>
        <p:xfrm>
          <a:off x="3396545" y="2896031"/>
          <a:ext cx="7282991" cy="1610700"/>
        </p:xfrm>
        <a:graphic>
          <a:graphicData uri="http://schemas.openxmlformats.org/drawingml/2006/table">
            <a:tbl>
              <a:tblPr/>
              <a:tblGrid>
                <a:gridCol w="815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6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1585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50" marB="398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5663" name="AutoShape 31">
            <a:extLst>
              <a:ext uri="{FF2B5EF4-FFF2-40B4-BE49-F238E27FC236}">
                <a16:creationId xmlns:a16="http://schemas.microsoft.com/office/drawing/2014/main" id="{85AA4430-EF52-472C-9F20-4D8AE8C52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870" y="2549947"/>
            <a:ext cx="1500620" cy="1412023"/>
          </a:xfrm>
          <a:prstGeom prst="notchedRightArrow">
            <a:avLst>
              <a:gd name="adj1" fmla="val 50000"/>
              <a:gd name="adj2" fmla="val 26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Jurnal Penutup</a:t>
            </a:r>
          </a:p>
        </p:txBody>
      </p:sp>
      <p:sp>
        <p:nvSpPr>
          <p:cNvPr id="325664" name="Text Box 32">
            <a:extLst>
              <a:ext uri="{FF2B5EF4-FFF2-40B4-BE49-F238E27FC236}">
                <a16:creationId xmlns:a16="http://schemas.microsoft.com/office/drawing/2014/main" id="{874E85A6-3C55-484D-8354-48958B2B1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378" y="4800877"/>
            <a:ext cx="217752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Ikhtisar Laba Rugi</a:t>
            </a:r>
          </a:p>
        </p:txBody>
      </p:sp>
      <p:sp>
        <p:nvSpPr>
          <p:cNvPr id="325665" name="Line 33">
            <a:extLst>
              <a:ext uri="{FF2B5EF4-FFF2-40B4-BE49-F238E27FC236}">
                <a16:creationId xmlns:a16="http://schemas.microsoft.com/office/drawing/2014/main" id="{4FAB1A12-744B-4A74-9CC7-2D9C9E3109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6198" y="5333847"/>
            <a:ext cx="37487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5666" name="Line 34">
            <a:extLst>
              <a:ext uri="{FF2B5EF4-FFF2-40B4-BE49-F238E27FC236}">
                <a16:creationId xmlns:a16="http://schemas.microsoft.com/office/drawing/2014/main" id="{C288DCBA-0FD1-43AB-949E-22576522C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3378" y="5333847"/>
            <a:ext cx="374739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5667" name="Line 35">
            <a:extLst>
              <a:ext uri="{FF2B5EF4-FFF2-40B4-BE49-F238E27FC236}">
                <a16:creationId xmlns:a16="http://schemas.microsoft.com/office/drawing/2014/main" id="{04386B88-158F-440A-8D56-88E8E4C77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444" y="5333847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5668" name="Line 36">
            <a:extLst>
              <a:ext uri="{FF2B5EF4-FFF2-40B4-BE49-F238E27FC236}">
                <a16:creationId xmlns:a16="http://schemas.microsoft.com/office/drawing/2014/main" id="{F2AD81E3-9CE7-4C3E-84FE-73176893B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6530" y="5333847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6165" name="Text Box 37">
            <a:extLst>
              <a:ext uri="{FF2B5EF4-FFF2-40B4-BE49-F238E27FC236}">
                <a16:creationId xmlns:a16="http://schemas.microsoft.com/office/drawing/2014/main" id="{84B4A945-39BD-4A65-A55B-593AF663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9954" y="1067324"/>
            <a:ext cx="1714253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Biaya  telepon</a:t>
            </a:r>
          </a:p>
        </p:txBody>
      </p:sp>
      <p:sp>
        <p:nvSpPr>
          <p:cNvPr id="325670" name="Text Box 38">
            <a:extLst>
              <a:ext uri="{FF2B5EF4-FFF2-40B4-BE49-F238E27FC236}">
                <a16:creationId xmlns:a16="http://schemas.microsoft.com/office/drawing/2014/main" id="{F0F05896-F10E-46C8-A2B4-C1B438200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9954" y="4800877"/>
            <a:ext cx="1646927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Biaya telepon</a:t>
            </a:r>
          </a:p>
        </p:txBody>
      </p:sp>
      <p:sp>
        <p:nvSpPr>
          <p:cNvPr id="176167" name="AutoShape 39">
            <a:extLst>
              <a:ext uri="{FF2B5EF4-FFF2-40B4-BE49-F238E27FC236}">
                <a16:creationId xmlns:a16="http://schemas.microsoft.com/office/drawing/2014/main" id="{59036979-374D-4FF5-85A5-40E68B781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2" y="837525"/>
            <a:ext cx="1328962" cy="152415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Sebelum ditutup </a:t>
            </a:r>
          </a:p>
        </p:txBody>
      </p:sp>
      <p:sp>
        <p:nvSpPr>
          <p:cNvPr id="325672" name="AutoShape 40">
            <a:extLst>
              <a:ext uri="{FF2B5EF4-FFF2-40B4-BE49-F238E27FC236}">
                <a16:creationId xmlns:a16="http://schemas.microsoft.com/office/drawing/2014/main" id="{F82EDBBD-D125-49CC-B189-387519DC0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870" y="4562772"/>
            <a:ext cx="1500620" cy="1524154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Setelah ditutup </a:t>
            </a:r>
          </a:p>
        </p:txBody>
      </p:sp>
      <p:sp>
        <p:nvSpPr>
          <p:cNvPr id="176169" name="Text Box 41">
            <a:extLst>
              <a:ext uri="{FF2B5EF4-FFF2-40B4-BE49-F238E27FC236}">
                <a16:creationId xmlns:a16="http://schemas.microsoft.com/office/drawing/2014/main" id="{92680BE1-50ED-4D21-94F3-4267D55C5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302" y="1524155"/>
            <a:ext cx="90153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12.900</a:t>
            </a:r>
          </a:p>
        </p:txBody>
      </p:sp>
      <p:sp>
        <p:nvSpPr>
          <p:cNvPr id="176170" name="Text Box 42">
            <a:extLst>
              <a:ext uri="{FF2B5EF4-FFF2-40B4-BE49-F238E27FC236}">
                <a16:creationId xmlns:a16="http://schemas.microsoft.com/office/drawing/2014/main" id="{D080C44C-5E5D-4162-A800-62CC253D2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0082" y="1524155"/>
            <a:ext cx="76687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1,000</a:t>
            </a:r>
          </a:p>
        </p:txBody>
      </p:sp>
      <p:sp>
        <p:nvSpPr>
          <p:cNvPr id="325675" name="Text Box 43">
            <a:extLst>
              <a:ext uri="{FF2B5EF4-FFF2-40B4-BE49-F238E27FC236}">
                <a16:creationId xmlns:a16="http://schemas.microsoft.com/office/drawing/2014/main" id="{1BBF5302-03E0-43EF-AAFF-5E039EA44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622" y="5541497"/>
            <a:ext cx="76687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1,000</a:t>
            </a:r>
          </a:p>
        </p:txBody>
      </p:sp>
      <p:sp>
        <p:nvSpPr>
          <p:cNvPr id="325676" name="Text Box 44">
            <a:extLst>
              <a:ext uri="{FF2B5EF4-FFF2-40B4-BE49-F238E27FC236}">
                <a16:creationId xmlns:a16="http://schemas.microsoft.com/office/drawing/2014/main" id="{47DC0E76-6C20-4A26-B29D-BADF731CD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869" y="5353228"/>
            <a:ext cx="766879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/>
              <a:t>1,000</a:t>
            </a:r>
          </a:p>
        </p:txBody>
      </p:sp>
      <p:sp>
        <p:nvSpPr>
          <p:cNvPr id="325677" name="Text Box 45">
            <a:extLst>
              <a:ext uri="{FF2B5EF4-FFF2-40B4-BE49-F238E27FC236}">
                <a16:creationId xmlns:a16="http://schemas.microsoft.com/office/drawing/2014/main" id="{4B80A88D-5D63-4E73-97C8-BD87E0502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6330" y="5375377"/>
            <a:ext cx="76687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1,000</a:t>
            </a:r>
          </a:p>
        </p:txBody>
      </p:sp>
      <p:sp>
        <p:nvSpPr>
          <p:cNvPr id="325678" name="Text Box 46">
            <a:extLst>
              <a:ext uri="{FF2B5EF4-FFF2-40B4-BE49-F238E27FC236}">
                <a16:creationId xmlns:a16="http://schemas.microsoft.com/office/drawing/2014/main" id="{DB375C31-16C6-4CCF-A065-4AB62D1C0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897" y="3390240"/>
            <a:ext cx="2715808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Ikhtisar Laba rugi</a:t>
            </a:r>
          </a:p>
        </p:txBody>
      </p:sp>
      <p:sp>
        <p:nvSpPr>
          <p:cNvPr id="325679" name="Text Box 47">
            <a:extLst>
              <a:ext uri="{FF2B5EF4-FFF2-40B4-BE49-F238E27FC236}">
                <a16:creationId xmlns:a16="http://schemas.microsoft.com/office/drawing/2014/main" id="{240A799E-15C0-43D1-A89F-6B7D38305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3415" y="3416542"/>
            <a:ext cx="96372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1,000</a:t>
            </a:r>
          </a:p>
        </p:txBody>
      </p:sp>
      <p:sp>
        <p:nvSpPr>
          <p:cNvPr id="325680" name="Text Box 48">
            <a:extLst>
              <a:ext uri="{FF2B5EF4-FFF2-40B4-BE49-F238E27FC236}">
                <a16:creationId xmlns:a16="http://schemas.microsoft.com/office/drawing/2014/main" id="{6CB6025D-464E-43D8-8F60-046711DB9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167" y="3955049"/>
            <a:ext cx="2456122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Beban telepon</a:t>
            </a:r>
          </a:p>
        </p:txBody>
      </p:sp>
      <p:sp>
        <p:nvSpPr>
          <p:cNvPr id="325681" name="Text Box 49">
            <a:extLst>
              <a:ext uri="{FF2B5EF4-FFF2-40B4-BE49-F238E27FC236}">
                <a16:creationId xmlns:a16="http://schemas.microsoft.com/office/drawing/2014/main" id="{F6F6E79D-6186-4F1F-83E0-1D4CCE180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1249" y="3981351"/>
            <a:ext cx="96372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1,000</a:t>
            </a:r>
          </a:p>
        </p:txBody>
      </p:sp>
      <p:sp>
        <p:nvSpPr>
          <p:cNvPr id="325682" name="Line 50">
            <a:extLst>
              <a:ext uri="{FF2B5EF4-FFF2-40B4-BE49-F238E27FC236}">
                <a16:creationId xmlns:a16="http://schemas.microsoft.com/office/drawing/2014/main" id="{9A693F4B-7E60-4261-B8F4-C243716B92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3650" y="3869220"/>
            <a:ext cx="4709511" cy="16944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5683" name="Line 51">
            <a:extLst>
              <a:ext uri="{FF2B5EF4-FFF2-40B4-BE49-F238E27FC236}">
                <a16:creationId xmlns:a16="http://schemas.microsoft.com/office/drawing/2014/main" id="{D8A5FAD3-742C-4CA8-9B50-CAE66CDC64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52432" y="4496324"/>
            <a:ext cx="0" cy="10050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5684" name="Line 52">
            <a:extLst>
              <a:ext uri="{FF2B5EF4-FFF2-40B4-BE49-F238E27FC236}">
                <a16:creationId xmlns:a16="http://schemas.microsoft.com/office/drawing/2014/main" id="{62C417F7-0807-44EB-A639-6F6B195FC6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7894" y="1482625"/>
            <a:ext cx="1193298" cy="1946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5685" name="Text Box 53">
            <a:extLst>
              <a:ext uri="{FF2B5EF4-FFF2-40B4-BE49-F238E27FC236}">
                <a16:creationId xmlns:a16="http://schemas.microsoft.com/office/drawing/2014/main" id="{DDE4EA71-BB41-4111-A853-42D918A32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1537" y="5563647"/>
            <a:ext cx="90153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12,900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2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2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2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2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2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32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2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63" grpId="0" animBg="1"/>
      <p:bldP spid="325664" grpId="0"/>
      <p:bldP spid="325670" grpId="0"/>
      <p:bldP spid="325672" grpId="0" animBg="1"/>
      <p:bldP spid="325675" grpId="0"/>
      <p:bldP spid="325676" grpId="0"/>
      <p:bldP spid="325677" grpId="0"/>
      <p:bldP spid="325678" grpId="0"/>
      <p:bldP spid="325679" grpId="0"/>
      <p:bldP spid="325680" grpId="0"/>
      <p:bldP spid="325681" grpId="0"/>
      <p:bldP spid="32568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>
            <a:extLst>
              <a:ext uri="{FF2B5EF4-FFF2-40B4-BE49-F238E27FC236}">
                <a16:creationId xmlns:a16="http://schemas.microsoft.com/office/drawing/2014/main" id="{7E3678A5-0179-46BB-93DB-5107D2412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09113" y="163352"/>
            <a:ext cx="8132974" cy="624336"/>
          </a:xfrm>
        </p:spPr>
        <p:txBody>
          <a:bodyPr/>
          <a:lstStyle/>
          <a:p>
            <a:pPr eaLnBrk="1" hangingPunct="1">
              <a:defRPr/>
            </a:pPr>
            <a:r>
              <a:rPr lang="en-US" sz="3139"/>
              <a:t>Menutup Rekening Biaya asuransi</a:t>
            </a:r>
          </a:p>
        </p:txBody>
      </p:sp>
      <p:sp>
        <p:nvSpPr>
          <p:cNvPr id="177155" name="Line 3">
            <a:extLst>
              <a:ext uri="{FF2B5EF4-FFF2-40B4-BE49-F238E27FC236}">
                <a16:creationId xmlns:a16="http://schemas.microsoft.com/office/drawing/2014/main" id="{45B2CAD9-4275-465C-9FE1-31AB11FC64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292" y="1585065"/>
            <a:ext cx="37473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7156" name="Line 4">
            <a:extLst>
              <a:ext uri="{FF2B5EF4-FFF2-40B4-BE49-F238E27FC236}">
                <a16:creationId xmlns:a16="http://schemas.microsoft.com/office/drawing/2014/main" id="{167B3BF6-0947-405B-BBDB-9091DE417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3086" y="1524155"/>
            <a:ext cx="37487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7157" name="Line 5">
            <a:extLst>
              <a:ext uri="{FF2B5EF4-FFF2-40B4-BE49-F238E27FC236}">
                <a16:creationId xmlns:a16="http://schemas.microsoft.com/office/drawing/2014/main" id="{9D16B149-5C25-4908-B469-E44E1E6D19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444" y="1585065"/>
            <a:ext cx="0" cy="91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7158" name="Line 6">
            <a:extLst>
              <a:ext uri="{FF2B5EF4-FFF2-40B4-BE49-F238E27FC236}">
                <a16:creationId xmlns:a16="http://schemas.microsoft.com/office/drawing/2014/main" id="{4CC4C63B-9798-4C4A-A6E4-0D16C70B7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7623" y="1524155"/>
            <a:ext cx="0" cy="91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7159" name="Text Box 7">
            <a:extLst>
              <a:ext uri="{FF2B5EF4-FFF2-40B4-BE49-F238E27FC236}">
                <a16:creationId xmlns:a16="http://schemas.microsoft.com/office/drawing/2014/main" id="{EDAEFF96-825F-467E-98A6-E2B85ABE4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670" y="1107469"/>
            <a:ext cx="217752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Ikhtisar Laba Rugi</a:t>
            </a:r>
          </a:p>
        </p:txBody>
      </p:sp>
      <p:graphicFrame>
        <p:nvGraphicFramePr>
          <p:cNvPr id="326664" name="Group 8">
            <a:extLst>
              <a:ext uri="{FF2B5EF4-FFF2-40B4-BE49-F238E27FC236}">
                <a16:creationId xmlns:a16="http://schemas.microsoft.com/office/drawing/2014/main" id="{43B01CD2-3947-4C77-8A69-9BF6DB3417E5}"/>
              </a:ext>
            </a:extLst>
          </p:cNvPr>
          <p:cNvGraphicFramePr>
            <a:graphicFrameLocks noGrp="1"/>
          </p:cNvGraphicFramePr>
          <p:nvPr/>
        </p:nvGraphicFramePr>
        <p:xfrm>
          <a:off x="3396545" y="2896031"/>
          <a:ext cx="7282991" cy="1610700"/>
        </p:xfrm>
        <a:graphic>
          <a:graphicData uri="http://schemas.openxmlformats.org/drawingml/2006/table">
            <a:tbl>
              <a:tblPr/>
              <a:tblGrid>
                <a:gridCol w="815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6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1585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50" marB="398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6687" name="AutoShape 31">
            <a:extLst>
              <a:ext uri="{FF2B5EF4-FFF2-40B4-BE49-F238E27FC236}">
                <a16:creationId xmlns:a16="http://schemas.microsoft.com/office/drawing/2014/main" id="{DBE3AB60-FC9D-4127-A786-0E0ADE799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870" y="2549947"/>
            <a:ext cx="1500620" cy="1412023"/>
          </a:xfrm>
          <a:prstGeom prst="notchedRightArrow">
            <a:avLst>
              <a:gd name="adj1" fmla="val 50000"/>
              <a:gd name="adj2" fmla="val 26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Jurnal Penutup</a:t>
            </a:r>
          </a:p>
        </p:txBody>
      </p:sp>
      <p:sp>
        <p:nvSpPr>
          <p:cNvPr id="326688" name="Text Box 32">
            <a:extLst>
              <a:ext uri="{FF2B5EF4-FFF2-40B4-BE49-F238E27FC236}">
                <a16:creationId xmlns:a16="http://schemas.microsoft.com/office/drawing/2014/main" id="{9EA56217-E8A7-4DFD-9B66-1E14F586E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378" y="4800877"/>
            <a:ext cx="217752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Ikhtisar Laba Rugi</a:t>
            </a:r>
          </a:p>
        </p:txBody>
      </p:sp>
      <p:sp>
        <p:nvSpPr>
          <p:cNvPr id="326689" name="Line 33">
            <a:extLst>
              <a:ext uri="{FF2B5EF4-FFF2-40B4-BE49-F238E27FC236}">
                <a16:creationId xmlns:a16="http://schemas.microsoft.com/office/drawing/2014/main" id="{9DEACAE2-E9CA-4FB6-AA9B-AFF18A0E8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6198" y="5333847"/>
            <a:ext cx="37487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6690" name="Line 34">
            <a:extLst>
              <a:ext uri="{FF2B5EF4-FFF2-40B4-BE49-F238E27FC236}">
                <a16:creationId xmlns:a16="http://schemas.microsoft.com/office/drawing/2014/main" id="{FAC32C93-830E-4A1F-9A32-AF6CF376A4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3378" y="5333847"/>
            <a:ext cx="374739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6691" name="Line 35">
            <a:extLst>
              <a:ext uri="{FF2B5EF4-FFF2-40B4-BE49-F238E27FC236}">
                <a16:creationId xmlns:a16="http://schemas.microsoft.com/office/drawing/2014/main" id="{3F21EA2A-4E45-4D43-BC72-438BC9B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444" y="5333847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6692" name="Line 36">
            <a:extLst>
              <a:ext uri="{FF2B5EF4-FFF2-40B4-BE49-F238E27FC236}">
                <a16:creationId xmlns:a16="http://schemas.microsoft.com/office/drawing/2014/main" id="{428BC3C8-E3F0-4588-BC1E-395D79F5BBB7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6530" y="5333847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7189" name="Text Box 37">
            <a:extLst>
              <a:ext uri="{FF2B5EF4-FFF2-40B4-BE49-F238E27FC236}">
                <a16:creationId xmlns:a16="http://schemas.microsoft.com/office/drawing/2014/main" id="{810BBD95-9942-44B4-8BCE-2AD17050A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9954" y="1067324"/>
            <a:ext cx="180241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Biaya  asuransi</a:t>
            </a:r>
          </a:p>
        </p:txBody>
      </p:sp>
      <p:sp>
        <p:nvSpPr>
          <p:cNvPr id="326694" name="Text Box 38">
            <a:extLst>
              <a:ext uri="{FF2B5EF4-FFF2-40B4-BE49-F238E27FC236}">
                <a16:creationId xmlns:a16="http://schemas.microsoft.com/office/drawing/2014/main" id="{0889E4E1-0512-4A0C-86B3-AF30274E3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9954" y="4800877"/>
            <a:ext cx="1735091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Biaya asuransi</a:t>
            </a:r>
          </a:p>
        </p:txBody>
      </p:sp>
      <p:sp>
        <p:nvSpPr>
          <p:cNvPr id="177191" name="AutoShape 39">
            <a:extLst>
              <a:ext uri="{FF2B5EF4-FFF2-40B4-BE49-F238E27FC236}">
                <a16:creationId xmlns:a16="http://schemas.microsoft.com/office/drawing/2014/main" id="{BBB0030F-5182-4C0F-AF41-B690B3D8F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2" y="837525"/>
            <a:ext cx="1328962" cy="152415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Sebelum ditutup </a:t>
            </a:r>
          </a:p>
        </p:txBody>
      </p:sp>
      <p:sp>
        <p:nvSpPr>
          <p:cNvPr id="326696" name="AutoShape 40">
            <a:extLst>
              <a:ext uri="{FF2B5EF4-FFF2-40B4-BE49-F238E27FC236}">
                <a16:creationId xmlns:a16="http://schemas.microsoft.com/office/drawing/2014/main" id="{AEE3350C-0D64-408F-A73E-BB528A388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870" y="4562772"/>
            <a:ext cx="1500620" cy="1524154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Setelah ditutup </a:t>
            </a:r>
          </a:p>
        </p:txBody>
      </p:sp>
      <p:sp>
        <p:nvSpPr>
          <p:cNvPr id="177193" name="Text Box 41">
            <a:extLst>
              <a:ext uri="{FF2B5EF4-FFF2-40B4-BE49-F238E27FC236}">
                <a16:creationId xmlns:a16="http://schemas.microsoft.com/office/drawing/2014/main" id="{DD1930DA-1E84-4A9F-A513-625B56D57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302" y="1524155"/>
            <a:ext cx="90153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12.900</a:t>
            </a:r>
          </a:p>
        </p:txBody>
      </p:sp>
      <p:sp>
        <p:nvSpPr>
          <p:cNvPr id="177194" name="Text Box 42">
            <a:extLst>
              <a:ext uri="{FF2B5EF4-FFF2-40B4-BE49-F238E27FC236}">
                <a16:creationId xmlns:a16="http://schemas.microsoft.com/office/drawing/2014/main" id="{59E3BE7B-ED63-4686-9C5A-F2A189F23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7913" y="1524155"/>
            <a:ext cx="564899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250</a:t>
            </a:r>
          </a:p>
        </p:txBody>
      </p:sp>
      <p:sp>
        <p:nvSpPr>
          <p:cNvPr id="326699" name="Text Box 43">
            <a:extLst>
              <a:ext uri="{FF2B5EF4-FFF2-40B4-BE49-F238E27FC236}">
                <a16:creationId xmlns:a16="http://schemas.microsoft.com/office/drawing/2014/main" id="{D6178EBE-02F5-4333-83EB-9DAB94A31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622" y="5919421"/>
            <a:ext cx="564899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250</a:t>
            </a:r>
          </a:p>
        </p:txBody>
      </p:sp>
      <p:sp>
        <p:nvSpPr>
          <p:cNvPr id="326700" name="Text Box 44">
            <a:extLst>
              <a:ext uri="{FF2B5EF4-FFF2-40B4-BE49-F238E27FC236}">
                <a16:creationId xmlns:a16="http://schemas.microsoft.com/office/drawing/2014/main" id="{EF8708C3-2E80-4911-9D48-FF223F0DD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850" y="5353228"/>
            <a:ext cx="564899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/>
              <a:t>250</a:t>
            </a:r>
          </a:p>
        </p:txBody>
      </p:sp>
      <p:sp>
        <p:nvSpPr>
          <p:cNvPr id="326701" name="Text Box 45">
            <a:extLst>
              <a:ext uri="{FF2B5EF4-FFF2-40B4-BE49-F238E27FC236}">
                <a16:creationId xmlns:a16="http://schemas.microsoft.com/office/drawing/2014/main" id="{4A879C5A-AAF9-4452-B4F2-E958FC74D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6330" y="5375377"/>
            <a:ext cx="564899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250</a:t>
            </a:r>
          </a:p>
        </p:txBody>
      </p:sp>
      <p:sp>
        <p:nvSpPr>
          <p:cNvPr id="326702" name="Text Box 46">
            <a:extLst>
              <a:ext uri="{FF2B5EF4-FFF2-40B4-BE49-F238E27FC236}">
                <a16:creationId xmlns:a16="http://schemas.microsoft.com/office/drawing/2014/main" id="{5520E123-AD62-4CFA-9264-3B13EB8BD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897" y="3390240"/>
            <a:ext cx="2715808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Ikhtisar Laba rugi</a:t>
            </a:r>
          </a:p>
        </p:txBody>
      </p:sp>
      <p:sp>
        <p:nvSpPr>
          <p:cNvPr id="326703" name="Text Box 47">
            <a:extLst>
              <a:ext uri="{FF2B5EF4-FFF2-40B4-BE49-F238E27FC236}">
                <a16:creationId xmlns:a16="http://schemas.microsoft.com/office/drawing/2014/main" id="{05122951-20EC-4904-9BA3-F98A9AB4E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3415" y="3416542"/>
            <a:ext cx="704039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250</a:t>
            </a:r>
          </a:p>
        </p:txBody>
      </p:sp>
      <p:sp>
        <p:nvSpPr>
          <p:cNvPr id="326704" name="Text Box 48">
            <a:extLst>
              <a:ext uri="{FF2B5EF4-FFF2-40B4-BE49-F238E27FC236}">
                <a16:creationId xmlns:a16="http://schemas.microsoft.com/office/drawing/2014/main" id="{DB3309C0-88D3-4389-9FE3-8236A4BCC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167" y="3955049"/>
            <a:ext cx="248016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Beban asuransi</a:t>
            </a:r>
          </a:p>
        </p:txBody>
      </p:sp>
      <p:sp>
        <p:nvSpPr>
          <p:cNvPr id="326705" name="Text Box 49">
            <a:extLst>
              <a:ext uri="{FF2B5EF4-FFF2-40B4-BE49-F238E27FC236}">
                <a16:creationId xmlns:a16="http://schemas.microsoft.com/office/drawing/2014/main" id="{68308EC8-8585-4FE7-998D-3C173C977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1249" y="3981351"/>
            <a:ext cx="704039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250</a:t>
            </a:r>
          </a:p>
        </p:txBody>
      </p:sp>
      <p:sp>
        <p:nvSpPr>
          <p:cNvPr id="326706" name="Line 50">
            <a:extLst>
              <a:ext uri="{FF2B5EF4-FFF2-40B4-BE49-F238E27FC236}">
                <a16:creationId xmlns:a16="http://schemas.microsoft.com/office/drawing/2014/main" id="{C8D24CCD-D583-4ECF-861A-9E154CBB17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920" y="3869220"/>
            <a:ext cx="4521241" cy="20709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6707" name="Line 51">
            <a:extLst>
              <a:ext uri="{FF2B5EF4-FFF2-40B4-BE49-F238E27FC236}">
                <a16:creationId xmlns:a16="http://schemas.microsoft.com/office/drawing/2014/main" id="{DDD8859F-481C-4D47-A2B8-DDAC4F1E16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52432" y="4496324"/>
            <a:ext cx="0" cy="10050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6708" name="Line 52">
            <a:extLst>
              <a:ext uri="{FF2B5EF4-FFF2-40B4-BE49-F238E27FC236}">
                <a16:creationId xmlns:a16="http://schemas.microsoft.com/office/drawing/2014/main" id="{08F05981-CAA0-4201-8B2F-AA54F1C17F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7894" y="1482625"/>
            <a:ext cx="1193298" cy="1946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6709" name="Text Box 53">
            <a:extLst>
              <a:ext uri="{FF2B5EF4-FFF2-40B4-BE49-F238E27FC236}">
                <a16:creationId xmlns:a16="http://schemas.microsoft.com/office/drawing/2014/main" id="{612C5722-52DF-48F0-A444-5EE31E526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1537" y="5563647"/>
            <a:ext cx="90153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12,900</a:t>
            </a:r>
          </a:p>
        </p:txBody>
      </p:sp>
      <p:sp>
        <p:nvSpPr>
          <p:cNvPr id="177206" name="Text Box 54">
            <a:extLst>
              <a:ext uri="{FF2B5EF4-FFF2-40B4-BE49-F238E27FC236}">
                <a16:creationId xmlns:a16="http://schemas.microsoft.com/office/drawing/2014/main" id="{D7F17B51-A436-4AB9-97D9-890266EE4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117" y="1586449"/>
            <a:ext cx="766879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/>
              <a:t>1,000</a:t>
            </a:r>
          </a:p>
        </p:txBody>
      </p:sp>
      <p:sp>
        <p:nvSpPr>
          <p:cNvPr id="326711" name="Text Box 55">
            <a:extLst>
              <a:ext uri="{FF2B5EF4-FFF2-40B4-BE49-F238E27FC236}">
                <a16:creationId xmlns:a16="http://schemas.microsoft.com/office/drawing/2014/main" id="{14AFAB9A-2019-48AF-B144-4A271AA23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084" y="5439056"/>
            <a:ext cx="76687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26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2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2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26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26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26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2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2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32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2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87" grpId="0" animBg="1"/>
      <p:bldP spid="326688" grpId="0"/>
      <p:bldP spid="326694" grpId="0"/>
      <p:bldP spid="326696" grpId="0" animBg="1"/>
      <p:bldP spid="326699" grpId="0"/>
      <p:bldP spid="326700" grpId="0"/>
      <p:bldP spid="326701" grpId="0"/>
      <p:bldP spid="326702" grpId="0"/>
      <p:bldP spid="326703" grpId="0"/>
      <p:bldP spid="326704" grpId="0"/>
      <p:bldP spid="326705" grpId="0"/>
      <p:bldP spid="326709" grpId="0"/>
      <p:bldP spid="3267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>
            <a:extLst>
              <a:ext uri="{FF2B5EF4-FFF2-40B4-BE49-F238E27FC236}">
                <a16:creationId xmlns:a16="http://schemas.microsoft.com/office/drawing/2014/main" id="{2A3B4908-0514-40F8-8806-62D5BBB3D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09113" y="163352"/>
            <a:ext cx="8132974" cy="624336"/>
          </a:xfrm>
        </p:spPr>
        <p:txBody>
          <a:bodyPr/>
          <a:lstStyle/>
          <a:p>
            <a:pPr eaLnBrk="1" hangingPunct="1">
              <a:defRPr/>
            </a:pPr>
            <a:r>
              <a:rPr lang="en-US" sz="3139"/>
              <a:t>Menutup Rekening Beban depresiasi</a:t>
            </a:r>
          </a:p>
        </p:txBody>
      </p:sp>
      <p:sp>
        <p:nvSpPr>
          <p:cNvPr id="178179" name="Line 3">
            <a:extLst>
              <a:ext uri="{FF2B5EF4-FFF2-40B4-BE49-F238E27FC236}">
                <a16:creationId xmlns:a16="http://schemas.microsoft.com/office/drawing/2014/main" id="{DD900098-A686-4B7E-8059-394AB1FC70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292" y="1585065"/>
            <a:ext cx="37473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8180" name="Line 4">
            <a:extLst>
              <a:ext uri="{FF2B5EF4-FFF2-40B4-BE49-F238E27FC236}">
                <a16:creationId xmlns:a16="http://schemas.microsoft.com/office/drawing/2014/main" id="{6FD462EA-647B-407B-B16E-9F0C05F106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3086" y="1524155"/>
            <a:ext cx="37487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8181" name="Line 5">
            <a:extLst>
              <a:ext uri="{FF2B5EF4-FFF2-40B4-BE49-F238E27FC236}">
                <a16:creationId xmlns:a16="http://schemas.microsoft.com/office/drawing/2014/main" id="{B61E970B-8135-469A-9572-B88A747659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444" y="1585065"/>
            <a:ext cx="0" cy="91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8182" name="Line 6">
            <a:extLst>
              <a:ext uri="{FF2B5EF4-FFF2-40B4-BE49-F238E27FC236}">
                <a16:creationId xmlns:a16="http://schemas.microsoft.com/office/drawing/2014/main" id="{EA5E3FCD-E483-4B4E-B5D5-70DAC129F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7623" y="1524155"/>
            <a:ext cx="0" cy="91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8183" name="Text Box 7">
            <a:extLst>
              <a:ext uri="{FF2B5EF4-FFF2-40B4-BE49-F238E27FC236}">
                <a16:creationId xmlns:a16="http://schemas.microsoft.com/office/drawing/2014/main" id="{4B6E355D-0EB1-4271-9B9E-086D6D4C7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670" y="1107469"/>
            <a:ext cx="217752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Ikhtisar Laba Rugi</a:t>
            </a:r>
          </a:p>
        </p:txBody>
      </p:sp>
      <p:graphicFrame>
        <p:nvGraphicFramePr>
          <p:cNvPr id="327688" name="Group 8">
            <a:extLst>
              <a:ext uri="{FF2B5EF4-FFF2-40B4-BE49-F238E27FC236}">
                <a16:creationId xmlns:a16="http://schemas.microsoft.com/office/drawing/2014/main" id="{16D8A89A-A004-4AD0-9460-F1536139B33E}"/>
              </a:ext>
            </a:extLst>
          </p:cNvPr>
          <p:cNvGraphicFramePr>
            <a:graphicFrameLocks noGrp="1"/>
          </p:cNvGraphicFramePr>
          <p:nvPr/>
        </p:nvGraphicFramePr>
        <p:xfrm>
          <a:off x="3396545" y="2896031"/>
          <a:ext cx="7282991" cy="1610700"/>
        </p:xfrm>
        <a:graphic>
          <a:graphicData uri="http://schemas.openxmlformats.org/drawingml/2006/table">
            <a:tbl>
              <a:tblPr/>
              <a:tblGrid>
                <a:gridCol w="815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6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1585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50" marB="398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7711" name="AutoShape 31">
            <a:extLst>
              <a:ext uri="{FF2B5EF4-FFF2-40B4-BE49-F238E27FC236}">
                <a16:creationId xmlns:a16="http://schemas.microsoft.com/office/drawing/2014/main" id="{B9CA5D69-3B52-4620-9F5C-85969AE97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870" y="2549947"/>
            <a:ext cx="1500620" cy="1412023"/>
          </a:xfrm>
          <a:prstGeom prst="notchedRightArrow">
            <a:avLst>
              <a:gd name="adj1" fmla="val 50000"/>
              <a:gd name="adj2" fmla="val 26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Jurnal Penutup</a:t>
            </a:r>
          </a:p>
        </p:txBody>
      </p:sp>
      <p:sp>
        <p:nvSpPr>
          <p:cNvPr id="327712" name="Text Box 32">
            <a:extLst>
              <a:ext uri="{FF2B5EF4-FFF2-40B4-BE49-F238E27FC236}">
                <a16:creationId xmlns:a16="http://schemas.microsoft.com/office/drawing/2014/main" id="{FC09F8DE-ABF9-4612-B331-671C2E5DC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378" y="4800877"/>
            <a:ext cx="217752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Ikhtisar Laba Rugi</a:t>
            </a:r>
          </a:p>
        </p:txBody>
      </p:sp>
      <p:sp>
        <p:nvSpPr>
          <p:cNvPr id="327713" name="Line 33">
            <a:extLst>
              <a:ext uri="{FF2B5EF4-FFF2-40B4-BE49-F238E27FC236}">
                <a16:creationId xmlns:a16="http://schemas.microsoft.com/office/drawing/2014/main" id="{AFCC6E2E-4A00-460E-88DC-A2E318F11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6198" y="5333847"/>
            <a:ext cx="37487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7714" name="Line 34">
            <a:extLst>
              <a:ext uri="{FF2B5EF4-FFF2-40B4-BE49-F238E27FC236}">
                <a16:creationId xmlns:a16="http://schemas.microsoft.com/office/drawing/2014/main" id="{AF419CB9-7692-4EA2-B928-CAC6F38149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3378" y="5333847"/>
            <a:ext cx="374739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7715" name="Line 35">
            <a:extLst>
              <a:ext uri="{FF2B5EF4-FFF2-40B4-BE49-F238E27FC236}">
                <a16:creationId xmlns:a16="http://schemas.microsoft.com/office/drawing/2014/main" id="{4A468D4B-7B68-4CF5-A8B9-974CBE9FCA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444" y="5333847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7716" name="Line 36">
            <a:extLst>
              <a:ext uri="{FF2B5EF4-FFF2-40B4-BE49-F238E27FC236}">
                <a16:creationId xmlns:a16="http://schemas.microsoft.com/office/drawing/2014/main" id="{9624DC4C-5384-4798-97AB-910DFAF7625D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6530" y="5333847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8213" name="Text Box 37">
            <a:extLst>
              <a:ext uri="{FF2B5EF4-FFF2-40B4-BE49-F238E27FC236}">
                <a16:creationId xmlns:a16="http://schemas.microsoft.com/office/drawing/2014/main" id="{86E5F5B2-B511-4FB9-894E-44521C4E7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9954" y="1067324"/>
            <a:ext cx="1988366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Beban depresiasi</a:t>
            </a:r>
          </a:p>
        </p:txBody>
      </p:sp>
      <p:sp>
        <p:nvSpPr>
          <p:cNvPr id="327718" name="Text Box 38">
            <a:extLst>
              <a:ext uri="{FF2B5EF4-FFF2-40B4-BE49-F238E27FC236}">
                <a16:creationId xmlns:a16="http://schemas.microsoft.com/office/drawing/2014/main" id="{F46D4BF3-6E58-4AEE-8170-D162EA13E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9954" y="4800877"/>
            <a:ext cx="2047677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Beban Depresiasi</a:t>
            </a:r>
          </a:p>
        </p:txBody>
      </p:sp>
      <p:sp>
        <p:nvSpPr>
          <p:cNvPr id="178215" name="AutoShape 39">
            <a:extLst>
              <a:ext uri="{FF2B5EF4-FFF2-40B4-BE49-F238E27FC236}">
                <a16:creationId xmlns:a16="http://schemas.microsoft.com/office/drawing/2014/main" id="{4CF203DB-63DB-44A6-A562-D3E66E67B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2" y="837525"/>
            <a:ext cx="1328962" cy="152415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Sebelum ditutup </a:t>
            </a:r>
          </a:p>
        </p:txBody>
      </p:sp>
      <p:sp>
        <p:nvSpPr>
          <p:cNvPr id="327720" name="AutoShape 40">
            <a:extLst>
              <a:ext uri="{FF2B5EF4-FFF2-40B4-BE49-F238E27FC236}">
                <a16:creationId xmlns:a16="http://schemas.microsoft.com/office/drawing/2014/main" id="{D14A9185-C608-4C0F-9DD2-CBBFD4C19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870" y="4562772"/>
            <a:ext cx="1500620" cy="1524154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Setelah ditutup </a:t>
            </a:r>
          </a:p>
        </p:txBody>
      </p:sp>
      <p:sp>
        <p:nvSpPr>
          <p:cNvPr id="178217" name="Text Box 41">
            <a:extLst>
              <a:ext uri="{FF2B5EF4-FFF2-40B4-BE49-F238E27FC236}">
                <a16:creationId xmlns:a16="http://schemas.microsoft.com/office/drawing/2014/main" id="{E7306A40-2BF1-43F6-96D6-8E15A1C89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302" y="1524155"/>
            <a:ext cx="90153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12.900</a:t>
            </a:r>
          </a:p>
        </p:txBody>
      </p:sp>
      <p:sp>
        <p:nvSpPr>
          <p:cNvPr id="178218" name="Text Box 42">
            <a:extLst>
              <a:ext uri="{FF2B5EF4-FFF2-40B4-BE49-F238E27FC236}">
                <a16:creationId xmlns:a16="http://schemas.microsoft.com/office/drawing/2014/main" id="{2E50FCBF-C449-493E-A3CF-53596C7B4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7914" y="1524155"/>
            <a:ext cx="76687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9,000</a:t>
            </a:r>
          </a:p>
        </p:txBody>
      </p:sp>
      <p:sp>
        <p:nvSpPr>
          <p:cNvPr id="327723" name="Text Box 43">
            <a:extLst>
              <a:ext uri="{FF2B5EF4-FFF2-40B4-BE49-F238E27FC236}">
                <a16:creationId xmlns:a16="http://schemas.microsoft.com/office/drawing/2014/main" id="{8D20B525-616E-4F36-B45E-2D9426808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084" y="6128456"/>
            <a:ext cx="76687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9.000</a:t>
            </a:r>
          </a:p>
        </p:txBody>
      </p:sp>
      <p:sp>
        <p:nvSpPr>
          <p:cNvPr id="327724" name="Text Box 44">
            <a:extLst>
              <a:ext uri="{FF2B5EF4-FFF2-40B4-BE49-F238E27FC236}">
                <a16:creationId xmlns:a16="http://schemas.microsoft.com/office/drawing/2014/main" id="{EE87B02B-4398-4929-8AAE-4EED8C8C6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869" y="5353228"/>
            <a:ext cx="766879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/>
              <a:t>9,000</a:t>
            </a:r>
          </a:p>
        </p:txBody>
      </p:sp>
      <p:sp>
        <p:nvSpPr>
          <p:cNvPr id="327725" name="Text Box 45">
            <a:extLst>
              <a:ext uri="{FF2B5EF4-FFF2-40B4-BE49-F238E27FC236}">
                <a16:creationId xmlns:a16="http://schemas.microsoft.com/office/drawing/2014/main" id="{B4B8970E-4844-441D-A069-2D07AF44E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6330" y="5375377"/>
            <a:ext cx="76687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9.000</a:t>
            </a:r>
          </a:p>
        </p:txBody>
      </p:sp>
      <p:sp>
        <p:nvSpPr>
          <p:cNvPr id="327726" name="Text Box 46">
            <a:extLst>
              <a:ext uri="{FF2B5EF4-FFF2-40B4-BE49-F238E27FC236}">
                <a16:creationId xmlns:a16="http://schemas.microsoft.com/office/drawing/2014/main" id="{B0F35063-54FC-4ED9-9B81-1A1935B64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897" y="3390240"/>
            <a:ext cx="2715808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Ikhtisar Laba rugi</a:t>
            </a:r>
          </a:p>
        </p:txBody>
      </p:sp>
      <p:sp>
        <p:nvSpPr>
          <p:cNvPr id="327727" name="Text Box 47">
            <a:extLst>
              <a:ext uri="{FF2B5EF4-FFF2-40B4-BE49-F238E27FC236}">
                <a16:creationId xmlns:a16="http://schemas.microsoft.com/office/drawing/2014/main" id="{6AFBB648-7967-46C4-AB70-887CEA90D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3415" y="3416542"/>
            <a:ext cx="96372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9.000</a:t>
            </a:r>
          </a:p>
        </p:txBody>
      </p:sp>
      <p:sp>
        <p:nvSpPr>
          <p:cNvPr id="327728" name="Text Box 48">
            <a:extLst>
              <a:ext uri="{FF2B5EF4-FFF2-40B4-BE49-F238E27FC236}">
                <a16:creationId xmlns:a16="http://schemas.microsoft.com/office/drawing/2014/main" id="{E801DD6B-EE4D-4E50-8202-C6B84BA07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167" y="3955049"/>
            <a:ext cx="2783134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Beban depresiasi</a:t>
            </a:r>
          </a:p>
        </p:txBody>
      </p:sp>
      <p:sp>
        <p:nvSpPr>
          <p:cNvPr id="327729" name="Text Box 49">
            <a:extLst>
              <a:ext uri="{FF2B5EF4-FFF2-40B4-BE49-F238E27FC236}">
                <a16:creationId xmlns:a16="http://schemas.microsoft.com/office/drawing/2014/main" id="{7BE65A49-3AD3-4A44-B9AF-7EBF89972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1249" y="3981351"/>
            <a:ext cx="96372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9.000</a:t>
            </a:r>
          </a:p>
        </p:txBody>
      </p:sp>
      <p:sp>
        <p:nvSpPr>
          <p:cNvPr id="327730" name="Line 50">
            <a:extLst>
              <a:ext uri="{FF2B5EF4-FFF2-40B4-BE49-F238E27FC236}">
                <a16:creationId xmlns:a16="http://schemas.microsoft.com/office/drawing/2014/main" id="{66E5FDEB-0666-4936-B76D-E36DEB8748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62484" y="3805541"/>
            <a:ext cx="4332971" cy="24488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7731" name="Line 51">
            <a:extLst>
              <a:ext uri="{FF2B5EF4-FFF2-40B4-BE49-F238E27FC236}">
                <a16:creationId xmlns:a16="http://schemas.microsoft.com/office/drawing/2014/main" id="{B1AEE19B-74E8-44D9-BC79-3520E1987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52432" y="4496324"/>
            <a:ext cx="0" cy="10050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7732" name="Line 52">
            <a:extLst>
              <a:ext uri="{FF2B5EF4-FFF2-40B4-BE49-F238E27FC236}">
                <a16:creationId xmlns:a16="http://schemas.microsoft.com/office/drawing/2014/main" id="{A0C07CC4-8703-4D08-9984-06450C2833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7894" y="1482625"/>
            <a:ext cx="1193298" cy="1946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7733" name="Text Box 53">
            <a:extLst>
              <a:ext uri="{FF2B5EF4-FFF2-40B4-BE49-F238E27FC236}">
                <a16:creationId xmlns:a16="http://schemas.microsoft.com/office/drawing/2014/main" id="{AC482995-A9E5-492F-B347-45DFC7474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1537" y="5563647"/>
            <a:ext cx="90153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12,900</a:t>
            </a:r>
          </a:p>
        </p:txBody>
      </p:sp>
      <p:sp>
        <p:nvSpPr>
          <p:cNvPr id="178230" name="Text Box 54">
            <a:extLst>
              <a:ext uri="{FF2B5EF4-FFF2-40B4-BE49-F238E27FC236}">
                <a16:creationId xmlns:a16="http://schemas.microsoft.com/office/drawing/2014/main" id="{13B39787-A529-454B-9264-AAB898008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412" y="1586450"/>
            <a:ext cx="766879" cy="724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/>
              <a:t>1,000</a:t>
            </a:r>
          </a:p>
          <a:p>
            <a:pPr algn="r" eaLnBrk="1" hangingPunct="1"/>
            <a:r>
              <a:rPr lang="en-US" altLang="en-US" sz="2093"/>
              <a:t>250</a:t>
            </a:r>
          </a:p>
        </p:txBody>
      </p:sp>
      <p:sp>
        <p:nvSpPr>
          <p:cNvPr id="327735" name="Text Box 55">
            <a:extLst>
              <a:ext uri="{FF2B5EF4-FFF2-40B4-BE49-F238E27FC236}">
                <a16:creationId xmlns:a16="http://schemas.microsoft.com/office/drawing/2014/main" id="{326EA7C3-5DA2-4BD7-9F2E-29921E935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4821" y="5439057"/>
            <a:ext cx="766879" cy="724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/>
              <a:t>1,000</a:t>
            </a:r>
          </a:p>
          <a:p>
            <a:pPr algn="r" eaLnBrk="1" hangingPunct="1"/>
            <a:r>
              <a:rPr lang="en-US" altLang="en-US" sz="2093"/>
              <a:t>250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27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2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2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2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2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2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2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2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2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32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27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1" grpId="0" animBg="1"/>
      <p:bldP spid="327712" grpId="0"/>
      <p:bldP spid="327718" grpId="0"/>
      <p:bldP spid="327720" grpId="0" animBg="1"/>
      <p:bldP spid="327723" grpId="0"/>
      <p:bldP spid="327724" grpId="0"/>
      <p:bldP spid="327725" grpId="0"/>
      <p:bldP spid="327726" grpId="0"/>
      <p:bldP spid="327727" grpId="0"/>
      <p:bldP spid="327728" grpId="0"/>
      <p:bldP spid="327729" grpId="0"/>
      <p:bldP spid="327733" grpId="0"/>
      <p:bldP spid="32773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>
            <a:extLst>
              <a:ext uri="{FF2B5EF4-FFF2-40B4-BE49-F238E27FC236}">
                <a16:creationId xmlns:a16="http://schemas.microsoft.com/office/drawing/2014/main" id="{1D75E60A-FEEB-4EFD-928B-A63441E82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09113" y="163352"/>
            <a:ext cx="8132974" cy="624336"/>
          </a:xfrm>
        </p:spPr>
        <p:txBody>
          <a:bodyPr/>
          <a:lstStyle/>
          <a:p>
            <a:pPr eaLnBrk="1" hangingPunct="1">
              <a:defRPr/>
            </a:pPr>
            <a:r>
              <a:rPr lang="en-US" sz="3139"/>
              <a:t>Menutup Rekening Beban Gaji</a:t>
            </a:r>
          </a:p>
        </p:txBody>
      </p:sp>
      <p:sp>
        <p:nvSpPr>
          <p:cNvPr id="179203" name="Line 3">
            <a:extLst>
              <a:ext uri="{FF2B5EF4-FFF2-40B4-BE49-F238E27FC236}">
                <a16:creationId xmlns:a16="http://schemas.microsoft.com/office/drawing/2014/main" id="{D9DF6648-1094-4672-BFC4-23260E8C17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292" y="1585065"/>
            <a:ext cx="37473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9204" name="Line 4">
            <a:extLst>
              <a:ext uri="{FF2B5EF4-FFF2-40B4-BE49-F238E27FC236}">
                <a16:creationId xmlns:a16="http://schemas.microsoft.com/office/drawing/2014/main" id="{BE677120-9298-452C-823C-DBE8CCEC7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3086" y="1524155"/>
            <a:ext cx="37487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9205" name="Line 5">
            <a:extLst>
              <a:ext uri="{FF2B5EF4-FFF2-40B4-BE49-F238E27FC236}">
                <a16:creationId xmlns:a16="http://schemas.microsoft.com/office/drawing/2014/main" id="{26654938-A023-490D-8757-8F3EA4F37A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444" y="1585065"/>
            <a:ext cx="0" cy="91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9206" name="Line 6">
            <a:extLst>
              <a:ext uri="{FF2B5EF4-FFF2-40B4-BE49-F238E27FC236}">
                <a16:creationId xmlns:a16="http://schemas.microsoft.com/office/drawing/2014/main" id="{A96D3196-607F-4E0A-9BBA-4F364ACB5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7623" y="1524155"/>
            <a:ext cx="0" cy="91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9207" name="Text Box 7">
            <a:extLst>
              <a:ext uri="{FF2B5EF4-FFF2-40B4-BE49-F238E27FC236}">
                <a16:creationId xmlns:a16="http://schemas.microsoft.com/office/drawing/2014/main" id="{2610189B-A50F-47C4-8E77-F0B048228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670" y="1107469"/>
            <a:ext cx="217752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Ikhtisar Laba Rugi</a:t>
            </a:r>
          </a:p>
        </p:txBody>
      </p:sp>
      <p:graphicFrame>
        <p:nvGraphicFramePr>
          <p:cNvPr id="328712" name="Group 8">
            <a:extLst>
              <a:ext uri="{FF2B5EF4-FFF2-40B4-BE49-F238E27FC236}">
                <a16:creationId xmlns:a16="http://schemas.microsoft.com/office/drawing/2014/main" id="{AE516107-C071-4C91-83E0-97266490E285}"/>
              </a:ext>
            </a:extLst>
          </p:cNvPr>
          <p:cNvGraphicFramePr>
            <a:graphicFrameLocks noGrp="1"/>
          </p:cNvGraphicFramePr>
          <p:nvPr/>
        </p:nvGraphicFramePr>
        <p:xfrm>
          <a:off x="3396545" y="2896031"/>
          <a:ext cx="7282991" cy="1610700"/>
        </p:xfrm>
        <a:graphic>
          <a:graphicData uri="http://schemas.openxmlformats.org/drawingml/2006/table">
            <a:tbl>
              <a:tblPr/>
              <a:tblGrid>
                <a:gridCol w="815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6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1585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50" marB="398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8735" name="AutoShape 31">
            <a:extLst>
              <a:ext uri="{FF2B5EF4-FFF2-40B4-BE49-F238E27FC236}">
                <a16:creationId xmlns:a16="http://schemas.microsoft.com/office/drawing/2014/main" id="{1FFE7411-5429-4755-AE3B-96AE0341D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870" y="2549947"/>
            <a:ext cx="1500620" cy="1412023"/>
          </a:xfrm>
          <a:prstGeom prst="notchedRightArrow">
            <a:avLst>
              <a:gd name="adj1" fmla="val 50000"/>
              <a:gd name="adj2" fmla="val 26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Jurnal Penutup</a:t>
            </a:r>
          </a:p>
        </p:txBody>
      </p:sp>
      <p:sp>
        <p:nvSpPr>
          <p:cNvPr id="328736" name="Text Box 32">
            <a:extLst>
              <a:ext uri="{FF2B5EF4-FFF2-40B4-BE49-F238E27FC236}">
                <a16:creationId xmlns:a16="http://schemas.microsoft.com/office/drawing/2014/main" id="{89EED404-CEC4-4E6D-AAEC-E6DE13893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378" y="4800877"/>
            <a:ext cx="217752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Ikhtisar Laba Rugi</a:t>
            </a:r>
          </a:p>
        </p:txBody>
      </p:sp>
      <p:sp>
        <p:nvSpPr>
          <p:cNvPr id="328737" name="Line 33">
            <a:extLst>
              <a:ext uri="{FF2B5EF4-FFF2-40B4-BE49-F238E27FC236}">
                <a16:creationId xmlns:a16="http://schemas.microsoft.com/office/drawing/2014/main" id="{AD291F13-0D29-4523-9D52-85B11871EA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6198" y="5333847"/>
            <a:ext cx="37487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8738" name="Line 34">
            <a:extLst>
              <a:ext uri="{FF2B5EF4-FFF2-40B4-BE49-F238E27FC236}">
                <a16:creationId xmlns:a16="http://schemas.microsoft.com/office/drawing/2014/main" id="{45C6A128-FA31-4D7E-92FF-1625DE74F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3378" y="5333847"/>
            <a:ext cx="374739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8739" name="Line 35">
            <a:extLst>
              <a:ext uri="{FF2B5EF4-FFF2-40B4-BE49-F238E27FC236}">
                <a16:creationId xmlns:a16="http://schemas.microsoft.com/office/drawing/2014/main" id="{A114D965-B681-43B7-9371-E31481443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444" y="5333847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8740" name="Line 36">
            <a:extLst>
              <a:ext uri="{FF2B5EF4-FFF2-40B4-BE49-F238E27FC236}">
                <a16:creationId xmlns:a16="http://schemas.microsoft.com/office/drawing/2014/main" id="{5446D94D-7AB3-4851-BF85-E89F74E925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6530" y="5333847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9237" name="Text Box 37">
            <a:extLst>
              <a:ext uri="{FF2B5EF4-FFF2-40B4-BE49-F238E27FC236}">
                <a16:creationId xmlns:a16="http://schemas.microsoft.com/office/drawing/2014/main" id="{304812F5-0BDF-456A-8F27-8E47F1F15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9955" y="1067324"/>
            <a:ext cx="1318311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Beban gaji</a:t>
            </a:r>
          </a:p>
        </p:txBody>
      </p:sp>
      <p:sp>
        <p:nvSpPr>
          <p:cNvPr id="328742" name="Text Box 38">
            <a:extLst>
              <a:ext uri="{FF2B5EF4-FFF2-40B4-BE49-F238E27FC236}">
                <a16:creationId xmlns:a16="http://schemas.microsoft.com/office/drawing/2014/main" id="{3B3E32AC-94ED-433E-B7B1-446B4329A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9955" y="4800877"/>
            <a:ext cx="144494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Beban  Gaji</a:t>
            </a:r>
          </a:p>
        </p:txBody>
      </p:sp>
      <p:sp>
        <p:nvSpPr>
          <p:cNvPr id="179239" name="AutoShape 39">
            <a:extLst>
              <a:ext uri="{FF2B5EF4-FFF2-40B4-BE49-F238E27FC236}">
                <a16:creationId xmlns:a16="http://schemas.microsoft.com/office/drawing/2014/main" id="{C68DC493-7E27-4B94-9E30-2C96A045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2" y="837525"/>
            <a:ext cx="1328962" cy="152415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Sebelum ditutup </a:t>
            </a:r>
          </a:p>
        </p:txBody>
      </p:sp>
      <p:sp>
        <p:nvSpPr>
          <p:cNvPr id="328744" name="AutoShape 40">
            <a:extLst>
              <a:ext uri="{FF2B5EF4-FFF2-40B4-BE49-F238E27FC236}">
                <a16:creationId xmlns:a16="http://schemas.microsoft.com/office/drawing/2014/main" id="{C81B1635-56CA-4AFE-AAAA-19822FAE6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870" y="4562772"/>
            <a:ext cx="1500620" cy="1524154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Setelah ditutup </a:t>
            </a:r>
          </a:p>
        </p:txBody>
      </p:sp>
      <p:sp>
        <p:nvSpPr>
          <p:cNvPr id="179241" name="Text Box 41">
            <a:extLst>
              <a:ext uri="{FF2B5EF4-FFF2-40B4-BE49-F238E27FC236}">
                <a16:creationId xmlns:a16="http://schemas.microsoft.com/office/drawing/2014/main" id="{2A95FB22-5831-4DC1-BA01-AA4140F06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302" y="1524155"/>
            <a:ext cx="90153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12.900</a:t>
            </a:r>
          </a:p>
        </p:txBody>
      </p:sp>
      <p:sp>
        <p:nvSpPr>
          <p:cNvPr id="179242" name="Text Box 42">
            <a:extLst>
              <a:ext uri="{FF2B5EF4-FFF2-40B4-BE49-F238E27FC236}">
                <a16:creationId xmlns:a16="http://schemas.microsoft.com/office/drawing/2014/main" id="{8F7FBA70-778F-441C-B743-F79B7214F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7914" y="1524155"/>
            <a:ext cx="76687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2,000</a:t>
            </a:r>
          </a:p>
        </p:txBody>
      </p:sp>
      <p:sp>
        <p:nvSpPr>
          <p:cNvPr id="328747" name="Text Box 43">
            <a:extLst>
              <a:ext uri="{FF2B5EF4-FFF2-40B4-BE49-F238E27FC236}">
                <a16:creationId xmlns:a16="http://schemas.microsoft.com/office/drawing/2014/main" id="{B0F1ED29-96FC-46F7-9717-5DDF603D6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084" y="6420550"/>
            <a:ext cx="76687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2.000</a:t>
            </a:r>
          </a:p>
        </p:txBody>
      </p:sp>
      <p:sp>
        <p:nvSpPr>
          <p:cNvPr id="328748" name="Text Box 44">
            <a:extLst>
              <a:ext uri="{FF2B5EF4-FFF2-40B4-BE49-F238E27FC236}">
                <a16:creationId xmlns:a16="http://schemas.microsoft.com/office/drawing/2014/main" id="{2E8E240A-71CE-4909-9289-118FB2DD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869" y="5353228"/>
            <a:ext cx="766879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/>
              <a:t>2,000</a:t>
            </a:r>
          </a:p>
        </p:txBody>
      </p:sp>
      <p:sp>
        <p:nvSpPr>
          <p:cNvPr id="328749" name="Text Box 45">
            <a:extLst>
              <a:ext uri="{FF2B5EF4-FFF2-40B4-BE49-F238E27FC236}">
                <a16:creationId xmlns:a16="http://schemas.microsoft.com/office/drawing/2014/main" id="{E2EF1CBC-C04A-4815-859C-D1A7C65CA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6330" y="5375377"/>
            <a:ext cx="76687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2.000</a:t>
            </a:r>
          </a:p>
        </p:txBody>
      </p:sp>
      <p:sp>
        <p:nvSpPr>
          <p:cNvPr id="328750" name="Text Box 46">
            <a:extLst>
              <a:ext uri="{FF2B5EF4-FFF2-40B4-BE49-F238E27FC236}">
                <a16:creationId xmlns:a16="http://schemas.microsoft.com/office/drawing/2014/main" id="{A65FE8D2-2C99-45FB-B3C7-1CF13961F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897" y="3390240"/>
            <a:ext cx="2715808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Ikhtisar Laba rugi</a:t>
            </a:r>
          </a:p>
        </p:txBody>
      </p:sp>
      <p:sp>
        <p:nvSpPr>
          <p:cNvPr id="328751" name="Text Box 47">
            <a:extLst>
              <a:ext uri="{FF2B5EF4-FFF2-40B4-BE49-F238E27FC236}">
                <a16:creationId xmlns:a16="http://schemas.microsoft.com/office/drawing/2014/main" id="{9953CFD9-D2EF-4B9D-9473-89042895B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3415" y="3416542"/>
            <a:ext cx="96372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2.000</a:t>
            </a:r>
          </a:p>
        </p:txBody>
      </p:sp>
      <p:sp>
        <p:nvSpPr>
          <p:cNvPr id="328752" name="Text Box 48">
            <a:extLst>
              <a:ext uri="{FF2B5EF4-FFF2-40B4-BE49-F238E27FC236}">
                <a16:creationId xmlns:a16="http://schemas.microsoft.com/office/drawing/2014/main" id="{804C8CAB-1C8E-47DB-80FC-8CC8AC424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168" y="3955049"/>
            <a:ext cx="1883849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Beban Gaji</a:t>
            </a:r>
          </a:p>
        </p:txBody>
      </p:sp>
      <p:sp>
        <p:nvSpPr>
          <p:cNvPr id="328753" name="Text Box 49">
            <a:extLst>
              <a:ext uri="{FF2B5EF4-FFF2-40B4-BE49-F238E27FC236}">
                <a16:creationId xmlns:a16="http://schemas.microsoft.com/office/drawing/2014/main" id="{E8A525AC-9C07-4478-A6A8-181441368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1249" y="3981351"/>
            <a:ext cx="96372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2.000</a:t>
            </a:r>
          </a:p>
        </p:txBody>
      </p:sp>
      <p:sp>
        <p:nvSpPr>
          <p:cNvPr id="328754" name="Line 50">
            <a:extLst>
              <a:ext uri="{FF2B5EF4-FFF2-40B4-BE49-F238E27FC236}">
                <a16:creationId xmlns:a16="http://schemas.microsoft.com/office/drawing/2014/main" id="{AF8E63F8-B08F-438E-AB7E-32F875261F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6163" y="3805540"/>
            <a:ext cx="4269292" cy="27008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8755" name="Line 51">
            <a:extLst>
              <a:ext uri="{FF2B5EF4-FFF2-40B4-BE49-F238E27FC236}">
                <a16:creationId xmlns:a16="http://schemas.microsoft.com/office/drawing/2014/main" id="{2FF93267-AE31-43C1-A9E5-1CBF97729D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52432" y="4496324"/>
            <a:ext cx="0" cy="10050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8756" name="Line 52">
            <a:extLst>
              <a:ext uri="{FF2B5EF4-FFF2-40B4-BE49-F238E27FC236}">
                <a16:creationId xmlns:a16="http://schemas.microsoft.com/office/drawing/2014/main" id="{6E7BF86E-79BD-4301-A051-F6168AF99C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7894" y="1482625"/>
            <a:ext cx="1193298" cy="1946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8757" name="Text Box 53">
            <a:extLst>
              <a:ext uri="{FF2B5EF4-FFF2-40B4-BE49-F238E27FC236}">
                <a16:creationId xmlns:a16="http://schemas.microsoft.com/office/drawing/2014/main" id="{2735A2DA-07E0-4A76-AA39-5FB3D560D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1537" y="5563647"/>
            <a:ext cx="90153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12,900</a:t>
            </a:r>
          </a:p>
        </p:txBody>
      </p:sp>
      <p:sp>
        <p:nvSpPr>
          <p:cNvPr id="179254" name="Text Box 54">
            <a:extLst>
              <a:ext uri="{FF2B5EF4-FFF2-40B4-BE49-F238E27FC236}">
                <a16:creationId xmlns:a16="http://schemas.microsoft.com/office/drawing/2014/main" id="{0B94C4CE-4AFF-4006-A991-7A1F5A324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412" y="1586450"/>
            <a:ext cx="766879" cy="104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/>
              <a:t>1,000</a:t>
            </a:r>
          </a:p>
          <a:p>
            <a:pPr algn="r" eaLnBrk="1" hangingPunct="1"/>
            <a:r>
              <a:rPr lang="en-US" altLang="en-US" sz="2093"/>
              <a:t>250</a:t>
            </a:r>
          </a:p>
          <a:p>
            <a:pPr algn="r" eaLnBrk="1" hangingPunct="1"/>
            <a:r>
              <a:rPr lang="en-US" altLang="en-US" sz="2093"/>
              <a:t>9,000</a:t>
            </a:r>
          </a:p>
        </p:txBody>
      </p:sp>
      <p:sp>
        <p:nvSpPr>
          <p:cNvPr id="328759" name="Text Box 55">
            <a:extLst>
              <a:ext uri="{FF2B5EF4-FFF2-40B4-BE49-F238E27FC236}">
                <a16:creationId xmlns:a16="http://schemas.microsoft.com/office/drawing/2014/main" id="{0546042D-7494-42EC-99F1-FC9328093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4821" y="5439057"/>
            <a:ext cx="766879" cy="104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/>
              <a:t>1,000</a:t>
            </a:r>
          </a:p>
          <a:p>
            <a:pPr algn="r" eaLnBrk="1" hangingPunct="1"/>
            <a:r>
              <a:rPr lang="en-US" altLang="en-US" sz="2093"/>
              <a:t>250</a:t>
            </a:r>
          </a:p>
          <a:p>
            <a:pPr algn="r" eaLnBrk="1" hangingPunct="1"/>
            <a:r>
              <a:rPr lang="en-US" altLang="en-US" sz="2093"/>
              <a:t>9.000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28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2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2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28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2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2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2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2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2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2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2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32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2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35" grpId="0" animBg="1"/>
      <p:bldP spid="328736" grpId="0"/>
      <p:bldP spid="328742" grpId="0"/>
      <p:bldP spid="328744" grpId="0" animBg="1"/>
      <p:bldP spid="328747" grpId="0"/>
      <p:bldP spid="328748" grpId="0"/>
      <p:bldP spid="328749" grpId="0"/>
      <p:bldP spid="328750" grpId="0"/>
      <p:bldP spid="328751" grpId="0"/>
      <p:bldP spid="328752" grpId="0"/>
      <p:bldP spid="328753" grpId="0"/>
      <p:bldP spid="328757" grpId="0"/>
      <p:bldP spid="32875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6EFF3FAD-89C2-4AA7-875B-0B9283E4B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09113" y="340547"/>
            <a:ext cx="8132974" cy="624336"/>
          </a:xfrm>
        </p:spPr>
        <p:txBody>
          <a:bodyPr/>
          <a:lstStyle/>
          <a:p>
            <a:pPr eaLnBrk="1" hangingPunct="1">
              <a:defRPr/>
            </a:pPr>
            <a:r>
              <a:rPr lang="en-US" sz="3401"/>
              <a:t>Menutup Rekening Ikhtisar Laba rugi</a:t>
            </a:r>
          </a:p>
        </p:txBody>
      </p:sp>
      <p:sp>
        <p:nvSpPr>
          <p:cNvPr id="180227" name="Line 3">
            <a:extLst>
              <a:ext uri="{FF2B5EF4-FFF2-40B4-BE49-F238E27FC236}">
                <a16:creationId xmlns:a16="http://schemas.microsoft.com/office/drawing/2014/main" id="{B2DF0921-63EE-4D50-A48F-C1751021F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292" y="1524155"/>
            <a:ext cx="37473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80228" name="Line 4">
            <a:extLst>
              <a:ext uri="{FF2B5EF4-FFF2-40B4-BE49-F238E27FC236}">
                <a16:creationId xmlns:a16="http://schemas.microsoft.com/office/drawing/2014/main" id="{FD88D1F0-C017-49C6-9179-133CBFE02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3086" y="1524155"/>
            <a:ext cx="37487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80229" name="Line 5">
            <a:extLst>
              <a:ext uri="{FF2B5EF4-FFF2-40B4-BE49-F238E27FC236}">
                <a16:creationId xmlns:a16="http://schemas.microsoft.com/office/drawing/2014/main" id="{297AAB0C-F2CB-4B11-A13A-8277DC8E80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444" y="1524155"/>
            <a:ext cx="0" cy="91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80230" name="Line 6">
            <a:extLst>
              <a:ext uri="{FF2B5EF4-FFF2-40B4-BE49-F238E27FC236}">
                <a16:creationId xmlns:a16="http://schemas.microsoft.com/office/drawing/2014/main" id="{0AF8C040-96A1-48A0-83CD-7CCF53208383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7623" y="1524155"/>
            <a:ext cx="0" cy="91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80231" name="Text Box 7">
            <a:extLst>
              <a:ext uri="{FF2B5EF4-FFF2-40B4-BE49-F238E27FC236}">
                <a16:creationId xmlns:a16="http://schemas.microsoft.com/office/drawing/2014/main" id="{111E0708-C603-409E-B50E-1E73A1D2C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670" y="1107469"/>
            <a:ext cx="217752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Ikhtisar Laba Rugi</a:t>
            </a:r>
          </a:p>
        </p:txBody>
      </p:sp>
      <p:sp>
        <p:nvSpPr>
          <p:cNvPr id="329736" name="Text Box 8">
            <a:extLst>
              <a:ext uri="{FF2B5EF4-FFF2-40B4-BE49-F238E27FC236}">
                <a16:creationId xmlns:a16="http://schemas.microsoft.com/office/drawing/2014/main" id="{3B4F9D99-9762-4961-A2BE-702C25E82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378" y="4496323"/>
            <a:ext cx="217752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Ikhtisar Laba Rugi</a:t>
            </a:r>
          </a:p>
        </p:txBody>
      </p:sp>
      <p:sp>
        <p:nvSpPr>
          <p:cNvPr id="329737" name="Line 9">
            <a:extLst>
              <a:ext uri="{FF2B5EF4-FFF2-40B4-BE49-F238E27FC236}">
                <a16:creationId xmlns:a16="http://schemas.microsoft.com/office/drawing/2014/main" id="{79402D18-E537-4A0A-85C8-DF7439EFE6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6198" y="5029293"/>
            <a:ext cx="37487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9738" name="Line 10">
            <a:extLst>
              <a:ext uri="{FF2B5EF4-FFF2-40B4-BE49-F238E27FC236}">
                <a16:creationId xmlns:a16="http://schemas.microsoft.com/office/drawing/2014/main" id="{E63BE7E4-ECBA-4653-B7CA-6C5BF7B87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3378" y="5333847"/>
            <a:ext cx="374739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9739" name="Line 11">
            <a:extLst>
              <a:ext uri="{FF2B5EF4-FFF2-40B4-BE49-F238E27FC236}">
                <a16:creationId xmlns:a16="http://schemas.microsoft.com/office/drawing/2014/main" id="{00EF2A67-80E3-4B64-8E74-9AF5130E53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4433" y="5061133"/>
            <a:ext cx="0" cy="17968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9740" name="Line 12">
            <a:extLst>
              <a:ext uri="{FF2B5EF4-FFF2-40B4-BE49-F238E27FC236}">
                <a16:creationId xmlns:a16="http://schemas.microsoft.com/office/drawing/2014/main" id="{609080D2-248E-4293-8251-F4FC4A519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6530" y="5333847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80237" name="Text Box 13">
            <a:extLst>
              <a:ext uri="{FF2B5EF4-FFF2-40B4-BE49-F238E27FC236}">
                <a16:creationId xmlns:a16="http://schemas.microsoft.com/office/drawing/2014/main" id="{847545F3-46D3-486F-BEEE-C9AE75089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0519" y="1067324"/>
            <a:ext cx="86305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Modal</a:t>
            </a:r>
          </a:p>
        </p:txBody>
      </p:sp>
      <p:sp>
        <p:nvSpPr>
          <p:cNvPr id="329742" name="Text Box 14">
            <a:extLst>
              <a:ext uri="{FF2B5EF4-FFF2-40B4-BE49-F238E27FC236}">
                <a16:creationId xmlns:a16="http://schemas.microsoft.com/office/drawing/2014/main" id="{58B0CCF5-9B57-431E-A63D-A5778D173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0301" y="4800877"/>
            <a:ext cx="863058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Modal</a:t>
            </a:r>
          </a:p>
        </p:txBody>
      </p:sp>
      <p:sp>
        <p:nvSpPr>
          <p:cNvPr id="180239" name="Text Box 15">
            <a:extLst>
              <a:ext uri="{FF2B5EF4-FFF2-40B4-BE49-F238E27FC236}">
                <a16:creationId xmlns:a16="http://schemas.microsoft.com/office/drawing/2014/main" id="{BD7E841A-07B7-4780-8E93-2C70534F0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302" y="1524155"/>
            <a:ext cx="90153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12,900</a:t>
            </a:r>
          </a:p>
        </p:txBody>
      </p:sp>
      <p:sp>
        <p:nvSpPr>
          <p:cNvPr id="329744" name="Text Box 16">
            <a:extLst>
              <a:ext uri="{FF2B5EF4-FFF2-40B4-BE49-F238E27FC236}">
                <a16:creationId xmlns:a16="http://schemas.microsoft.com/office/drawing/2014/main" id="{65CAFC48-F664-4D1B-AF9C-659FBFDC0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7603" y="5005759"/>
            <a:ext cx="901530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12,900</a:t>
            </a:r>
          </a:p>
        </p:txBody>
      </p:sp>
      <p:sp>
        <p:nvSpPr>
          <p:cNvPr id="180241" name="Text Box 17">
            <a:extLst>
              <a:ext uri="{FF2B5EF4-FFF2-40B4-BE49-F238E27FC236}">
                <a16:creationId xmlns:a16="http://schemas.microsoft.com/office/drawing/2014/main" id="{A43147D1-B75C-4968-8268-641A456CB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6511" y="1524155"/>
            <a:ext cx="161007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093"/>
          </a:p>
        </p:txBody>
      </p:sp>
      <p:sp>
        <p:nvSpPr>
          <p:cNvPr id="329746" name="Text Box 18">
            <a:extLst>
              <a:ext uri="{FF2B5EF4-FFF2-40B4-BE49-F238E27FC236}">
                <a16:creationId xmlns:a16="http://schemas.microsoft.com/office/drawing/2014/main" id="{E424322D-9E39-4253-95A7-0DC5F1754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6789" y="5005759"/>
            <a:ext cx="766879" cy="136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/>
              <a:t>1,000</a:t>
            </a:r>
          </a:p>
          <a:p>
            <a:pPr algn="r" eaLnBrk="1" hangingPunct="1"/>
            <a:r>
              <a:rPr lang="en-US" altLang="en-US" sz="2093"/>
              <a:t>250</a:t>
            </a:r>
          </a:p>
          <a:p>
            <a:pPr algn="r" eaLnBrk="1" hangingPunct="1"/>
            <a:r>
              <a:rPr lang="en-US" altLang="en-US" sz="2093"/>
              <a:t>9.000</a:t>
            </a:r>
          </a:p>
          <a:p>
            <a:pPr algn="r" eaLnBrk="1" hangingPunct="1"/>
            <a:r>
              <a:rPr lang="en-US" altLang="en-US" sz="2093"/>
              <a:t>2.000</a:t>
            </a:r>
          </a:p>
        </p:txBody>
      </p:sp>
      <p:sp>
        <p:nvSpPr>
          <p:cNvPr id="180243" name="Text Box 19">
            <a:extLst>
              <a:ext uri="{FF2B5EF4-FFF2-40B4-BE49-F238E27FC236}">
                <a16:creationId xmlns:a16="http://schemas.microsoft.com/office/drawing/2014/main" id="{01B170ED-D790-403A-8516-6A4F492B4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4491" y="1524155"/>
            <a:ext cx="1036182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500,000</a:t>
            </a:r>
          </a:p>
        </p:txBody>
      </p:sp>
      <p:sp>
        <p:nvSpPr>
          <p:cNvPr id="329748" name="Text Box 20">
            <a:extLst>
              <a:ext uri="{FF2B5EF4-FFF2-40B4-BE49-F238E27FC236}">
                <a16:creationId xmlns:a16="http://schemas.microsoft.com/office/drawing/2014/main" id="{7688BFBE-140E-4F6C-B4D2-15017425D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4509" y="5416907"/>
            <a:ext cx="1036182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500,000</a:t>
            </a:r>
          </a:p>
        </p:txBody>
      </p:sp>
      <p:sp>
        <p:nvSpPr>
          <p:cNvPr id="180245" name="Text Box 21">
            <a:extLst>
              <a:ext uri="{FF2B5EF4-FFF2-40B4-BE49-F238E27FC236}">
                <a16:creationId xmlns:a16="http://schemas.microsoft.com/office/drawing/2014/main" id="{2CEBC681-F83B-4803-96F3-37946058A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68" y="1461859"/>
            <a:ext cx="665889" cy="115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/>
              <a:t>1,000</a:t>
            </a:r>
          </a:p>
          <a:p>
            <a:pPr algn="r" eaLnBrk="1" hangingPunct="1"/>
            <a:r>
              <a:rPr lang="en-US" altLang="en-US" sz="1744"/>
              <a:t>250</a:t>
            </a:r>
          </a:p>
          <a:p>
            <a:pPr algn="r" eaLnBrk="1" hangingPunct="1"/>
            <a:r>
              <a:rPr lang="en-US" altLang="en-US" sz="1744"/>
              <a:t>9.000</a:t>
            </a:r>
          </a:p>
          <a:p>
            <a:pPr algn="r" eaLnBrk="1" hangingPunct="1"/>
            <a:r>
              <a:rPr lang="en-US" altLang="en-US" sz="1744"/>
              <a:t>2.000</a:t>
            </a:r>
          </a:p>
        </p:txBody>
      </p:sp>
      <p:sp>
        <p:nvSpPr>
          <p:cNvPr id="180246" name="AutoShape 22">
            <a:extLst>
              <a:ext uri="{FF2B5EF4-FFF2-40B4-BE49-F238E27FC236}">
                <a16:creationId xmlns:a16="http://schemas.microsoft.com/office/drawing/2014/main" id="{DBB40066-4653-4CBD-A27E-2E0A445F9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870" y="771077"/>
            <a:ext cx="1500620" cy="152415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/>
              <a:t>Sebelum ditutup </a:t>
            </a:r>
          </a:p>
        </p:txBody>
      </p:sp>
      <p:graphicFrame>
        <p:nvGraphicFramePr>
          <p:cNvPr id="329751" name="Group 23">
            <a:extLst>
              <a:ext uri="{FF2B5EF4-FFF2-40B4-BE49-F238E27FC236}">
                <a16:creationId xmlns:a16="http://schemas.microsoft.com/office/drawing/2014/main" id="{7049A3F6-9C1B-412C-86ED-4D4A5600461A}"/>
              </a:ext>
            </a:extLst>
          </p:cNvPr>
          <p:cNvGraphicFramePr>
            <a:graphicFrameLocks noGrp="1"/>
          </p:cNvGraphicFramePr>
          <p:nvPr/>
        </p:nvGraphicFramePr>
        <p:xfrm>
          <a:off x="3332865" y="2675922"/>
          <a:ext cx="7282991" cy="1610700"/>
        </p:xfrm>
        <a:graphic>
          <a:graphicData uri="http://schemas.openxmlformats.org/drawingml/2006/table">
            <a:tbl>
              <a:tblPr/>
              <a:tblGrid>
                <a:gridCol w="815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6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1585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50" marB="398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9774" name="Text Box 46">
            <a:extLst>
              <a:ext uri="{FF2B5EF4-FFF2-40B4-BE49-F238E27FC236}">
                <a16:creationId xmlns:a16="http://schemas.microsoft.com/office/drawing/2014/main" id="{D1723D92-8D4A-48B9-8F41-09FB6BF8A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2866" y="6318109"/>
            <a:ext cx="564899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650</a:t>
            </a:r>
          </a:p>
        </p:txBody>
      </p:sp>
      <p:sp>
        <p:nvSpPr>
          <p:cNvPr id="329775" name="Text Box 47">
            <a:extLst>
              <a:ext uri="{FF2B5EF4-FFF2-40B4-BE49-F238E27FC236}">
                <a16:creationId xmlns:a16="http://schemas.microsoft.com/office/drawing/2014/main" id="{13E6DD6D-4E71-4A10-9A9B-55D7A3B23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5675" y="5815596"/>
            <a:ext cx="564899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/>
              <a:t>650</a:t>
            </a:r>
          </a:p>
        </p:txBody>
      </p:sp>
      <p:sp>
        <p:nvSpPr>
          <p:cNvPr id="329776" name="Text Box 48">
            <a:extLst>
              <a:ext uri="{FF2B5EF4-FFF2-40B4-BE49-F238E27FC236}">
                <a16:creationId xmlns:a16="http://schemas.microsoft.com/office/drawing/2014/main" id="{758B05D4-E093-4929-A9AE-25566BB1B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218" y="3170130"/>
            <a:ext cx="2715808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Ikhtisar Laba rugi</a:t>
            </a:r>
          </a:p>
        </p:txBody>
      </p:sp>
      <p:sp>
        <p:nvSpPr>
          <p:cNvPr id="329777" name="Text Box 49">
            <a:extLst>
              <a:ext uri="{FF2B5EF4-FFF2-40B4-BE49-F238E27FC236}">
                <a16:creationId xmlns:a16="http://schemas.microsoft.com/office/drawing/2014/main" id="{D2D581E1-87B0-447D-93BB-59C19AA04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736" y="3196433"/>
            <a:ext cx="704039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650</a:t>
            </a:r>
          </a:p>
        </p:txBody>
      </p:sp>
      <p:sp>
        <p:nvSpPr>
          <p:cNvPr id="329778" name="Text Box 50">
            <a:extLst>
              <a:ext uri="{FF2B5EF4-FFF2-40B4-BE49-F238E27FC236}">
                <a16:creationId xmlns:a16="http://schemas.microsoft.com/office/drawing/2014/main" id="{8A3763E0-4258-4AB2-866B-B13B29093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4488" y="3734939"/>
            <a:ext cx="1168910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Modal</a:t>
            </a:r>
          </a:p>
        </p:txBody>
      </p:sp>
      <p:sp>
        <p:nvSpPr>
          <p:cNvPr id="329779" name="Text Box 51">
            <a:extLst>
              <a:ext uri="{FF2B5EF4-FFF2-40B4-BE49-F238E27FC236}">
                <a16:creationId xmlns:a16="http://schemas.microsoft.com/office/drawing/2014/main" id="{EE5253EE-302A-4338-9D61-987AB94F0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7569" y="3761242"/>
            <a:ext cx="704039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650</a:t>
            </a:r>
          </a:p>
        </p:txBody>
      </p:sp>
      <p:sp>
        <p:nvSpPr>
          <p:cNvPr id="329780" name="Line 52">
            <a:extLst>
              <a:ext uri="{FF2B5EF4-FFF2-40B4-BE49-F238E27FC236}">
                <a16:creationId xmlns:a16="http://schemas.microsoft.com/office/drawing/2014/main" id="{66BBF007-5EB9-48C0-B031-7C6A4A1F3B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4433" y="3649110"/>
            <a:ext cx="3955048" cy="28572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9781" name="Line 53">
            <a:extLst>
              <a:ext uri="{FF2B5EF4-FFF2-40B4-BE49-F238E27FC236}">
                <a16:creationId xmlns:a16="http://schemas.microsoft.com/office/drawing/2014/main" id="{A1EA70BD-6B34-433A-BB75-D15E6C0B9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9988753" y="4276215"/>
            <a:ext cx="0" cy="10050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29782" name="AutoShape 54">
            <a:extLst>
              <a:ext uri="{FF2B5EF4-FFF2-40B4-BE49-F238E27FC236}">
                <a16:creationId xmlns:a16="http://schemas.microsoft.com/office/drawing/2014/main" id="{783B7698-6755-4905-8450-72441FDB7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489" y="2707761"/>
            <a:ext cx="1500620" cy="1412023"/>
          </a:xfrm>
          <a:prstGeom prst="notchedRightArrow">
            <a:avLst>
              <a:gd name="adj1" fmla="val 50000"/>
              <a:gd name="adj2" fmla="val 26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Jurnal Penutup</a:t>
            </a:r>
          </a:p>
        </p:txBody>
      </p:sp>
      <p:sp>
        <p:nvSpPr>
          <p:cNvPr id="329783" name="AutoShape 55">
            <a:extLst>
              <a:ext uri="{FF2B5EF4-FFF2-40B4-BE49-F238E27FC236}">
                <a16:creationId xmlns:a16="http://schemas.microsoft.com/office/drawing/2014/main" id="{E56B5E8C-A011-4C89-8BDE-07D5713F7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870" y="4562772"/>
            <a:ext cx="1500620" cy="1524154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846" rIns="0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93" b="1"/>
              <a:t>Setelah ditutup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9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29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29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29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29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9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2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2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3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3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3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32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329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9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6" grpId="0"/>
      <p:bldP spid="329742" grpId="0"/>
      <p:bldP spid="329744" grpId="0"/>
      <p:bldP spid="329746" grpId="0"/>
      <p:bldP spid="329748" grpId="0"/>
      <p:bldP spid="329774" grpId="0"/>
      <p:bldP spid="329775" grpId="0"/>
      <p:bldP spid="329776" grpId="0"/>
      <p:bldP spid="329777" grpId="0"/>
      <p:bldP spid="329778" grpId="0"/>
      <p:bldP spid="329779" grpId="0"/>
      <p:bldP spid="329782" grpId="0" animBg="1"/>
      <p:bldP spid="32978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B017745C-4D5F-4C9D-9290-83900D8ED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139"/>
              <a:t>Jika jurnal penutup untuk beban tersebut digabung sebagai berikut :</a:t>
            </a:r>
          </a:p>
        </p:txBody>
      </p:sp>
      <p:graphicFrame>
        <p:nvGraphicFramePr>
          <p:cNvPr id="330755" name="Group 3">
            <a:extLst>
              <a:ext uri="{FF2B5EF4-FFF2-40B4-BE49-F238E27FC236}">
                <a16:creationId xmlns:a16="http://schemas.microsoft.com/office/drawing/2014/main" id="{EEB1F3E7-7740-43FD-94B8-6B2DE8C86C5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0716" y="1900694"/>
          <a:ext cx="8610569" cy="3758300"/>
        </p:xfrm>
        <a:graphic>
          <a:graphicData uri="http://schemas.openxmlformats.org/drawingml/2006/table">
            <a:tbl>
              <a:tblPr/>
              <a:tblGrid>
                <a:gridCol w="963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6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0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1585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50" marB="398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50" marB="398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30798" name="Text Box 46">
            <a:extLst>
              <a:ext uri="{FF2B5EF4-FFF2-40B4-BE49-F238E27FC236}">
                <a16:creationId xmlns:a16="http://schemas.microsoft.com/office/drawing/2014/main" id="{A135BBF8-955F-47F1-8A49-8B8C455A3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0352" y="2423973"/>
            <a:ext cx="2715808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Ikhtisar Laba rugi</a:t>
            </a:r>
          </a:p>
        </p:txBody>
      </p:sp>
      <p:sp>
        <p:nvSpPr>
          <p:cNvPr id="330799" name="Text Box 47">
            <a:extLst>
              <a:ext uri="{FF2B5EF4-FFF2-40B4-BE49-F238E27FC236}">
                <a16:creationId xmlns:a16="http://schemas.microsoft.com/office/drawing/2014/main" id="{D7D6A148-4355-4A76-B580-216340DC3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0627" y="2450275"/>
            <a:ext cx="1136850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12,250</a:t>
            </a:r>
          </a:p>
        </p:txBody>
      </p:sp>
      <p:sp>
        <p:nvSpPr>
          <p:cNvPr id="330800" name="Text Box 48">
            <a:extLst>
              <a:ext uri="{FF2B5EF4-FFF2-40B4-BE49-F238E27FC236}">
                <a16:creationId xmlns:a16="http://schemas.microsoft.com/office/drawing/2014/main" id="{147905B2-38E1-4A46-B68E-4572F47EA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8622" y="2988782"/>
            <a:ext cx="2456122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Beban telepon</a:t>
            </a:r>
          </a:p>
        </p:txBody>
      </p:sp>
      <p:sp>
        <p:nvSpPr>
          <p:cNvPr id="330801" name="Text Box 49">
            <a:extLst>
              <a:ext uri="{FF2B5EF4-FFF2-40B4-BE49-F238E27FC236}">
                <a16:creationId xmlns:a16="http://schemas.microsoft.com/office/drawing/2014/main" id="{6F4A7E88-DE38-4671-9F9F-126F885E9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4709" y="3015084"/>
            <a:ext cx="96372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1,000</a:t>
            </a:r>
          </a:p>
        </p:txBody>
      </p:sp>
      <p:sp>
        <p:nvSpPr>
          <p:cNvPr id="330802" name="Text Box 50">
            <a:extLst>
              <a:ext uri="{FF2B5EF4-FFF2-40B4-BE49-F238E27FC236}">
                <a16:creationId xmlns:a16="http://schemas.microsoft.com/office/drawing/2014/main" id="{0F34D8A1-D285-4034-8D88-79ABB490D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8622" y="3491296"/>
            <a:ext cx="248016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Beban asuransi</a:t>
            </a:r>
          </a:p>
        </p:txBody>
      </p:sp>
      <p:sp>
        <p:nvSpPr>
          <p:cNvPr id="330803" name="Text Box 51">
            <a:extLst>
              <a:ext uri="{FF2B5EF4-FFF2-40B4-BE49-F238E27FC236}">
                <a16:creationId xmlns:a16="http://schemas.microsoft.com/office/drawing/2014/main" id="{BF69ED35-F847-4543-9316-18552A0E4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4509" y="3517599"/>
            <a:ext cx="704039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250</a:t>
            </a:r>
          </a:p>
        </p:txBody>
      </p:sp>
      <p:sp>
        <p:nvSpPr>
          <p:cNvPr id="330804" name="Text Box 52">
            <a:extLst>
              <a:ext uri="{FF2B5EF4-FFF2-40B4-BE49-F238E27FC236}">
                <a16:creationId xmlns:a16="http://schemas.microsoft.com/office/drawing/2014/main" id="{37AEABB2-46C9-499F-81D9-6C9F56C07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010" y="3955049"/>
            <a:ext cx="2783134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Beban depresiasi</a:t>
            </a:r>
          </a:p>
        </p:txBody>
      </p:sp>
      <p:sp>
        <p:nvSpPr>
          <p:cNvPr id="330805" name="Text Box 53">
            <a:extLst>
              <a:ext uri="{FF2B5EF4-FFF2-40B4-BE49-F238E27FC236}">
                <a16:creationId xmlns:a16="http://schemas.microsoft.com/office/drawing/2014/main" id="{E67A1B6F-4447-4A56-9261-85C02B9F9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4709" y="3981351"/>
            <a:ext cx="96372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9.000</a:t>
            </a:r>
          </a:p>
        </p:txBody>
      </p:sp>
      <p:sp>
        <p:nvSpPr>
          <p:cNvPr id="330806" name="Text Box 54">
            <a:extLst>
              <a:ext uri="{FF2B5EF4-FFF2-40B4-BE49-F238E27FC236}">
                <a16:creationId xmlns:a16="http://schemas.microsoft.com/office/drawing/2014/main" id="{D820F95A-0BE8-4412-93D3-464CD9B30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8622" y="4519858"/>
            <a:ext cx="1883849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Beban Gaji</a:t>
            </a:r>
          </a:p>
        </p:txBody>
      </p:sp>
      <p:sp>
        <p:nvSpPr>
          <p:cNvPr id="330807" name="Text Box 55">
            <a:extLst>
              <a:ext uri="{FF2B5EF4-FFF2-40B4-BE49-F238E27FC236}">
                <a16:creationId xmlns:a16="http://schemas.microsoft.com/office/drawing/2014/main" id="{1CDFA980-40A8-4817-9D86-F01897D6C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4709" y="4546160"/>
            <a:ext cx="96372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2">
                <a:effectLst>
                  <a:outerShdw blurRad="38100" dist="38100" dir="2700000" algn="tl">
                    <a:srgbClr val="000000"/>
                  </a:outerShdw>
                </a:effectLst>
              </a:rPr>
              <a:t>2.000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30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30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3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30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30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3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3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3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30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3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98" grpId="0"/>
      <p:bldP spid="330799" grpId="0"/>
      <p:bldP spid="330800" grpId="0"/>
      <p:bldP spid="330801" grpId="0"/>
      <p:bldP spid="330802" grpId="0"/>
      <p:bldP spid="330803" grpId="0"/>
      <p:bldP spid="330804" grpId="0"/>
      <p:bldP spid="330805" grpId="0"/>
      <p:bldP spid="330806" grpId="0"/>
      <p:bldP spid="3308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549BE047-D4B8-493B-B0B0-43FCE91AB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0716" y="116284"/>
            <a:ext cx="8610569" cy="114207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616"/>
              <a:t>Pada tanggal 1 Oktober 2002, perusahaan membayar sewa ruangan untuk masa 1 Oktober 2002 s.d. 30 September 2003 sebesar Rp.1.200.000,00. </a:t>
            </a:r>
          </a:p>
        </p:txBody>
      </p:sp>
      <p:sp>
        <p:nvSpPr>
          <p:cNvPr id="259075" name="Line 3">
            <a:extLst>
              <a:ext uri="{FF2B5EF4-FFF2-40B4-BE49-F238E27FC236}">
                <a16:creationId xmlns:a16="http://schemas.microsoft.com/office/drawing/2014/main" id="{0C548185-2487-46E6-8253-CE4AB3BE1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7437" y="1915921"/>
            <a:ext cx="77619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59076" name="Line 4">
            <a:extLst>
              <a:ext uri="{FF2B5EF4-FFF2-40B4-BE49-F238E27FC236}">
                <a16:creationId xmlns:a16="http://schemas.microsoft.com/office/drawing/2014/main" id="{9DD8B218-FBD7-4544-AB0F-6B71E5E3DA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0115" y="1484009"/>
            <a:ext cx="0" cy="7904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59077" name="Text Box 5">
            <a:extLst>
              <a:ext uri="{FF2B5EF4-FFF2-40B4-BE49-F238E27FC236}">
                <a16:creationId xmlns:a16="http://schemas.microsoft.com/office/drawing/2014/main" id="{7F9A22CC-E2A3-4474-B51E-B94AF0066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299" y="2221860"/>
            <a:ext cx="1236300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1/10/02</a:t>
            </a:r>
          </a:p>
        </p:txBody>
      </p:sp>
      <p:sp>
        <p:nvSpPr>
          <p:cNvPr id="259078" name="Line 6">
            <a:extLst>
              <a:ext uri="{FF2B5EF4-FFF2-40B4-BE49-F238E27FC236}">
                <a16:creationId xmlns:a16="http://schemas.microsoft.com/office/drawing/2014/main" id="{2DCD6ABA-DBFF-4E74-9844-5CD5FF887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0115" y="2637161"/>
            <a:ext cx="0" cy="4332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59079" name="Text Box 7">
            <a:extLst>
              <a:ext uri="{FF2B5EF4-FFF2-40B4-BE49-F238E27FC236}">
                <a16:creationId xmlns:a16="http://schemas.microsoft.com/office/drawing/2014/main" id="{D68897C8-9E54-40B0-A771-DF137D5C2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898" y="3141059"/>
            <a:ext cx="646247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1. Timbul sewa dibayar dimuka Rp.1.200.000</a:t>
            </a:r>
          </a:p>
        </p:txBody>
      </p:sp>
      <p:sp>
        <p:nvSpPr>
          <p:cNvPr id="259080" name="Text Box 8">
            <a:extLst>
              <a:ext uri="{FF2B5EF4-FFF2-40B4-BE49-F238E27FC236}">
                <a16:creationId xmlns:a16="http://schemas.microsoft.com/office/drawing/2014/main" id="{B4534485-A651-43D9-B63B-73236D1F0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898" y="3502370"/>
            <a:ext cx="4984121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2. Kas berkurang Rp.1.200.000,00</a:t>
            </a:r>
          </a:p>
        </p:txBody>
      </p:sp>
      <p:sp>
        <p:nvSpPr>
          <p:cNvPr id="259081" name="Line 9">
            <a:extLst>
              <a:ext uri="{FF2B5EF4-FFF2-40B4-BE49-F238E27FC236}">
                <a16:creationId xmlns:a16="http://schemas.microsoft.com/office/drawing/2014/main" id="{F4EBF2D5-9EE8-4CC9-AA9B-B552300C8C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0115" y="4004885"/>
            <a:ext cx="0" cy="4332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graphicFrame>
        <p:nvGraphicFramePr>
          <p:cNvPr id="259082" name="Group 10">
            <a:extLst>
              <a:ext uri="{FF2B5EF4-FFF2-40B4-BE49-F238E27FC236}">
                <a16:creationId xmlns:a16="http://schemas.microsoft.com/office/drawing/2014/main" id="{A911AAE7-B81E-4DFA-8AE9-61166338F2C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00005" y="4582153"/>
          <a:ext cx="9380260" cy="1958836"/>
        </p:xfrm>
        <a:graphic>
          <a:graphicData uri="http://schemas.openxmlformats.org/drawingml/2006/table">
            <a:tbl>
              <a:tblPr/>
              <a:tblGrid>
                <a:gridCol w="1796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0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5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6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Tanggal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Rekening Buku Besar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Debit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Kredit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35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2002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Oktober 1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ms Rm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ms Rm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89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9104" name="Text Box 32">
            <a:extLst>
              <a:ext uri="{FF2B5EF4-FFF2-40B4-BE49-F238E27FC236}">
                <a16:creationId xmlns:a16="http://schemas.microsoft.com/office/drawing/2014/main" id="{74CB8E34-2F73-42DF-ACE6-ABEBBF7CC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9788" y="5563647"/>
            <a:ext cx="5448992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Sewa dibayar dimuka          1.200.000</a:t>
            </a:r>
          </a:p>
        </p:txBody>
      </p:sp>
      <p:sp>
        <p:nvSpPr>
          <p:cNvPr id="259105" name="Text Box 33">
            <a:extLst>
              <a:ext uri="{FF2B5EF4-FFF2-40B4-BE49-F238E27FC236}">
                <a16:creationId xmlns:a16="http://schemas.microsoft.com/office/drawing/2014/main" id="{9FCDC3F3-AFDA-494C-9C4A-2102AE3E8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559" y="6067545"/>
            <a:ext cx="7060010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Kas                                                         1.200.000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9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9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9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9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7" grpId="0" autoUpdateAnimBg="0"/>
      <p:bldP spid="259079" grpId="0" autoUpdateAnimBg="0"/>
      <p:bldP spid="259080" grpId="0" autoUpdateAnimBg="0"/>
      <p:bldP spid="259104" grpId="0" autoUpdateAnimBg="0"/>
      <p:bldP spid="25910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Line 2">
            <a:extLst>
              <a:ext uri="{FF2B5EF4-FFF2-40B4-BE49-F238E27FC236}">
                <a16:creationId xmlns:a16="http://schemas.microsoft.com/office/drawing/2014/main" id="{CD8E265A-AD69-49A7-A899-81033FE8A4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5652" y="765539"/>
            <a:ext cx="36158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0099" name="Line 3">
            <a:extLst>
              <a:ext uri="{FF2B5EF4-FFF2-40B4-BE49-F238E27FC236}">
                <a16:creationId xmlns:a16="http://schemas.microsoft.com/office/drawing/2014/main" id="{C5DF530C-9D2A-4D7A-9AD0-259E87B3FE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2702" y="765539"/>
            <a:ext cx="0" cy="791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0100" name="Text Box 4">
            <a:extLst>
              <a:ext uri="{FF2B5EF4-FFF2-40B4-BE49-F238E27FC236}">
                <a16:creationId xmlns:a16="http://schemas.microsoft.com/office/drawing/2014/main" id="{C2294A1D-5A3A-41AD-92C5-A507B3520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652" y="134281"/>
            <a:ext cx="318715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Sewa dibayar dimuka</a:t>
            </a:r>
          </a:p>
        </p:txBody>
      </p:sp>
      <p:sp>
        <p:nvSpPr>
          <p:cNvPr id="260101" name="Line 5">
            <a:extLst>
              <a:ext uri="{FF2B5EF4-FFF2-40B4-BE49-F238E27FC236}">
                <a16:creationId xmlns:a16="http://schemas.microsoft.com/office/drawing/2014/main" id="{2CF6C945-CBC3-4460-9190-BE75F6480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746158"/>
            <a:ext cx="36158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0102" name="Line 6">
            <a:extLst>
              <a:ext uri="{FF2B5EF4-FFF2-40B4-BE49-F238E27FC236}">
                <a16:creationId xmlns:a16="http://schemas.microsoft.com/office/drawing/2014/main" id="{A805C672-9000-4E40-9C3C-AC94E7B99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4434" y="746158"/>
            <a:ext cx="0" cy="7378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0103" name="Text Box 7">
            <a:extLst>
              <a:ext uri="{FF2B5EF4-FFF2-40B4-BE49-F238E27FC236}">
                <a16:creationId xmlns:a16="http://schemas.microsoft.com/office/drawing/2014/main" id="{809832AD-4AB1-4D13-B76E-E07FFB882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7131" y="116285"/>
            <a:ext cx="1967270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Beban Sewa</a:t>
            </a:r>
          </a:p>
        </p:txBody>
      </p:sp>
      <p:sp>
        <p:nvSpPr>
          <p:cNvPr id="260104" name="Text Box 8">
            <a:extLst>
              <a:ext uri="{FF2B5EF4-FFF2-40B4-BE49-F238E27FC236}">
                <a16:creationId xmlns:a16="http://schemas.microsoft.com/office/drawing/2014/main" id="{3A00C8FB-93CE-40D3-AF63-4624FFC8D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652" y="884591"/>
            <a:ext cx="158575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1.200.000</a:t>
            </a:r>
          </a:p>
        </p:txBody>
      </p:sp>
      <p:sp>
        <p:nvSpPr>
          <p:cNvPr id="260105" name="Text Box 9">
            <a:extLst>
              <a:ext uri="{FF2B5EF4-FFF2-40B4-BE49-F238E27FC236}">
                <a16:creationId xmlns:a16="http://schemas.microsoft.com/office/drawing/2014/main" id="{C5B2772D-00A0-4720-941C-49001E245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1337" y="955192"/>
            <a:ext cx="132446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300.000</a:t>
            </a:r>
          </a:p>
        </p:txBody>
      </p:sp>
      <p:sp>
        <p:nvSpPr>
          <p:cNvPr id="260106" name="Line 10">
            <a:extLst>
              <a:ext uri="{FF2B5EF4-FFF2-40B4-BE49-F238E27FC236}">
                <a16:creationId xmlns:a16="http://schemas.microsoft.com/office/drawing/2014/main" id="{BED20684-70C9-47A6-B59B-33D3F7939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7437" y="2378289"/>
            <a:ext cx="77619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0107" name="Line 11">
            <a:extLst>
              <a:ext uri="{FF2B5EF4-FFF2-40B4-BE49-F238E27FC236}">
                <a16:creationId xmlns:a16="http://schemas.microsoft.com/office/drawing/2014/main" id="{DB9BEB11-524C-4F1F-9648-33016DB1B1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0115" y="1946377"/>
            <a:ext cx="0" cy="7904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0108" name="Text Box 12">
            <a:extLst>
              <a:ext uri="{FF2B5EF4-FFF2-40B4-BE49-F238E27FC236}">
                <a16:creationId xmlns:a16="http://schemas.microsoft.com/office/drawing/2014/main" id="{ECA4AB86-8345-4BDB-B316-28BF9D1C5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790" y="2954173"/>
            <a:ext cx="1236300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1/10/02</a:t>
            </a:r>
          </a:p>
        </p:txBody>
      </p:sp>
      <p:sp>
        <p:nvSpPr>
          <p:cNvPr id="260109" name="Line 13">
            <a:extLst>
              <a:ext uri="{FF2B5EF4-FFF2-40B4-BE49-F238E27FC236}">
                <a16:creationId xmlns:a16="http://schemas.microsoft.com/office/drawing/2014/main" id="{234FE2C9-1287-4842-98FE-4E598D4435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6654" y="1341422"/>
            <a:ext cx="600802" cy="5744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0110" name="AutoShape 14">
            <a:extLst>
              <a:ext uri="{FF2B5EF4-FFF2-40B4-BE49-F238E27FC236}">
                <a16:creationId xmlns:a16="http://schemas.microsoft.com/office/drawing/2014/main" id="{A7F8BB45-4CF7-45A1-BC0B-543578561315}"/>
              </a:ext>
            </a:extLst>
          </p:cNvPr>
          <p:cNvSpPr>
            <a:spLocks/>
          </p:cNvSpPr>
          <p:nvPr/>
        </p:nvSpPr>
        <p:spPr bwMode="auto">
          <a:xfrm rot="5400000">
            <a:off x="6501253" y="473072"/>
            <a:ext cx="502496" cy="3103022"/>
          </a:xfrm>
          <a:prstGeom prst="leftBrace">
            <a:avLst>
              <a:gd name="adj1" fmla="val 13449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8894" tIns="38754" rIns="78894" bIns="38754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260111" name="Line 15">
            <a:extLst>
              <a:ext uri="{FF2B5EF4-FFF2-40B4-BE49-F238E27FC236}">
                <a16:creationId xmlns:a16="http://schemas.microsoft.com/office/drawing/2014/main" id="{6AA2B228-53D7-4EB3-B491-5F897703066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4016" y="1915922"/>
            <a:ext cx="0" cy="7904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0112" name="Text Box 16">
            <a:extLst>
              <a:ext uri="{FF2B5EF4-FFF2-40B4-BE49-F238E27FC236}">
                <a16:creationId xmlns:a16="http://schemas.microsoft.com/office/drawing/2014/main" id="{5614C142-320D-4614-A089-54A6673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692" y="2923718"/>
            <a:ext cx="1411027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30/09/03</a:t>
            </a:r>
          </a:p>
        </p:txBody>
      </p:sp>
      <p:sp>
        <p:nvSpPr>
          <p:cNvPr id="260113" name="Line 17">
            <a:extLst>
              <a:ext uri="{FF2B5EF4-FFF2-40B4-BE49-F238E27FC236}">
                <a16:creationId xmlns:a16="http://schemas.microsoft.com/office/drawing/2014/main" id="{0EEA9DEC-0D24-44AC-AC6E-284C65588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0644" y="2018363"/>
            <a:ext cx="0" cy="7904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0114" name="Text Box 18">
            <a:extLst>
              <a:ext uri="{FF2B5EF4-FFF2-40B4-BE49-F238E27FC236}">
                <a16:creationId xmlns:a16="http://schemas.microsoft.com/office/drawing/2014/main" id="{A0349DBB-00C4-45D6-B37C-5D9BC3154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566" y="3026159"/>
            <a:ext cx="1411027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31/12/02</a:t>
            </a:r>
          </a:p>
        </p:txBody>
      </p:sp>
      <p:sp>
        <p:nvSpPr>
          <p:cNvPr id="260115" name="AutoShape 19">
            <a:extLst>
              <a:ext uri="{FF2B5EF4-FFF2-40B4-BE49-F238E27FC236}">
                <a16:creationId xmlns:a16="http://schemas.microsoft.com/office/drawing/2014/main" id="{96D36D6E-0BA9-41E9-8CCB-A9F969472CAC}"/>
              </a:ext>
            </a:extLst>
          </p:cNvPr>
          <p:cNvSpPr>
            <a:spLocks/>
          </p:cNvSpPr>
          <p:nvPr/>
        </p:nvSpPr>
        <p:spPr bwMode="auto">
          <a:xfrm rot="16200000">
            <a:off x="3709508" y="1734674"/>
            <a:ext cx="306765" cy="2503231"/>
          </a:xfrm>
          <a:prstGeom prst="leftBrace">
            <a:avLst>
              <a:gd name="adj1" fmla="val 5232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8894" tIns="38754" rIns="78894" bIns="38754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260116" name="Line 20">
            <a:extLst>
              <a:ext uri="{FF2B5EF4-FFF2-40B4-BE49-F238E27FC236}">
                <a16:creationId xmlns:a16="http://schemas.microsoft.com/office/drawing/2014/main" id="{5FA636C6-801B-438D-A7C0-DFB5FEFEA0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35380" y="3141059"/>
            <a:ext cx="1384" cy="7198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0117" name="Text Box 21">
            <a:extLst>
              <a:ext uri="{FF2B5EF4-FFF2-40B4-BE49-F238E27FC236}">
                <a16:creationId xmlns:a16="http://schemas.microsoft.com/office/drawing/2014/main" id="{5FEBCD40-9542-4A54-BE5A-41F6F9099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7347" y="4076870"/>
            <a:ext cx="2638544" cy="84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Telah digunakan  3 bulan</a:t>
            </a:r>
          </a:p>
        </p:txBody>
      </p:sp>
      <p:sp>
        <p:nvSpPr>
          <p:cNvPr id="260118" name="AutoShape 22">
            <a:extLst>
              <a:ext uri="{FF2B5EF4-FFF2-40B4-BE49-F238E27FC236}">
                <a16:creationId xmlns:a16="http://schemas.microsoft.com/office/drawing/2014/main" id="{4BE62E79-E223-4B4E-B7F1-0C246418EB4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80990" y="5098509"/>
            <a:ext cx="616030" cy="508052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D" sz="1570"/>
          </a:p>
        </p:txBody>
      </p:sp>
      <p:sp>
        <p:nvSpPr>
          <p:cNvPr id="260119" name="Rectangle 23">
            <a:extLst>
              <a:ext uri="{FF2B5EF4-FFF2-40B4-BE49-F238E27FC236}">
                <a16:creationId xmlns:a16="http://schemas.microsoft.com/office/drawing/2014/main" id="{2A44A6D8-172C-446E-A228-AAD4CB656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759" y="5660551"/>
            <a:ext cx="4144702" cy="105901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853" tIns="46926" rIns="93853" bIns="46926" anchor="ctr"/>
          <a:lstStyle>
            <a:lvl1pPr marL="403225" indent="-403225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3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31">
              <a:latin typeface="Arial" panose="020B0604020202020204" pitchFamily="34" charset="0"/>
            </a:endParaRPr>
          </a:p>
        </p:txBody>
      </p:sp>
      <p:sp>
        <p:nvSpPr>
          <p:cNvPr id="260120" name="Text Box 24">
            <a:extLst>
              <a:ext uri="{FF2B5EF4-FFF2-40B4-BE49-F238E27FC236}">
                <a16:creationId xmlns:a16="http://schemas.microsoft.com/office/drawing/2014/main" id="{E1497E0C-9958-4E22-9F79-B8AAA8944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759" y="5733920"/>
            <a:ext cx="4144702" cy="3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31">
                <a:latin typeface="Arial" panose="020B0604020202020204" pitchFamily="34" charset="0"/>
              </a:rPr>
              <a:t>1. Timbul Beban Sewa Rp.300.000,</a:t>
            </a:r>
          </a:p>
        </p:txBody>
      </p:sp>
      <p:sp>
        <p:nvSpPr>
          <p:cNvPr id="260121" name="Text Box 25">
            <a:extLst>
              <a:ext uri="{FF2B5EF4-FFF2-40B4-BE49-F238E27FC236}">
                <a16:creationId xmlns:a16="http://schemas.microsoft.com/office/drawing/2014/main" id="{FFF2CC22-A8E3-420F-9281-FE37973AB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759" y="6100770"/>
            <a:ext cx="3863682" cy="658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marL="315913" indent="-315913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31">
                <a:latin typeface="Arial" panose="020B0604020202020204" pitchFamily="34" charset="0"/>
              </a:rPr>
              <a:t>2. Sewa dibayar dimuka berkurang Rp.300.000</a:t>
            </a:r>
          </a:p>
        </p:txBody>
      </p:sp>
      <p:sp>
        <p:nvSpPr>
          <p:cNvPr id="260122" name="Rectangle 26">
            <a:extLst>
              <a:ext uri="{FF2B5EF4-FFF2-40B4-BE49-F238E27FC236}">
                <a16:creationId xmlns:a16="http://schemas.microsoft.com/office/drawing/2014/main" id="{222E46E7-278F-4944-9FA0-376361E45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934283"/>
            <a:ext cx="4595995" cy="273544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853" tIns="46926" rIns="93853" bIns="46926" anchor="ctr"/>
          <a:lstStyle>
            <a:lvl1pPr marL="403225" indent="-403225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3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31">
              <a:latin typeface="Arial" panose="020B0604020202020204" pitchFamily="34" charset="0"/>
            </a:endParaRPr>
          </a:p>
        </p:txBody>
      </p:sp>
      <p:sp>
        <p:nvSpPr>
          <p:cNvPr id="260123" name="Text Box 27">
            <a:extLst>
              <a:ext uri="{FF2B5EF4-FFF2-40B4-BE49-F238E27FC236}">
                <a16:creationId xmlns:a16="http://schemas.microsoft.com/office/drawing/2014/main" id="{11E42F28-062D-4151-A295-401959604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004885"/>
            <a:ext cx="980110" cy="3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31">
                <a:latin typeface="Arial" panose="020B0604020202020204" pitchFamily="34" charset="0"/>
              </a:rPr>
              <a:t>AJP :</a:t>
            </a:r>
          </a:p>
        </p:txBody>
      </p:sp>
      <p:sp>
        <p:nvSpPr>
          <p:cNvPr id="260124" name="Text Box 28">
            <a:extLst>
              <a:ext uri="{FF2B5EF4-FFF2-40B4-BE49-F238E27FC236}">
                <a16:creationId xmlns:a16="http://schemas.microsoft.com/office/drawing/2014/main" id="{62FE43B4-2A6B-4940-861B-30014747A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0754" y="4575231"/>
            <a:ext cx="4446487" cy="3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31">
                <a:latin typeface="Arial" panose="020B0604020202020204" pitchFamily="34" charset="0"/>
              </a:rPr>
              <a:t>Beban Sewa                  300.000         -</a:t>
            </a:r>
          </a:p>
        </p:txBody>
      </p:sp>
      <p:sp>
        <p:nvSpPr>
          <p:cNvPr id="260125" name="Text Box 29">
            <a:extLst>
              <a:ext uri="{FF2B5EF4-FFF2-40B4-BE49-F238E27FC236}">
                <a16:creationId xmlns:a16="http://schemas.microsoft.com/office/drawing/2014/main" id="{A3E465F1-1A12-4793-87F1-D5A5520DE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401" y="5007144"/>
            <a:ext cx="4483864" cy="3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31">
                <a:latin typeface="Arial" panose="020B0604020202020204" pitchFamily="34" charset="0"/>
              </a:rPr>
              <a:t>Sewa dibayar dimuka       -        300.000</a:t>
            </a:r>
          </a:p>
        </p:txBody>
      </p:sp>
      <p:sp>
        <p:nvSpPr>
          <p:cNvPr id="260126" name="Text Box 30">
            <a:extLst>
              <a:ext uri="{FF2B5EF4-FFF2-40B4-BE49-F238E27FC236}">
                <a16:creationId xmlns:a16="http://schemas.microsoft.com/office/drawing/2014/main" id="{A2B9607D-E7F8-4D38-885F-A8C7566AF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8042" y="4024266"/>
            <a:ext cx="737766" cy="3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31">
                <a:latin typeface="Arial" panose="020B0604020202020204" pitchFamily="34" charset="0"/>
              </a:rPr>
              <a:t>Debit</a:t>
            </a:r>
          </a:p>
        </p:txBody>
      </p:sp>
      <p:sp>
        <p:nvSpPr>
          <p:cNvPr id="260127" name="Text Box 31">
            <a:extLst>
              <a:ext uri="{FF2B5EF4-FFF2-40B4-BE49-F238E27FC236}">
                <a16:creationId xmlns:a16="http://schemas.microsoft.com/office/drawing/2014/main" id="{F3D1C96B-2E12-4F80-9C8E-A66FFC85C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8917" y="4004885"/>
            <a:ext cx="803490" cy="3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31">
                <a:latin typeface="Arial" panose="020B0604020202020204" pitchFamily="34" charset="0"/>
              </a:rPr>
              <a:t>Kredit</a:t>
            </a:r>
          </a:p>
        </p:txBody>
      </p:sp>
      <p:sp>
        <p:nvSpPr>
          <p:cNvPr id="260128" name="Line 32">
            <a:extLst>
              <a:ext uri="{FF2B5EF4-FFF2-40B4-BE49-F238E27FC236}">
                <a16:creationId xmlns:a16="http://schemas.microsoft.com/office/drawing/2014/main" id="{56EBBE2D-ADD5-4B95-B2FF-03FA949D16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25618" y="1413408"/>
            <a:ext cx="1583680" cy="3168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0129" name="Line 33">
            <a:extLst>
              <a:ext uri="{FF2B5EF4-FFF2-40B4-BE49-F238E27FC236}">
                <a16:creationId xmlns:a16="http://schemas.microsoft.com/office/drawing/2014/main" id="{CEA04684-073C-4720-9DD6-36494FA23E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41137" y="1268052"/>
            <a:ext cx="4897780" cy="374462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0130" name="Text Box 34">
            <a:extLst>
              <a:ext uri="{FF2B5EF4-FFF2-40B4-BE49-F238E27FC236}">
                <a16:creationId xmlns:a16="http://schemas.microsoft.com/office/drawing/2014/main" id="{77F63422-5207-4A4B-B467-AAEC41E4C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1026" y="765538"/>
            <a:ext cx="132446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300.000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0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6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60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0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0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260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60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0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0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0"/>
                                        <p:tgtEl>
                                          <p:spTgt spid="26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6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6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6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26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26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6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26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6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6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26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26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6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6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6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6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6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6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6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0" grpId="0"/>
      <p:bldP spid="260103" grpId="0"/>
      <p:bldP spid="260104" grpId="0"/>
      <p:bldP spid="260108" grpId="0"/>
      <p:bldP spid="260110" grpId="0" animBg="1"/>
      <p:bldP spid="260112" grpId="0"/>
      <p:bldP spid="260114" grpId="0"/>
      <p:bldP spid="260115" grpId="0" animBg="1"/>
      <p:bldP spid="260117" grpId="0"/>
      <p:bldP spid="260119" grpId="0" animBg="1"/>
      <p:bldP spid="260120" grpId="0"/>
      <p:bldP spid="260121" grpId="0"/>
      <p:bldP spid="260122" grpId="0" animBg="1"/>
      <p:bldP spid="260123" grpId="0"/>
      <p:bldP spid="260124" grpId="0"/>
      <p:bldP spid="260125" grpId="0"/>
      <p:bldP spid="260126" grpId="0"/>
      <p:bldP spid="2601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>
            <a:extLst>
              <a:ext uri="{FF2B5EF4-FFF2-40B4-BE49-F238E27FC236}">
                <a16:creationId xmlns:a16="http://schemas.microsoft.com/office/drawing/2014/main" id="{1C1958D0-BA99-4610-82C5-128D1D961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Pendekatan Biaya/Beban</a:t>
            </a:r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00863386-538F-4DC2-B0E0-91B22687F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790" y="3006779"/>
            <a:ext cx="8611954" cy="114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853" tIns="46926" rIns="93853" bIns="46926" anchor="ctr"/>
          <a:lstStyle/>
          <a:p>
            <a:pPr algn="ctr" defTabSz="938555">
              <a:defRPr/>
            </a:pPr>
            <a:r>
              <a:rPr lang="en-US" sz="2616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Pembayaran biaya yang menfaatnya untuk tahun ini saja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8EC66624-EDB8-446B-ADB6-814EB6266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0716" y="116284"/>
            <a:ext cx="8610569" cy="114207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616"/>
              <a:t>Pada tanggal 1 Oktober 2002, perusahaan membayar sewa ruangan untuk masa 1 Oktober 2002 s.d. 31 Desember 2002 sebesar Rp.300.000,00. </a:t>
            </a:r>
          </a:p>
        </p:txBody>
      </p:sp>
      <p:graphicFrame>
        <p:nvGraphicFramePr>
          <p:cNvPr id="262147" name="Group 3">
            <a:extLst>
              <a:ext uri="{FF2B5EF4-FFF2-40B4-BE49-F238E27FC236}">
                <a16:creationId xmlns:a16="http://schemas.microsoft.com/office/drawing/2014/main" id="{F93FD64D-7568-4FF5-9799-78B786D633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00005" y="1600293"/>
          <a:ext cx="9380260" cy="1958836"/>
        </p:xfrm>
        <a:graphic>
          <a:graphicData uri="http://schemas.openxmlformats.org/drawingml/2006/table">
            <a:tbl>
              <a:tblPr/>
              <a:tblGrid>
                <a:gridCol w="1796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0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5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6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Tanggal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Rekening Buku Besar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Debit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Kredit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35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2002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ms Rmn" charset="0"/>
                          <a:cs typeface="Times New Roman" pitchFamily="18" charset="0"/>
                        </a:rPr>
                        <a:t>Oktober 1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ms Rm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ms Rm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89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3853" marR="93853" marT="46933" marB="469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2169" name="Text Box 25">
            <a:extLst>
              <a:ext uri="{FF2B5EF4-FFF2-40B4-BE49-F238E27FC236}">
                <a16:creationId xmlns:a16="http://schemas.microsoft.com/office/drawing/2014/main" id="{A3F1ECBB-01BF-4807-AE80-4E45EC52F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9788" y="2583171"/>
            <a:ext cx="5439374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Beban Sewa                           300.000</a:t>
            </a:r>
          </a:p>
        </p:txBody>
      </p:sp>
      <p:sp>
        <p:nvSpPr>
          <p:cNvPr id="262170" name="Text Box 26">
            <a:extLst>
              <a:ext uri="{FF2B5EF4-FFF2-40B4-BE49-F238E27FC236}">
                <a16:creationId xmlns:a16="http://schemas.microsoft.com/office/drawing/2014/main" id="{99614763-975C-422B-AA1F-773887932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559" y="3085685"/>
            <a:ext cx="6885283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Kas                                                          300.000</a:t>
            </a:r>
          </a:p>
        </p:txBody>
      </p:sp>
      <p:sp>
        <p:nvSpPr>
          <p:cNvPr id="262171" name="Line 27">
            <a:extLst>
              <a:ext uri="{FF2B5EF4-FFF2-40B4-BE49-F238E27FC236}">
                <a16:creationId xmlns:a16="http://schemas.microsoft.com/office/drawing/2014/main" id="{D4EED6F0-F57B-450F-8FCB-F785F4CF3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5652" y="4582152"/>
            <a:ext cx="27866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2172" name="Line 28">
            <a:extLst>
              <a:ext uri="{FF2B5EF4-FFF2-40B4-BE49-F238E27FC236}">
                <a16:creationId xmlns:a16="http://schemas.microsoft.com/office/drawing/2014/main" id="{60D5830E-CE77-4F2C-86C0-6FB5863C7C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7055" y="4582152"/>
            <a:ext cx="0" cy="791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62173" name="Text Box 29">
            <a:extLst>
              <a:ext uri="{FF2B5EF4-FFF2-40B4-BE49-F238E27FC236}">
                <a16:creationId xmlns:a16="http://schemas.microsoft.com/office/drawing/2014/main" id="{DBF3CDB6-100B-419F-A735-11CC00014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2465" y="3950895"/>
            <a:ext cx="2053832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Beban  Sewa</a:t>
            </a:r>
          </a:p>
        </p:txBody>
      </p:sp>
      <p:sp>
        <p:nvSpPr>
          <p:cNvPr id="262174" name="Text Box 30">
            <a:extLst>
              <a:ext uri="{FF2B5EF4-FFF2-40B4-BE49-F238E27FC236}">
                <a16:creationId xmlns:a16="http://schemas.microsoft.com/office/drawing/2014/main" id="{9C4523C6-6F4E-4AE3-9AC9-F8D9A9436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652" y="4701205"/>
            <a:ext cx="1324465" cy="47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300.000</a:t>
            </a:r>
          </a:p>
        </p:txBody>
      </p:sp>
      <p:sp>
        <p:nvSpPr>
          <p:cNvPr id="262175" name="Rectangle 31">
            <a:extLst>
              <a:ext uri="{FF2B5EF4-FFF2-40B4-BE49-F238E27FC236}">
                <a16:creationId xmlns:a16="http://schemas.microsoft.com/office/drawing/2014/main" id="{DA3DCED1-3D7D-4F42-B80D-5782FF843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728" y="3934283"/>
            <a:ext cx="3618654" cy="165566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853" tIns="46926" rIns="93853" bIns="46926" anchor="ctr"/>
          <a:lstStyle>
            <a:lvl1pPr marL="403225" indent="-403225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3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31">
              <a:latin typeface="Arial" panose="020B0604020202020204" pitchFamily="34" charset="0"/>
            </a:endParaRPr>
          </a:p>
        </p:txBody>
      </p:sp>
      <p:sp>
        <p:nvSpPr>
          <p:cNvPr id="262176" name="AutoShape 32">
            <a:extLst>
              <a:ext uri="{FF2B5EF4-FFF2-40B4-BE49-F238E27FC236}">
                <a16:creationId xmlns:a16="http://schemas.microsoft.com/office/drawing/2014/main" id="{6F9B5548-F9C9-456E-8200-AD21F808D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870" y="4598765"/>
            <a:ext cx="643717" cy="485902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D" sz="1570"/>
          </a:p>
        </p:txBody>
      </p:sp>
      <p:sp>
        <p:nvSpPr>
          <p:cNvPr id="262177" name="Text Box 33">
            <a:extLst>
              <a:ext uri="{FF2B5EF4-FFF2-40B4-BE49-F238E27FC236}">
                <a16:creationId xmlns:a16="http://schemas.microsoft.com/office/drawing/2014/main" id="{C9DB0F6D-6D24-4C5F-BB74-28A8B0B79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065" y="4004885"/>
            <a:ext cx="3923208" cy="27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6" rIns="93853" bIns="46926">
            <a:spAutoFit/>
          </a:bodyPr>
          <a:lstStyle>
            <a:lvl1pPr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76325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7632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76325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763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42">
                <a:latin typeface="Arial" panose="020B0604020202020204" pitchFamily="34" charset="0"/>
              </a:rPr>
              <a:t>Sampai dengan 31 Desember 2002 Pengeluaran ini sudah seluruhnya dikonsumsi dan Beban sewa 300.000 dilaporkan di laporan laba rugi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6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6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69" grpId="0" autoUpdateAnimBg="0"/>
      <p:bldP spid="262170" grpId="0" autoUpdateAnimBg="0"/>
      <p:bldP spid="262173" grpId="0" autoUpdateAnimBg="0"/>
      <p:bldP spid="262174" grpId="0" autoUpdateAnimBg="0"/>
      <p:bldP spid="262175" grpId="0" animBg="1" autoUpdateAnimBg="0"/>
      <p:bldP spid="26217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>
            <a:extLst>
              <a:ext uri="{FF2B5EF4-FFF2-40B4-BE49-F238E27FC236}">
                <a16:creationId xmlns:a16="http://schemas.microsoft.com/office/drawing/2014/main" id="{D654FAF6-AE1C-4A34-9CC2-9813F31BA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Pendekatan Biaya/Beban</a:t>
            </a:r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06DE72C1-4D01-4C2E-A2ED-CDE0B0045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3083" y="2275849"/>
            <a:ext cx="7458802" cy="114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853" tIns="46926" rIns="93853" bIns="46926" anchor="ctr"/>
          <a:lstStyle/>
          <a:p>
            <a:pPr algn="ctr" defTabSz="938555">
              <a:defRPr/>
            </a:pPr>
            <a:r>
              <a:rPr lang="en-US" sz="2616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Pembayaran biaya yang manfaatnya untuk tahun ini dan tahun berikutnya</a:t>
            </a:r>
          </a:p>
        </p:txBody>
      </p:sp>
      <p:sp>
        <p:nvSpPr>
          <p:cNvPr id="263172" name="Rectangle 4">
            <a:extLst>
              <a:ext uri="{FF2B5EF4-FFF2-40B4-BE49-F238E27FC236}">
                <a16:creationId xmlns:a16="http://schemas.microsoft.com/office/drawing/2014/main" id="{7DEA37C5-7D2E-4E09-A4FB-594E04E31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16" y="4950385"/>
            <a:ext cx="8610569" cy="114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853" tIns="46926" rIns="93853" bIns="46926" anchor="ctr"/>
          <a:lstStyle/>
          <a:p>
            <a:pPr algn="ctr" defTabSz="938555">
              <a:defRPr/>
            </a:pPr>
            <a:r>
              <a:rPr lang="en-US" sz="2616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Pada tanggal 1 Oktober 2002, perusahaan membayar sewa ruangan untuk masa 1 Oktober 2002 s.d. 30 September 2003 sebesar Rp.1.200.000,00.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6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/>
      <p:bldP spid="26317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485</TotalTime>
  <Words>1899</Words>
  <Application>Microsoft Office PowerPoint</Application>
  <PresentationFormat>Widescreen</PresentationFormat>
  <Paragraphs>656</Paragraphs>
  <Slides>47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Arial</vt:lpstr>
      <vt:lpstr>Arial Narrow</vt:lpstr>
      <vt:lpstr>Century Gothic</vt:lpstr>
      <vt:lpstr>Times New Roman</vt:lpstr>
      <vt:lpstr>Tms Rmn</vt:lpstr>
      <vt:lpstr>Wingdings</vt:lpstr>
      <vt:lpstr>Wingdings 3</vt:lpstr>
      <vt:lpstr>Wisp</vt:lpstr>
      <vt:lpstr>Clip</vt:lpstr>
      <vt:lpstr>PowerPoint Presentation</vt:lpstr>
      <vt:lpstr>PowerPoint Presentation</vt:lpstr>
      <vt:lpstr>Pencatatan Beban dan Pendapatan</vt:lpstr>
      <vt:lpstr>Pencatatan Biaya dibayar di muka </vt:lpstr>
      <vt:lpstr>Pada tanggal 1 Oktober 2002, perusahaan membayar sewa ruangan untuk masa 1 Oktober 2002 s.d. 30 September 2003 sebesar Rp.1.200.000,00. </vt:lpstr>
      <vt:lpstr>PowerPoint Presentation</vt:lpstr>
      <vt:lpstr>Pendekatan Biaya/Beban</vt:lpstr>
      <vt:lpstr>Pada tanggal 1 Oktober 2002, perusahaan membayar sewa ruangan untuk masa 1 Oktober 2002 s.d. 31 Desember 2002 sebesar Rp.300.000,00. </vt:lpstr>
      <vt:lpstr>Pendekatan Biaya/Beban</vt:lpstr>
      <vt:lpstr>PowerPoint Presentation</vt:lpstr>
      <vt:lpstr>PowerPoint Presentation</vt:lpstr>
      <vt:lpstr>Pencatatan Pendapatan  diterima di muka </vt:lpstr>
      <vt:lpstr>PowerPoint Presentation</vt:lpstr>
      <vt:lpstr>PowerPoint Presentation</vt:lpstr>
      <vt:lpstr>PowerPoint Presentation</vt:lpstr>
      <vt:lpstr>PowerPoint Presentation</vt:lpstr>
      <vt:lpstr>Bab VII Jurnal Penyesuaian</vt:lpstr>
      <vt:lpstr>Jurnal Penyesuaian</vt:lpstr>
      <vt:lpstr>Penyesuaian  antara lain meliputi </vt:lpstr>
      <vt:lpstr>MENGGUNAKAN AKTIVA TETAP</vt:lpstr>
      <vt:lpstr>JIKA AKTIVA DAPAT DIGUNAKAN LEBIH DARI SETAHUN</vt:lpstr>
      <vt:lpstr>1 Januari 2002 membeli mobil dengan harga Rp.90.000.000, umur mobil ditaksir 10 tahun</vt:lpstr>
      <vt:lpstr>Menyusutkan aktiva tetap</vt:lpstr>
      <vt:lpstr>Sebuah mobil seharga Rp 90.000.000,- diperkirakan umur ekonomisnya adalah 10 tahun,  disusutkan menggunakan metode garis lurus. Penyusutan per tahun =</vt:lpstr>
      <vt:lpstr>Dari asuransi yang dibayar Rp.750.000 seperti pada bab IV, yang sudah menjadi beban tahun ini (2002) Rp.250.000 sementara itu sisanya merupakan pembayaran untuk tahun 2003 dan 2004</vt:lpstr>
      <vt:lpstr>Gaji bulan Desember sampai dengan tanggal 31 Desember sebesar Rp 2.000.000 belum dibayar</vt:lpstr>
      <vt:lpstr>Dari penerimaan pendapatan pada bab IV, ternyata per 31 Desember 2002 perusahaan hotel telah menerima pembayaran terlebih dahulu  dari tamu hotel sebesar Rp 750.000 untuk 5 hari  di tahun 2003 </vt:lpstr>
      <vt:lpstr>Tanggal 31 Desember 2002 sebuah hotel belum menerima pembayaran sewa kamar sebesar Rp 500.000; karena pembayaran baru dilakukan pada saat check out </vt:lpstr>
      <vt:lpstr>NERACA LAJUR</vt:lpstr>
      <vt:lpstr>WORKSHEET/NERACA LAJUR</vt:lpstr>
      <vt:lpstr>PowerPoint Presentation</vt:lpstr>
      <vt:lpstr>PowerPoint Presentation</vt:lpstr>
      <vt:lpstr>LAPORAN KEUANGAN</vt:lpstr>
      <vt:lpstr>LAPORAN KEUANGAN</vt:lpstr>
      <vt:lpstr>Menyusun Laporan Keuangan (1)</vt:lpstr>
      <vt:lpstr>Menyusun Laporan Keuangan (2)</vt:lpstr>
      <vt:lpstr>PowerPoint Presentation</vt:lpstr>
      <vt:lpstr>PowerPoint Presentation</vt:lpstr>
      <vt:lpstr>PowerPoint Presentation</vt:lpstr>
      <vt:lpstr>Menutup Buku Besar</vt:lpstr>
      <vt:lpstr>Menutup Rekening Pendapatan</vt:lpstr>
      <vt:lpstr>Menutup Rekening Beban telepon</vt:lpstr>
      <vt:lpstr>Menutup Rekening Biaya asuransi</vt:lpstr>
      <vt:lpstr>Menutup Rekening Beban depresiasi</vt:lpstr>
      <vt:lpstr>Menutup Rekening Beban Gaji</vt:lpstr>
      <vt:lpstr>Menutup Rekening Ikhtisar Laba rugi</vt:lpstr>
      <vt:lpstr>Jika jurnal penutup untuk beban tersebut digabung sebagai berikut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Wisnu HP</dc:creator>
  <cp:lastModifiedBy>DellVostro</cp:lastModifiedBy>
  <cp:revision>118</cp:revision>
  <dcterms:created xsi:type="dcterms:W3CDTF">2019-08-10T01:31:05Z</dcterms:created>
  <dcterms:modified xsi:type="dcterms:W3CDTF">2019-08-20T01:45:14Z</dcterms:modified>
</cp:coreProperties>
</file>