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33550-C4B2-407B-854B-2C44D8AC7D00}" type="datetimeFigureOut">
              <a:rPr lang="en-US" smtClean="0"/>
              <a:t>9/5/2016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F11DC-E8BC-4D67-ACDF-3CE9426DB54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0EC883-00ED-484D-BB86-59EFDA1C2863}" type="slidenum">
              <a:rPr lang="en-US" smtClean="0"/>
              <a:pPr/>
              <a:t>35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284521A-A179-4C96-8D1B-F997906AB516}" type="datetimeFigureOut">
              <a:rPr lang="en-US" smtClean="0"/>
              <a:t>9/5/2016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94A4C15-AA7F-4C51-BBA2-4C03AA39DC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435100" y="1447800"/>
            <a:ext cx="7499350" cy="4800600"/>
          </a:xfrm>
          <a:prstGeom prst="rect">
            <a:avLst/>
          </a:prstGeo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a:xfrm>
            <a:off x="3581400" y="6305550"/>
            <a:ext cx="2133600" cy="476250"/>
          </a:xfrm>
          <a:prstGeom prst="rect">
            <a:avLst/>
          </a:prstGeom>
        </p:spPr>
        <p:txBody>
          <a:bodyPr/>
          <a:lstStyle>
            <a:lvl1pPr>
              <a:defRPr/>
            </a:lvl1pPr>
          </a:lstStyle>
          <a:p>
            <a:pPr>
              <a:defRPr/>
            </a:pPr>
            <a:fld id="{B1923C35-E7BC-450F-A833-E23DAAFBD20A}" type="datetime1">
              <a:rPr lang="en-US"/>
              <a:pPr>
                <a:defRPr/>
              </a:pPr>
              <a:t>9/5/2016</a:t>
            </a:fld>
            <a:endParaRPr lang="en-US"/>
          </a:p>
        </p:txBody>
      </p:sp>
      <p:sp>
        <p:nvSpPr>
          <p:cNvPr id="5" name="Footer Placeholder 9"/>
          <p:cNvSpPr>
            <a:spLocks noGrp="1"/>
          </p:cNvSpPr>
          <p:nvPr>
            <p:ph type="ftr" sz="quarter" idx="11"/>
          </p:nvPr>
        </p:nvSpPr>
        <p:spPr>
          <a:xfrm>
            <a:off x="5715000" y="6305550"/>
            <a:ext cx="2895600" cy="476250"/>
          </a:xfrm>
          <a:prstGeom prst="rect">
            <a:avLst/>
          </a:prstGeom>
        </p:spPr>
        <p:txBody>
          <a:bodyPr/>
          <a:lstStyle>
            <a:lvl1pPr>
              <a:defRPr/>
            </a:lvl1pPr>
          </a:lstStyle>
          <a:p>
            <a:pPr>
              <a:defRPr/>
            </a:pPr>
            <a:endParaRPr lang="en-US"/>
          </a:p>
        </p:txBody>
      </p:sp>
      <p:sp>
        <p:nvSpPr>
          <p:cNvPr id="6" name="Slide Number Placeholder 21"/>
          <p:cNvSpPr>
            <a:spLocks noGrp="1"/>
          </p:cNvSpPr>
          <p:nvPr>
            <p:ph type="sldNum" sz="quarter" idx="12"/>
          </p:nvPr>
        </p:nvSpPr>
        <p:spPr>
          <a:xfrm>
            <a:off x="8613775" y="6305550"/>
            <a:ext cx="457200" cy="476250"/>
          </a:xfrm>
          <a:prstGeom prst="rect">
            <a:avLst/>
          </a:prstGeom>
        </p:spPr>
        <p:txBody>
          <a:bodyPr/>
          <a:lstStyle>
            <a:lvl1pPr>
              <a:defRPr/>
            </a:lvl1pPr>
          </a:lstStyle>
          <a:p>
            <a:pPr>
              <a:defRPr/>
            </a:pPr>
            <a:fld id="{1967EBCF-EEAB-4727-8265-0B0846A05E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785786"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cstate="print"/>
          <a:srcRect/>
          <a:stretch>
            <a:fillRect/>
          </a:stretch>
        </p:blipFill>
        <p:spPr bwMode="auto">
          <a:xfrm>
            <a:off x="71406" y="144463"/>
            <a:ext cx="600548" cy="49845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AC9D643-668E-4C43-85DF-C0F365E9B333}" type="slidenum">
              <a:rPr lang="en-US"/>
              <a:pPr>
                <a:defRPr/>
              </a:pPr>
              <a:t>1</a:t>
            </a:fld>
            <a:endParaRPr lang="en-US"/>
          </a:p>
        </p:txBody>
      </p:sp>
      <p:sp>
        <p:nvSpPr>
          <p:cNvPr id="5" name="Rectangle 4"/>
          <p:cNvSpPr/>
          <p:nvPr/>
        </p:nvSpPr>
        <p:spPr>
          <a:xfrm>
            <a:off x="1428750" y="571500"/>
            <a:ext cx="6786563" cy="171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dirty="0">
                <a:solidFill>
                  <a:schemeClr val="tx1"/>
                </a:solidFill>
              </a:rPr>
              <a:t>PERPAJAKAN I</a:t>
            </a:r>
          </a:p>
        </p:txBody>
      </p:sp>
      <p:sp>
        <p:nvSpPr>
          <p:cNvPr id="6" name="Rectangle 5"/>
          <p:cNvSpPr/>
          <p:nvPr/>
        </p:nvSpPr>
        <p:spPr>
          <a:xfrm>
            <a:off x="1643063" y="4429125"/>
            <a:ext cx="6143625" cy="1357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600" dirty="0" err="1">
                <a:solidFill>
                  <a:schemeClr val="tx1"/>
                </a:solidFill>
              </a:rPr>
              <a:t>Oleh</a:t>
            </a:r>
            <a:endParaRPr lang="en-US" sz="2600" dirty="0">
              <a:solidFill>
                <a:schemeClr val="tx1"/>
              </a:solidFill>
            </a:endParaRPr>
          </a:p>
          <a:p>
            <a:pPr algn="ctr" fontAlgn="auto">
              <a:spcBef>
                <a:spcPts val="0"/>
              </a:spcBef>
              <a:spcAft>
                <a:spcPts val="0"/>
              </a:spcAft>
              <a:defRPr/>
            </a:pPr>
            <a:r>
              <a:rPr lang="en-US" sz="2600" dirty="0" err="1">
                <a:solidFill>
                  <a:schemeClr val="tx1"/>
                </a:solidFill>
              </a:rPr>
              <a:t>Wisnu</a:t>
            </a:r>
            <a:r>
              <a:rPr lang="en-US" sz="2600" dirty="0">
                <a:solidFill>
                  <a:schemeClr val="tx1"/>
                </a:solidFill>
              </a:rPr>
              <a:t> </a:t>
            </a:r>
            <a:r>
              <a:rPr lang="en-US" sz="2600" dirty="0" err="1">
                <a:solidFill>
                  <a:schemeClr val="tx1"/>
                </a:solidFill>
              </a:rPr>
              <a:t>Haryo</a:t>
            </a:r>
            <a:r>
              <a:rPr lang="en-US" sz="2600" dirty="0">
                <a:solidFill>
                  <a:schemeClr val="tx1"/>
                </a:solidFill>
              </a:rPr>
              <a:t> </a:t>
            </a:r>
            <a:r>
              <a:rPr lang="en-US" sz="2600" dirty="0" err="1">
                <a:solidFill>
                  <a:schemeClr val="tx1"/>
                </a:solidFill>
              </a:rPr>
              <a:t>Pramudya</a:t>
            </a:r>
            <a:r>
              <a:rPr lang="en-US" sz="2600" dirty="0">
                <a:solidFill>
                  <a:schemeClr val="tx1"/>
                </a:solidFill>
              </a:rPr>
              <a:t>, </a:t>
            </a:r>
            <a:r>
              <a:rPr lang="en-US" sz="2600" dirty="0" err="1">
                <a:solidFill>
                  <a:schemeClr val="tx1"/>
                </a:solidFill>
              </a:rPr>
              <a:t>S.E.,M.Si.,Ak</a:t>
            </a:r>
            <a:r>
              <a:rPr lang="en-US" sz="2600" dirty="0">
                <a:solidFill>
                  <a:schemeClr val="tx1"/>
                </a:solidFill>
              </a:rPr>
              <a:t>., CA</a:t>
            </a:r>
          </a:p>
        </p:txBody>
      </p:sp>
      <p:sp>
        <p:nvSpPr>
          <p:cNvPr id="7" name="Rectangle 6"/>
          <p:cNvSpPr/>
          <p:nvPr/>
        </p:nvSpPr>
        <p:spPr>
          <a:xfrm>
            <a:off x="1428750" y="2428875"/>
            <a:ext cx="6786563" cy="171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dirty="0" err="1">
                <a:solidFill>
                  <a:schemeClr val="tx1"/>
                </a:solidFill>
              </a:rPr>
              <a:t>Bagian</a:t>
            </a:r>
            <a:r>
              <a:rPr lang="en-US" sz="4000" dirty="0">
                <a:solidFill>
                  <a:schemeClr val="tx1"/>
                </a:solidFill>
              </a:rPr>
              <a:t>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a:t>
            </a:r>
            <a:r>
              <a:rPr lang="en-US" sz="2700" dirty="0" err="1">
                <a:solidFill>
                  <a:srgbClr val="FF0000"/>
                </a:solidFill>
                <a:latin typeface="Arial" pitchFamily="34" charset="0"/>
                <a:cs typeface="Arial" pitchFamily="34" charset="0"/>
              </a:rPr>
              <a:t>Sistematik</a:t>
            </a:r>
            <a:endParaRPr lang="en-US" sz="2700" dirty="0">
              <a:solidFill>
                <a:srgbClr val="FF0000"/>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
        <p:nvSpPr>
          <p:cNvPr id="7" name="Rectangular Callout 6"/>
          <p:cNvSpPr/>
          <p:nvPr/>
        </p:nvSpPr>
        <p:spPr>
          <a:xfrm>
            <a:off x="785787" y="428625"/>
            <a:ext cx="8001056" cy="2857500"/>
          </a:xfrm>
          <a:prstGeom prst="wedgeRectCallout">
            <a:avLst>
              <a:gd name="adj1" fmla="val -32060"/>
              <a:gd name="adj2" fmla="val 7652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600" dirty="0" err="1">
                <a:solidFill>
                  <a:schemeClr val="tx1"/>
                </a:solidFill>
              </a:rPr>
              <a:t>Penafsiran</a:t>
            </a:r>
            <a:r>
              <a:rPr lang="en-US" sz="2600" dirty="0">
                <a:solidFill>
                  <a:schemeClr val="tx1"/>
                </a:solidFill>
              </a:rPr>
              <a:t> </a:t>
            </a:r>
            <a:r>
              <a:rPr lang="en-US" sz="2600" dirty="0" err="1">
                <a:solidFill>
                  <a:schemeClr val="tx1"/>
                </a:solidFill>
              </a:rPr>
              <a:t>sistematik</a:t>
            </a:r>
            <a:r>
              <a:rPr lang="en-US" sz="2600" dirty="0">
                <a:solidFill>
                  <a:schemeClr val="tx1"/>
                </a:solidFill>
              </a:rPr>
              <a:t> </a:t>
            </a:r>
            <a:r>
              <a:rPr lang="en-US" sz="2600" dirty="0" err="1">
                <a:solidFill>
                  <a:schemeClr val="tx1"/>
                </a:solidFill>
              </a:rPr>
              <a:t>adalah</a:t>
            </a:r>
            <a:r>
              <a:rPr lang="en-US" sz="2600" dirty="0">
                <a:solidFill>
                  <a:schemeClr val="tx1"/>
                </a:solidFill>
              </a:rPr>
              <a:t> </a:t>
            </a:r>
            <a:r>
              <a:rPr lang="en-US" sz="2600" dirty="0" err="1">
                <a:solidFill>
                  <a:schemeClr val="tx1"/>
                </a:solidFill>
              </a:rPr>
              <a:t>penafsiran</a:t>
            </a:r>
            <a:r>
              <a:rPr lang="en-US" sz="2600" dirty="0">
                <a:solidFill>
                  <a:schemeClr val="tx1"/>
                </a:solidFill>
              </a:rPr>
              <a:t> </a:t>
            </a:r>
            <a:r>
              <a:rPr lang="en-US" sz="2600" dirty="0" err="1">
                <a:solidFill>
                  <a:schemeClr val="tx1"/>
                </a:solidFill>
              </a:rPr>
              <a:t>atas</a:t>
            </a:r>
            <a:r>
              <a:rPr lang="en-US" sz="2600" dirty="0">
                <a:solidFill>
                  <a:schemeClr val="tx1"/>
                </a:solidFill>
              </a:rPr>
              <a:t> </a:t>
            </a:r>
            <a:r>
              <a:rPr lang="en-US" sz="2600" dirty="0" err="1">
                <a:solidFill>
                  <a:schemeClr val="tx1"/>
                </a:solidFill>
              </a:rPr>
              <a:t>ketentuan</a:t>
            </a:r>
            <a:r>
              <a:rPr lang="en-US" sz="2600" dirty="0">
                <a:solidFill>
                  <a:schemeClr val="tx1"/>
                </a:solidFill>
              </a:rPr>
              <a:t> </a:t>
            </a:r>
            <a:r>
              <a:rPr lang="en-US" sz="2600" dirty="0" err="1">
                <a:solidFill>
                  <a:schemeClr val="tx1"/>
                </a:solidFill>
              </a:rPr>
              <a:t>undang-undang</a:t>
            </a:r>
            <a:r>
              <a:rPr lang="en-US" sz="2600" dirty="0">
                <a:solidFill>
                  <a:schemeClr val="tx1"/>
                </a:solidFill>
              </a:rPr>
              <a:t> </a:t>
            </a:r>
            <a:r>
              <a:rPr lang="en-US" sz="2600" dirty="0" err="1">
                <a:solidFill>
                  <a:schemeClr val="tx1"/>
                </a:solidFill>
              </a:rPr>
              <a:t>dengan</a:t>
            </a:r>
            <a:r>
              <a:rPr lang="en-US" sz="2600" dirty="0">
                <a:solidFill>
                  <a:schemeClr val="tx1"/>
                </a:solidFill>
              </a:rPr>
              <a:t> </a:t>
            </a:r>
            <a:r>
              <a:rPr lang="en-US" sz="2600" dirty="0" err="1">
                <a:solidFill>
                  <a:schemeClr val="tx1"/>
                </a:solidFill>
              </a:rPr>
              <a:t>mengaitkannya</a:t>
            </a:r>
            <a:r>
              <a:rPr lang="en-US" sz="2600" dirty="0">
                <a:solidFill>
                  <a:schemeClr val="tx1"/>
                </a:solidFill>
              </a:rPr>
              <a:t> </a:t>
            </a:r>
            <a:r>
              <a:rPr lang="en-US" sz="2600" dirty="0" err="1">
                <a:solidFill>
                  <a:schemeClr val="tx1"/>
                </a:solidFill>
              </a:rPr>
              <a:t>dengan</a:t>
            </a:r>
            <a:r>
              <a:rPr lang="en-US" sz="2600" dirty="0">
                <a:solidFill>
                  <a:schemeClr val="tx1"/>
                </a:solidFill>
              </a:rPr>
              <a:t> </a:t>
            </a:r>
            <a:r>
              <a:rPr lang="en-US" sz="2600" dirty="0" err="1">
                <a:solidFill>
                  <a:schemeClr val="tx1"/>
                </a:solidFill>
              </a:rPr>
              <a:t>ketentuan</a:t>
            </a:r>
            <a:r>
              <a:rPr lang="en-US" sz="2600" dirty="0">
                <a:solidFill>
                  <a:schemeClr val="tx1"/>
                </a:solidFill>
              </a:rPr>
              <a:t> (</a:t>
            </a:r>
            <a:r>
              <a:rPr lang="en-US" sz="2600" dirty="0" err="1">
                <a:solidFill>
                  <a:schemeClr val="tx1"/>
                </a:solidFill>
              </a:rPr>
              <a:t>pasal-pasal</a:t>
            </a:r>
            <a:r>
              <a:rPr lang="en-US" sz="2600" dirty="0">
                <a:solidFill>
                  <a:schemeClr val="tx1"/>
                </a:solidFill>
              </a:rPr>
              <a:t>) lain </a:t>
            </a:r>
            <a:r>
              <a:rPr lang="en-US" sz="2600" dirty="0" err="1">
                <a:solidFill>
                  <a:schemeClr val="tx1"/>
                </a:solidFill>
              </a:rPr>
              <a:t>dari</a:t>
            </a:r>
            <a:r>
              <a:rPr lang="en-US" sz="2600" dirty="0">
                <a:solidFill>
                  <a:schemeClr val="tx1"/>
                </a:solidFill>
              </a:rPr>
              <a:t> </a:t>
            </a:r>
            <a:r>
              <a:rPr lang="en-US" sz="2600" dirty="0" err="1">
                <a:solidFill>
                  <a:schemeClr val="tx1"/>
                </a:solidFill>
              </a:rPr>
              <a:t>undang-undang</a:t>
            </a:r>
            <a:r>
              <a:rPr lang="en-US" sz="2600" dirty="0">
                <a:solidFill>
                  <a:schemeClr val="tx1"/>
                </a:solidFill>
              </a:rPr>
              <a:t> </a:t>
            </a:r>
            <a:r>
              <a:rPr lang="en-US" sz="2600" dirty="0" err="1">
                <a:solidFill>
                  <a:schemeClr val="tx1"/>
                </a:solidFill>
              </a:rPr>
              <a:t>dimaksud</a:t>
            </a:r>
            <a:r>
              <a:rPr lang="en-US" sz="2600" dirty="0">
                <a:solidFill>
                  <a:schemeClr val="tx1"/>
                </a:solidFill>
              </a:rPr>
              <a:t> (</a:t>
            </a:r>
            <a:r>
              <a:rPr lang="en-US" sz="2600" dirty="0" err="1">
                <a:solidFill>
                  <a:schemeClr val="tx1"/>
                </a:solidFill>
              </a:rPr>
              <a:t>dalam</a:t>
            </a:r>
            <a:r>
              <a:rPr lang="en-US" sz="2600" dirty="0">
                <a:solidFill>
                  <a:schemeClr val="tx1"/>
                </a:solidFill>
              </a:rPr>
              <a:t> </a:t>
            </a:r>
            <a:r>
              <a:rPr lang="en-US" sz="2600" dirty="0" err="1">
                <a:solidFill>
                  <a:schemeClr val="tx1"/>
                </a:solidFill>
              </a:rPr>
              <a:t>suatu</a:t>
            </a:r>
            <a:r>
              <a:rPr lang="en-US" sz="2600" dirty="0">
                <a:solidFill>
                  <a:schemeClr val="tx1"/>
                </a:solidFill>
              </a:rPr>
              <a:t> </a:t>
            </a:r>
            <a:r>
              <a:rPr lang="en-US" sz="2600" dirty="0" err="1">
                <a:solidFill>
                  <a:schemeClr val="tx1"/>
                </a:solidFill>
              </a:rPr>
              <a:t>undang-undang</a:t>
            </a:r>
            <a:r>
              <a:rPr lang="en-US" sz="2600" dirty="0">
                <a:solidFill>
                  <a:schemeClr val="tx1"/>
                </a:solidFill>
              </a:rPr>
              <a:t>) </a:t>
            </a:r>
            <a:r>
              <a:rPr lang="en-US" sz="2600" dirty="0" err="1">
                <a:solidFill>
                  <a:schemeClr val="tx1"/>
                </a:solidFill>
              </a:rPr>
              <a:t>atau</a:t>
            </a:r>
            <a:r>
              <a:rPr lang="en-US" sz="2600" dirty="0">
                <a:solidFill>
                  <a:schemeClr val="tx1"/>
                </a:solidFill>
              </a:rPr>
              <a:t> </a:t>
            </a:r>
            <a:r>
              <a:rPr lang="en-US" sz="2600" dirty="0" err="1">
                <a:solidFill>
                  <a:schemeClr val="tx1"/>
                </a:solidFill>
              </a:rPr>
              <a:t>dengan</a:t>
            </a:r>
            <a:r>
              <a:rPr lang="en-US" sz="2600" dirty="0">
                <a:solidFill>
                  <a:schemeClr val="tx1"/>
                </a:solidFill>
              </a:rPr>
              <a:t> </a:t>
            </a:r>
            <a:r>
              <a:rPr lang="en-US" sz="2600" dirty="0" err="1">
                <a:solidFill>
                  <a:schemeClr val="tx1"/>
                </a:solidFill>
              </a:rPr>
              <a:t>mengaitkannya</a:t>
            </a:r>
            <a:r>
              <a:rPr lang="en-US" sz="2600" dirty="0">
                <a:solidFill>
                  <a:schemeClr val="tx1"/>
                </a:solidFill>
              </a:rPr>
              <a:t> </a:t>
            </a:r>
            <a:r>
              <a:rPr lang="en-US" sz="2600" dirty="0" err="1">
                <a:solidFill>
                  <a:schemeClr val="tx1"/>
                </a:solidFill>
              </a:rPr>
              <a:t>dengan</a:t>
            </a:r>
            <a:r>
              <a:rPr lang="en-US" sz="2600" dirty="0">
                <a:solidFill>
                  <a:schemeClr val="tx1"/>
                </a:solidFill>
              </a:rPr>
              <a:t> </a:t>
            </a:r>
            <a:r>
              <a:rPr lang="en-US" sz="2600" dirty="0" err="1">
                <a:solidFill>
                  <a:schemeClr val="tx1"/>
                </a:solidFill>
              </a:rPr>
              <a:t>pasal-pasal</a:t>
            </a:r>
            <a:r>
              <a:rPr lang="en-US" sz="2600" dirty="0">
                <a:solidFill>
                  <a:schemeClr val="tx1"/>
                </a:solidFill>
              </a:rPr>
              <a:t> </a:t>
            </a:r>
            <a:r>
              <a:rPr lang="en-US" sz="2600" dirty="0" err="1">
                <a:solidFill>
                  <a:schemeClr val="tx1"/>
                </a:solidFill>
              </a:rPr>
              <a:t>dalam</a:t>
            </a:r>
            <a:r>
              <a:rPr lang="en-US" sz="2600" dirty="0">
                <a:solidFill>
                  <a:schemeClr val="tx1"/>
                </a:solidFill>
              </a:rPr>
              <a:t> </a:t>
            </a:r>
            <a:r>
              <a:rPr lang="en-US" sz="2600" dirty="0" err="1">
                <a:solidFill>
                  <a:schemeClr val="tx1"/>
                </a:solidFill>
              </a:rPr>
              <a:t>undang-undang</a:t>
            </a:r>
            <a:r>
              <a:rPr lang="en-US" sz="2600" dirty="0">
                <a:solidFill>
                  <a:schemeClr val="tx1"/>
                </a:solidFill>
              </a:rPr>
              <a:t> yang lain.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a:t>
            </a:r>
            <a:r>
              <a:rPr lang="en-US" sz="2700" dirty="0" err="1">
                <a:solidFill>
                  <a:srgbClr val="FF0000"/>
                </a:solidFill>
                <a:latin typeface="Arial" pitchFamily="34" charset="0"/>
                <a:cs typeface="Arial" pitchFamily="34" charset="0"/>
              </a:rPr>
              <a:t>Otentik</a:t>
            </a:r>
            <a:endParaRPr lang="en-US" sz="2700" dirty="0">
              <a:solidFill>
                <a:srgbClr val="FF0000"/>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
        <p:nvSpPr>
          <p:cNvPr id="7" name="Rectangular Callout 6"/>
          <p:cNvSpPr/>
          <p:nvPr/>
        </p:nvSpPr>
        <p:spPr>
          <a:xfrm>
            <a:off x="785845" y="428625"/>
            <a:ext cx="8072435" cy="3286125"/>
          </a:xfrm>
          <a:prstGeom prst="wedgeRectCallout">
            <a:avLst>
              <a:gd name="adj1" fmla="val -32060"/>
              <a:gd name="adj2" fmla="val 7652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Penafsiran</a:t>
            </a:r>
            <a:r>
              <a:rPr lang="en-GB" sz="2800" dirty="0">
                <a:solidFill>
                  <a:schemeClr val="tx1"/>
                </a:solidFill>
              </a:rPr>
              <a:t> </a:t>
            </a:r>
            <a:r>
              <a:rPr lang="en-GB" sz="2800" dirty="0" err="1">
                <a:solidFill>
                  <a:schemeClr val="tx1"/>
                </a:solidFill>
              </a:rPr>
              <a:t>otentik</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penafsiran</a:t>
            </a:r>
            <a:r>
              <a:rPr lang="en-GB" sz="2800" dirty="0">
                <a:solidFill>
                  <a:schemeClr val="tx1"/>
                </a:solidFill>
              </a:rPr>
              <a:t> </a:t>
            </a:r>
            <a:r>
              <a:rPr lang="en-GB" sz="2800" dirty="0" err="1">
                <a:solidFill>
                  <a:schemeClr val="tx1"/>
                </a:solidFill>
              </a:rPr>
              <a:t>atas</a:t>
            </a:r>
            <a:r>
              <a:rPr lang="en-GB" sz="2800" dirty="0">
                <a:solidFill>
                  <a:schemeClr val="tx1"/>
                </a:solidFill>
              </a:rPr>
              <a:t> </a:t>
            </a:r>
            <a:r>
              <a:rPr lang="en-GB" sz="2800" dirty="0" err="1">
                <a:solidFill>
                  <a:schemeClr val="tx1"/>
                </a:solidFill>
              </a:rPr>
              <a:t>suatu</a:t>
            </a:r>
            <a:r>
              <a:rPr lang="en-GB" sz="2800" dirty="0">
                <a:solidFill>
                  <a:schemeClr val="tx1"/>
                </a:solidFill>
              </a:rPr>
              <a:t> </a:t>
            </a:r>
            <a:r>
              <a:rPr lang="en-GB" sz="2800" dirty="0" err="1">
                <a:solidFill>
                  <a:schemeClr val="tx1"/>
                </a:solidFill>
              </a:rPr>
              <a:t>ketentuan</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dengan</a:t>
            </a:r>
            <a:r>
              <a:rPr lang="en-GB" sz="2800" dirty="0">
                <a:solidFill>
                  <a:schemeClr val="tx1"/>
                </a:solidFill>
              </a:rPr>
              <a:t> </a:t>
            </a:r>
            <a:r>
              <a:rPr lang="en-GB" sz="2800" dirty="0" err="1">
                <a:solidFill>
                  <a:schemeClr val="tx1"/>
                </a:solidFill>
              </a:rPr>
              <a:t>melihat</a:t>
            </a:r>
            <a:r>
              <a:rPr lang="en-GB" sz="2800" dirty="0">
                <a:solidFill>
                  <a:schemeClr val="tx1"/>
                </a:solidFill>
              </a:rPr>
              <a:t> </a:t>
            </a:r>
            <a:r>
              <a:rPr lang="en-GB" sz="2800" dirty="0" err="1">
                <a:solidFill>
                  <a:schemeClr val="tx1"/>
                </a:solidFill>
              </a:rPr>
              <a:t>pada</a:t>
            </a:r>
            <a:r>
              <a:rPr lang="en-GB" sz="2800" dirty="0">
                <a:solidFill>
                  <a:schemeClr val="tx1"/>
                </a:solidFill>
              </a:rPr>
              <a:t> </a:t>
            </a:r>
            <a:r>
              <a:rPr lang="en-GB" sz="2800" dirty="0" err="1">
                <a:solidFill>
                  <a:schemeClr val="tx1"/>
                </a:solidFill>
              </a:rPr>
              <a:t>apa</a:t>
            </a:r>
            <a:r>
              <a:rPr lang="en-GB" sz="2800" dirty="0">
                <a:solidFill>
                  <a:schemeClr val="tx1"/>
                </a:solidFill>
              </a:rPr>
              <a:t> yang </a:t>
            </a:r>
            <a:r>
              <a:rPr lang="en-GB" sz="2800" dirty="0" err="1">
                <a:solidFill>
                  <a:schemeClr val="tx1"/>
                </a:solidFill>
              </a:rPr>
              <a:t>telah</a:t>
            </a:r>
            <a:r>
              <a:rPr lang="en-GB" sz="2800" dirty="0">
                <a:solidFill>
                  <a:schemeClr val="tx1"/>
                </a:solidFill>
              </a:rPr>
              <a:t> </a:t>
            </a:r>
            <a:r>
              <a:rPr lang="en-GB" sz="2800" dirty="0" err="1">
                <a:solidFill>
                  <a:schemeClr val="tx1"/>
                </a:solidFill>
              </a:rPr>
              <a:t>dijelaskan</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tersebut</a:t>
            </a:r>
            <a:r>
              <a:rPr lang="en-GB" sz="2800" dirty="0">
                <a:solidFill>
                  <a:schemeClr val="tx1"/>
                </a:solidFill>
              </a:rPr>
              <a:t>. </a:t>
            </a:r>
            <a:r>
              <a:rPr lang="en-GB" sz="2800" dirty="0" err="1">
                <a:solidFill>
                  <a:schemeClr val="tx1"/>
                </a:solidFill>
              </a:rPr>
              <a:t>Biasanya</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suatu</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terdapat</a:t>
            </a:r>
            <a:r>
              <a:rPr lang="en-GB" sz="2800" dirty="0">
                <a:solidFill>
                  <a:schemeClr val="tx1"/>
                </a:solidFill>
              </a:rPr>
              <a:t> </a:t>
            </a:r>
            <a:r>
              <a:rPr lang="en-GB" sz="2800" dirty="0" err="1">
                <a:solidFill>
                  <a:schemeClr val="tx1"/>
                </a:solidFill>
              </a:rPr>
              <a:t>sebuah</a:t>
            </a:r>
            <a:r>
              <a:rPr lang="en-GB" sz="2800" dirty="0">
                <a:solidFill>
                  <a:schemeClr val="tx1"/>
                </a:solidFill>
              </a:rPr>
              <a:t> </a:t>
            </a:r>
            <a:r>
              <a:rPr lang="en-GB" sz="2800" dirty="0" err="1">
                <a:solidFill>
                  <a:schemeClr val="tx1"/>
                </a:solidFill>
              </a:rPr>
              <a:t>pasal</a:t>
            </a:r>
            <a:r>
              <a:rPr lang="en-GB" sz="2800" dirty="0">
                <a:solidFill>
                  <a:schemeClr val="tx1"/>
                </a:solidFill>
              </a:rPr>
              <a:t> </a:t>
            </a:r>
            <a:r>
              <a:rPr lang="en-GB" sz="2800" dirty="0" err="1">
                <a:solidFill>
                  <a:schemeClr val="tx1"/>
                </a:solidFill>
              </a:rPr>
              <a:t>mengenai</a:t>
            </a:r>
            <a:r>
              <a:rPr lang="en-GB" sz="2800" dirty="0">
                <a:solidFill>
                  <a:schemeClr val="tx1"/>
                </a:solidFill>
              </a:rPr>
              <a:t> </a:t>
            </a:r>
            <a:r>
              <a:rPr lang="en-GB" sz="2800" dirty="0" err="1">
                <a:solidFill>
                  <a:schemeClr val="tx1"/>
                </a:solidFill>
              </a:rPr>
              <a:t>ketentuan</a:t>
            </a:r>
            <a:r>
              <a:rPr lang="en-GB" sz="2800" dirty="0">
                <a:solidFill>
                  <a:schemeClr val="tx1"/>
                </a:solidFill>
              </a:rPr>
              <a:t> </a:t>
            </a:r>
            <a:r>
              <a:rPr lang="en-GB" sz="2800" dirty="0" err="1">
                <a:solidFill>
                  <a:schemeClr val="tx1"/>
                </a:solidFill>
              </a:rPr>
              <a:t>umum</a:t>
            </a:r>
            <a:r>
              <a:rPr lang="en-GB" sz="2800" dirty="0">
                <a:solidFill>
                  <a:schemeClr val="tx1"/>
                </a:solidFill>
              </a:rPr>
              <a:t> yang </a:t>
            </a:r>
            <a:r>
              <a:rPr lang="en-GB" sz="2800" dirty="0" err="1">
                <a:solidFill>
                  <a:schemeClr val="tx1"/>
                </a:solidFill>
              </a:rPr>
              <a:t>isinya</a:t>
            </a:r>
            <a:r>
              <a:rPr lang="en-GB" sz="2800" dirty="0">
                <a:solidFill>
                  <a:schemeClr val="tx1"/>
                </a:solidFill>
              </a:rPr>
              <a:t> </a:t>
            </a:r>
            <a:r>
              <a:rPr lang="en-GB" sz="2800" dirty="0" err="1">
                <a:solidFill>
                  <a:schemeClr val="tx1"/>
                </a:solidFill>
              </a:rPr>
              <a:t>menjelaskan</a:t>
            </a:r>
            <a:r>
              <a:rPr lang="en-GB" sz="2800" dirty="0">
                <a:solidFill>
                  <a:schemeClr val="tx1"/>
                </a:solidFill>
              </a:rPr>
              <a:t> </a:t>
            </a:r>
            <a:r>
              <a:rPr lang="en-GB" sz="2800" dirty="0" err="1">
                <a:solidFill>
                  <a:schemeClr val="tx1"/>
                </a:solidFill>
              </a:rPr>
              <a:t>arti</a:t>
            </a:r>
            <a:r>
              <a:rPr lang="en-GB" sz="2800" dirty="0">
                <a:solidFill>
                  <a:schemeClr val="tx1"/>
                </a:solidFill>
              </a:rPr>
              <a:t> </a:t>
            </a:r>
            <a:r>
              <a:rPr lang="en-GB" sz="2800" dirty="0" err="1">
                <a:solidFill>
                  <a:schemeClr val="tx1"/>
                </a:solidFill>
              </a:rPr>
              <a:t>atau</a:t>
            </a:r>
            <a:r>
              <a:rPr lang="en-GB" sz="2800" dirty="0">
                <a:solidFill>
                  <a:schemeClr val="tx1"/>
                </a:solidFill>
              </a:rPr>
              <a:t> </a:t>
            </a:r>
            <a:r>
              <a:rPr lang="en-GB" sz="2800" dirty="0" err="1">
                <a:solidFill>
                  <a:schemeClr val="tx1"/>
                </a:solidFill>
              </a:rPr>
              <a:t>maksud</a:t>
            </a:r>
            <a:r>
              <a:rPr lang="en-GB" sz="2800" dirty="0">
                <a:solidFill>
                  <a:schemeClr val="tx1"/>
                </a:solidFill>
              </a:rPr>
              <a:t> </a:t>
            </a:r>
            <a:r>
              <a:rPr lang="en-GB" sz="2800" dirty="0" err="1">
                <a:solidFill>
                  <a:schemeClr val="tx1"/>
                </a:solidFill>
              </a:rPr>
              <a:t>dari</a:t>
            </a:r>
            <a:r>
              <a:rPr lang="en-GB" sz="2800" dirty="0">
                <a:solidFill>
                  <a:schemeClr val="tx1"/>
                </a:solidFill>
              </a:rPr>
              <a:t> </a:t>
            </a:r>
            <a:r>
              <a:rPr lang="en-GB" sz="2800" dirty="0" err="1">
                <a:solidFill>
                  <a:schemeClr val="tx1"/>
                </a:solidFill>
              </a:rPr>
              <a:t>ketentuan</a:t>
            </a:r>
            <a:r>
              <a:rPr lang="en-GB" sz="2800" dirty="0">
                <a:solidFill>
                  <a:schemeClr val="tx1"/>
                </a:solidFill>
              </a:rPr>
              <a:t> yang </a:t>
            </a:r>
            <a:r>
              <a:rPr lang="en-GB" sz="2800" dirty="0" err="1">
                <a:solidFill>
                  <a:schemeClr val="tx1"/>
                </a:solidFill>
              </a:rPr>
              <a:t>telah</a:t>
            </a:r>
            <a:r>
              <a:rPr lang="en-GB" sz="2800" dirty="0">
                <a:solidFill>
                  <a:schemeClr val="tx1"/>
                </a:solidFill>
              </a:rPr>
              <a:t> </a:t>
            </a:r>
            <a:r>
              <a:rPr lang="en-GB" sz="2800" dirty="0" err="1">
                <a:solidFill>
                  <a:schemeClr val="tx1"/>
                </a:solidFill>
              </a:rPr>
              <a:t>diatur</a:t>
            </a:r>
            <a:r>
              <a:rPr lang="en-GB" sz="2800" dirty="0">
                <a:solidFill>
                  <a:schemeClr val="tx1"/>
                </a:solidFill>
              </a:rPr>
              <a:t>.</a:t>
            </a:r>
            <a:endParaRPr lang="en-US" sz="2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Tata </a:t>
            </a:r>
            <a:r>
              <a:rPr lang="en-US" sz="2700" dirty="0" err="1">
                <a:solidFill>
                  <a:srgbClr val="FF0000"/>
                </a:solidFill>
                <a:latin typeface="Arial" pitchFamily="34" charset="0"/>
                <a:cs typeface="Arial" pitchFamily="34" charset="0"/>
              </a:rPr>
              <a:t>Bahasa</a:t>
            </a:r>
            <a:endParaRPr lang="en-US" sz="2700" dirty="0">
              <a:solidFill>
                <a:srgbClr val="FF0000"/>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
        <p:nvSpPr>
          <p:cNvPr id="7" name="Rectangular Callout 6"/>
          <p:cNvSpPr/>
          <p:nvPr/>
        </p:nvSpPr>
        <p:spPr>
          <a:xfrm>
            <a:off x="785786" y="571480"/>
            <a:ext cx="8143902" cy="4143395"/>
          </a:xfrm>
          <a:prstGeom prst="wedgeRectCallout">
            <a:avLst>
              <a:gd name="adj1" fmla="val -36091"/>
              <a:gd name="adj2" fmla="val 6126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Penafsiran</a:t>
            </a:r>
            <a:r>
              <a:rPr lang="en-US" sz="2700" dirty="0">
                <a:solidFill>
                  <a:schemeClr val="tx1"/>
                </a:solidFill>
              </a:rPr>
              <a:t> </a:t>
            </a:r>
            <a:r>
              <a:rPr lang="en-US" sz="2700" dirty="0" err="1">
                <a:solidFill>
                  <a:schemeClr val="tx1"/>
                </a:solidFill>
              </a:rPr>
              <a:t>tata</a:t>
            </a:r>
            <a:r>
              <a:rPr lang="en-US" sz="2700" dirty="0">
                <a:solidFill>
                  <a:schemeClr val="tx1"/>
                </a:solidFill>
              </a:rPr>
              <a:t> </a:t>
            </a:r>
            <a:r>
              <a:rPr lang="en-US" sz="2700" dirty="0" err="1">
                <a:solidFill>
                  <a:schemeClr val="tx1"/>
                </a:solidFill>
              </a:rPr>
              <a:t>bahasa</a:t>
            </a:r>
            <a:r>
              <a:rPr lang="en-US" sz="2700" dirty="0">
                <a:solidFill>
                  <a:schemeClr val="tx1"/>
                </a:solidFill>
              </a:rPr>
              <a:t> </a:t>
            </a:r>
            <a:r>
              <a:rPr lang="en-US" sz="2700" dirty="0" err="1">
                <a:solidFill>
                  <a:schemeClr val="tx1"/>
                </a:solidFill>
              </a:rPr>
              <a:t>adalah</a:t>
            </a:r>
            <a:r>
              <a:rPr lang="en-US" sz="2700" dirty="0">
                <a:solidFill>
                  <a:schemeClr val="tx1"/>
                </a:solidFill>
              </a:rPr>
              <a:t> </a:t>
            </a:r>
            <a:r>
              <a:rPr lang="en-US" sz="2700" dirty="0" err="1">
                <a:solidFill>
                  <a:schemeClr val="tx1"/>
                </a:solidFill>
              </a:rPr>
              <a:t>penafsiran</a:t>
            </a:r>
            <a:r>
              <a:rPr lang="en-US" sz="2700" dirty="0">
                <a:solidFill>
                  <a:schemeClr val="tx1"/>
                </a:solidFill>
              </a:rPr>
              <a:t> </a:t>
            </a:r>
            <a:r>
              <a:rPr lang="en-US" sz="2700" dirty="0" err="1">
                <a:solidFill>
                  <a:schemeClr val="tx1"/>
                </a:solidFill>
              </a:rPr>
              <a:t>atas</a:t>
            </a:r>
            <a:r>
              <a:rPr lang="en-US" sz="2700" dirty="0">
                <a:solidFill>
                  <a:schemeClr val="tx1"/>
                </a:solidFill>
              </a:rPr>
              <a:t> </a:t>
            </a:r>
            <a:r>
              <a:rPr lang="en-US" sz="2700" dirty="0" err="1">
                <a:solidFill>
                  <a:schemeClr val="tx1"/>
                </a:solidFill>
              </a:rPr>
              <a:t>suatu</a:t>
            </a:r>
            <a:r>
              <a:rPr lang="en-US" sz="2700" dirty="0">
                <a:solidFill>
                  <a:schemeClr val="tx1"/>
                </a:solidFill>
              </a:rPr>
              <a:t> </a:t>
            </a:r>
            <a:r>
              <a:rPr lang="en-US" sz="2700" dirty="0" err="1">
                <a:solidFill>
                  <a:schemeClr val="tx1"/>
                </a:solidFill>
              </a:rPr>
              <a:t>undang-undang</a:t>
            </a:r>
            <a:r>
              <a:rPr lang="en-US" sz="2700" dirty="0">
                <a:solidFill>
                  <a:schemeClr val="tx1"/>
                </a:solidFill>
              </a:rPr>
              <a:t> yang </a:t>
            </a:r>
            <a:r>
              <a:rPr lang="en-US" sz="2700" dirty="0" err="1">
                <a:solidFill>
                  <a:schemeClr val="tx1"/>
                </a:solidFill>
              </a:rPr>
              <a:t>mendasarkan</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bunyi</a:t>
            </a:r>
            <a:r>
              <a:rPr lang="en-US" sz="2700" dirty="0">
                <a:solidFill>
                  <a:schemeClr val="tx1"/>
                </a:solidFill>
              </a:rPr>
              <a:t> </a:t>
            </a:r>
            <a:r>
              <a:rPr lang="en-US" sz="2700" dirty="0" err="1">
                <a:solidFill>
                  <a:schemeClr val="tx1"/>
                </a:solidFill>
              </a:rPr>
              <a:t>kata-kata</a:t>
            </a:r>
            <a:r>
              <a:rPr lang="en-US" sz="2700" dirty="0">
                <a:solidFill>
                  <a:schemeClr val="tx1"/>
                </a:solidFill>
              </a:rPr>
              <a:t> </a:t>
            </a:r>
            <a:r>
              <a:rPr lang="en-US" sz="2700" dirty="0" err="1">
                <a:solidFill>
                  <a:schemeClr val="tx1"/>
                </a:solidFill>
              </a:rPr>
              <a:t>secara</a:t>
            </a:r>
            <a:r>
              <a:rPr lang="en-US" sz="2700" dirty="0">
                <a:solidFill>
                  <a:schemeClr val="tx1"/>
                </a:solidFill>
              </a:rPr>
              <a:t> </a:t>
            </a:r>
            <a:r>
              <a:rPr lang="en-US" sz="2700" dirty="0" err="1">
                <a:solidFill>
                  <a:schemeClr val="tx1"/>
                </a:solidFill>
              </a:rPr>
              <a:t>keseluruhan</a:t>
            </a:r>
            <a:r>
              <a:rPr lang="en-US" sz="2700" dirty="0">
                <a:solidFill>
                  <a:schemeClr val="tx1"/>
                </a:solidFill>
              </a:rPr>
              <a:t> </a:t>
            </a:r>
            <a:r>
              <a:rPr lang="en-US" sz="2700" dirty="0" err="1">
                <a:solidFill>
                  <a:schemeClr val="tx1"/>
                </a:solidFill>
              </a:rPr>
              <a:t>dalam</a:t>
            </a:r>
            <a:r>
              <a:rPr lang="en-US" sz="2700" dirty="0">
                <a:solidFill>
                  <a:schemeClr val="tx1"/>
                </a:solidFill>
              </a:rPr>
              <a:t> </a:t>
            </a:r>
            <a:r>
              <a:rPr lang="en-US" sz="2700" dirty="0" err="1">
                <a:solidFill>
                  <a:schemeClr val="tx1"/>
                </a:solidFill>
              </a:rPr>
              <a:t>kalimat-kalimat</a:t>
            </a:r>
            <a:r>
              <a:rPr lang="en-US" sz="2700" dirty="0">
                <a:solidFill>
                  <a:schemeClr val="tx1"/>
                </a:solidFill>
              </a:rPr>
              <a:t> yang </a:t>
            </a:r>
            <a:r>
              <a:rPr lang="en-US" sz="2700" dirty="0" err="1">
                <a:solidFill>
                  <a:schemeClr val="tx1"/>
                </a:solidFill>
              </a:rPr>
              <a:t>disusun</a:t>
            </a:r>
            <a:r>
              <a:rPr lang="en-US" sz="2700" dirty="0">
                <a:solidFill>
                  <a:schemeClr val="tx1"/>
                </a:solidFill>
              </a:rPr>
              <a:t> </a:t>
            </a:r>
            <a:r>
              <a:rPr lang="en-US" sz="2700" dirty="0" err="1">
                <a:solidFill>
                  <a:schemeClr val="tx1"/>
                </a:solidFill>
              </a:rPr>
              <a:t>oleh</a:t>
            </a:r>
            <a:r>
              <a:rPr lang="en-US" sz="2700" dirty="0">
                <a:solidFill>
                  <a:schemeClr val="tx1"/>
                </a:solidFill>
              </a:rPr>
              <a:t> </a:t>
            </a:r>
            <a:r>
              <a:rPr lang="en-US" sz="2700" dirty="0" err="1">
                <a:solidFill>
                  <a:schemeClr val="tx1"/>
                </a:solidFill>
              </a:rPr>
              <a:t>pembuat</a:t>
            </a:r>
            <a:r>
              <a:rPr lang="en-US" sz="2700" dirty="0">
                <a:solidFill>
                  <a:schemeClr val="tx1"/>
                </a:solidFill>
              </a:rPr>
              <a:t> </a:t>
            </a:r>
            <a:r>
              <a:rPr lang="en-US" sz="2700" dirty="0" err="1">
                <a:solidFill>
                  <a:schemeClr val="tx1"/>
                </a:solidFill>
              </a:rPr>
              <a:t>undang-undang</a:t>
            </a:r>
            <a:r>
              <a:rPr lang="en-US" sz="2700" dirty="0">
                <a:solidFill>
                  <a:schemeClr val="tx1"/>
                </a:solidFill>
              </a:rPr>
              <a:t>. </a:t>
            </a:r>
            <a:r>
              <a:rPr lang="en-US" sz="2700" dirty="0" err="1">
                <a:solidFill>
                  <a:schemeClr val="tx1"/>
                </a:solidFill>
              </a:rPr>
              <a:t>Pebafsiran</a:t>
            </a:r>
            <a:r>
              <a:rPr lang="en-US" sz="2700" dirty="0">
                <a:solidFill>
                  <a:schemeClr val="tx1"/>
                </a:solidFill>
              </a:rPr>
              <a:t> </a:t>
            </a:r>
            <a:r>
              <a:rPr lang="en-US" sz="2700" dirty="0" err="1">
                <a:solidFill>
                  <a:schemeClr val="tx1"/>
                </a:solidFill>
              </a:rPr>
              <a:t>menurut</a:t>
            </a:r>
            <a:r>
              <a:rPr lang="en-US" sz="2700" dirty="0">
                <a:solidFill>
                  <a:schemeClr val="tx1"/>
                </a:solidFill>
              </a:rPr>
              <a:t> </a:t>
            </a:r>
            <a:r>
              <a:rPr lang="en-US" sz="2700" dirty="0" err="1">
                <a:solidFill>
                  <a:schemeClr val="tx1"/>
                </a:solidFill>
              </a:rPr>
              <a:t>tata</a:t>
            </a:r>
            <a:r>
              <a:rPr lang="en-US" sz="2700" dirty="0">
                <a:solidFill>
                  <a:schemeClr val="tx1"/>
                </a:solidFill>
              </a:rPr>
              <a:t> </a:t>
            </a:r>
            <a:r>
              <a:rPr lang="en-US" sz="2700" dirty="0" err="1">
                <a:solidFill>
                  <a:schemeClr val="tx1"/>
                </a:solidFill>
              </a:rPr>
              <a:t>bahasa</a:t>
            </a:r>
            <a:r>
              <a:rPr lang="en-US" sz="2700" dirty="0">
                <a:solidFill>
                  <a:schemeClr val="tx1"/>
                </a:solidFill>
              </a:rPr>
              <a:t> </a:t>
            </a:r>
            <a:r>
              <a:rPr lang="en-US" sz="2700" dirty="0" err="1">
                <a:solidFill>
                  <a:schemeClr val="tx1"/>
                </a:solidFill>
              </a:rPr>
              <a:t>merupakan</a:t>
            </a:r>
            <a:r>
              <a:rPr lang="en-US" sz="2700" dirty="0">
                <a:solidFill>
                  <a:schemeClr val="tx1"/>
                </a:solidFill>
              </a:rPr>
              <a:t> </a:t>
            </a:r>
            <a:r>
              <a:rPr lang="en-US" sz="2700" dirty="0" err="1">
                <a:solidFill>
                  <a:schemeClr val="tx1"/>
                </a:solidFill>
              </a:rPr>
              <a:t>penafsiran</a:t>
            </a:r>
            <a:r>
              <a:rPr lang="en-US" sz="2700" dirty="0">
                <a:solidFill>
                  <a:schemeClr val="tx1"/>
                </a:solidFill>
              </a:rPr>
              <a:t> yang paling </a:t>
            </a:r>
            <a:r>
              <a:rPr lang="en-US" sz="2700" dirty="0" err="1">
                <a:solidFill>
                  <a:schemeClr val="tx1"/>
                </a:solidFill>
              </a:rPr>
              <a:t>penting</a:t>
            </a:r>
            <a:r>
              <a:rPr lang="en-US" sz="2700" dirty="0">
                <a:solidFill>
                  <a:schemeClr val="tx1"/>
                </a:solidFill>
              </a:rPr>
              <a:t> disbanding </a:t>
            </a:r>
            <a:r>
              <a:rPr lang="en-US" sz="2700" dirty="0" err="1">
                <a:solidFill>
                  <a:schemeClr val="tx1"/>
                </a:solidFill>
              </a:rPr>
              <a:t>dengan</a:t>
            </a:r>
            <a:r>
              <a:rPr lang="en-US" sz="2700" dirty="0">
                <a:solidFill>
                  <a:schemeClr val="tx1"/>
                </a:solidFill>
              </a:rPr>
              <a:t> </a:t>
            </a:r>
            <a:r>
              <a:rPr lang="en-US" sz="2700" dirty="0" err="1">
                <a:solidFill>
                  <a:schemeClr val="tx1"/>
                </a:solidFill>
              </a:rPr>
              <a:t>penafsiran</a:t>
            </a:r>
            <a:r>
              <a:rPr lang="en-US" sz="2700" dirty="0">
                <a:solidFill>
                  <a:schemeClr val="tx1"/>
                </a:solidFill>
              </a:rPr>
              <a:t> </a:t>
            </a:r>
            <a:r>
              <a:rPr lang="en-US" sz="2700" dirty="0" err="1">
                <a:solidFill>
                  <a:schemeClr val="tx1"/>
                </a:solidFill>
              </a:rPr>
              <a:t>lainnya</a:t>
            </a:r>
            <a:r>
              <a:rPr lang="en-US" sz="2700" dirty="0">
                <a:solidFill>
                  <a:schemeClr val="tx1"/>
                </a:solidFill>
              </a:rPr>
              <a:t>, </a:t>
            </a:r>
            <a:r>
              <a:rPr lang="en-US" sz="2700" dirty="0" err="1">
                <a:solidFill>
                  <a:schemeClr val="tx1"/>
                </a:solidFill>
              </a:rPr>
              <a:t>sebab</a:t>
            </a:r>
            <a:r>
              <a:rPr lang="en-US" sz="2700" dirty="0">
                <a:solidFill>
                  <a:schemeClr val="tx1"/>
                </a:solidFill>
              </a:rPr>
              <a:t> </a:t>
            </a:r>
            <a:r>
              <a:rPr lang="en-US" sz="2700" dirty="0" err="1">
                <a:solidFill>
                  <a:schemeClr val="tx1"/>
                </a:solidFill>
              </a:rPr>
              <a:t>apabila</a:t>
            </a:r>
            <a:r>
              <a:rPr lang="en-US" sz="2700" dirty="0">
                <a:solidFill>
                  <a:schemeClr val="tx1"/>
                </a:solidFill>
              </a:rPr>
              <a:t> </a:t>
            </a:r>
            <a:r>
              <a:rPr lang="en-US" sz="2700" dirty="0" err="1">
                <a:solidFill>
                  <a:schemeClr val="tx1"/>
                </a:solidFill>
              </a:rPr>
              <a:t>kata-kata</a:t>
            </a:r>
            <a:r>
              <a:rPr lang="en-US" sz="2700" dirty="0">
                <a:solidFill>
                  <a:schemeClr val="tx1"/>
                </a:solidFill>
              </a:rPr>
              <a:t> </a:t>
            </a:r>
            <a:r>
              <a:rPr lang="en-US" sz="2700" dirty="0" err="1">
                <a:solidFill>
                  <a:schemeClr val="tx1"/>
                </a:solidFill>
              </a:rPr>
              <a:t>dalam</a:t>
            </a:r>
            <a:r>
              <a:rPr lang="en-US" sz="2700" dirty="0">
                <a:solidFill>
                  <a:schemeClr val="tx1"/>
                </a:solidFill>
              </a:rPr>
              <a:t> </a:t>
            </a:r>
            <a:r>
              <a:rPr lang="en-US" sz="2700" dirty="0" err="1">
                <a:solidFill>
                  <a:schemeClr val="tx1"/>
                </a:solidFill>
              </a:rPr>
              <a:t>kalimat</a:t>
            </a:r>
            <a:r>
              <a:rPr lang="en-US" sz="2700" dirty="0">
                <a:solidFill>
                  <a:schemeClr val="tx1"/>
                </a:solidFill>
              </a:rPr>
              <a:t> </a:t>
            </a:r>
            <a:r>
              <a:rPr lang="en-US" sz="2700" dirty="0" err="1">
                <a:solidFill>
                  <a:schemeClr val="tx1"/>
                </a:solidFill>
              </a:rPr>
              <a:t>suatu</a:t>
            </a:r>
            <a:r>
              <a:rPr lang="en-US" sz="2700" dirty="0">
                <a:solidFill>
                  <a:schemeClr val="tx1"/>
                </a:solidFill>
              </a:rPr>
              <a:t> </a:t>
            </a:r>
            <a:r>
              <a:rPr lang="en-US" sz="2700" dirty="0" err="1">
                <a:solidFill>
                  <a:schemeClr val="tx1"/>
                </a:solidFill>
              </a:rPr>
              <a:t>pasal</a:t>
            </a:r>
            <a:r>
              <a:rPr lang="en-US" sz="2700" dirty="0">
                <a:solidFill>
                  <a:schemeClr val="tx1"/>
                </a:solidFill>
              </a:rPr>
              <a:t> </a:t>
            </a:r>
            <a:r>
              <a:rPr lang="en-US" sz="2700" dirty="0" err="1">
                <a:solidFill>
                  <a:schemeClr val="tx1"/>
                </a:solidFill>
              </a:rPr>
              <a:t>dalam</a:t>
            </a:r>
            <a:r>
              <a:rPr lang="en-US" sz="2700" dirty="0">
                <a:solidFill>
                  <a:schemeClr val="tx1"/>
                </a:solidFill>
              </a:rPr>
              <a:t> </a:t>
            </a:r>
            <a:r>
              <a:rPr lang="en-US" sz="2700" dirty="0" err="1">
                <a:solidFill>
                  <a:schemeClr val="tx1"/>
                </a:solidFill>
              </a:rPr>
              <a:t>undang-undang</a:t>
            </a:r>
            <a:r>
              <a:rPr lang="en-US" sz="2700" dirty="0">
                <a:solidFill>
                  <a:schemeClr val="tx1"/>
                </a:solidFill>
              </a:rPr>
              <a:t> </a:t>
            </a:r>
            <a:r>
              <a:rPr lang="en-US" sz="2700" dirty="0" err="1">
                <a:solidFill>
                  <a:schemeClr val="tx1"/>
                </a:solidFill>
              </a:rPr>
              <a:t>telah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maksudnya</a:t>
            </a:r>
            <a:r>
              <a:rPr lang="en-US" sz="2700" dirty="0">
                <a:solidFill>
                  <a:schemeClr val="tx1"/>
                </a:solidFill>
              </a:rPr>
              <a:t>, </a:t>
            </a:r>
            <a:r>
              <a:rPr lang="en-US" sz="2700" dirty="0" err="1">
                <a:solidFill>
                  <a:schemeClr val="tx1"/>
                </a:solidFill>
              </a:rPr>
              <a:t>maka</a:t>
            </a:r>
            <a:r>
              <a:rPr lang="en-US" sz="2700" dirty="0">
                <a:solidFill>
                  <a:schemeClr val="tx1"/>
                </a:solidFill>
              </a:rPr>
              <a:t> </a:t>
            </a:r>
            <a:r>
              <a:rPr lang="en-US" sz="2700" dirty="0" err="1">
                <a:solidFill>
                  <a:schemeClr val="tx1"/>
                </a:solidFill>
              </a:rPr>
              <a:t>tidak</a:t>
            </a:r>
            <a:r>
              <a:rPr lang="en-US" sz="2700" dirty="0">
                <a:solidFill>
                  <a:schemeClr val="tx1"/>
                </a:solidFill>
              </a:rPr>
              <a:t> </a:t>
            </a:r>
            <a:r>
              <a:rPr lang="en-US" sz="2700" dirty="0" err="1">
                <a:solidFill>
                  <a:schemeClr val="tx1"/>
                </a:solidFill>
              </a:rPr>
              <a:t>boleh</a:t>
            </a:r>
            <a:r>
              <a:rPr lang="en-US" sz="2700" dirty="0">
                <a:solidFill>
                  <a:schemeClr val="tx1"/>
                </a:solidFill>
              </a:rPr>
              <a:t> </a:t>
            </a:r>
            <a:r>
              <a:rPr lang="en-US" sz="2700" dirty="0" err="1">
                <a:solidFill>
                  <a:schemeClr val="tx1"/>
                </a:solidFill>
              </a:rPr>
              <a:t>lagi</a:t>
            </a:r>
            <a:r>
              <a:rPr lang="en-US" sz="2700" dirty="0">
                <a:solidFill>
                  <a:schemeClr val="tx1"/>
                </a:solidFill>
              </a:rPr>
              <a:t> </a:t>
            </a:r>
            <a:r>
              <a:rPr lang="en-US" sz="2700" dirty="0" err="1">
                <a:solidFill>
                  <a:schemeClr val="tx1"/>
                </a:solidFill>
              </a:rPr>
              <a:t>dipergunakan</a:t>
            </a:r>
            <a:r>
              <a:rPr lang="en-US" sz="2700" dirty="0">
                <a:solidFill>
                  <a:schemeClr val="tx1"/>
                </a:solidFill>
              </a:rPr>
              <a:t> </a:t>
            </a:r>
            <a:r>
              <a:rPr lang="en-US" sz="2700" dirty="0" err="1">
                <a:solidFill>
                  <a:schemeClr val="tx1"/>
                </a:solidFill>
              </a:rPr>
              <a:t>cara-cara</a:t>
            </a:r>
            <a:r>
              <a:rPr lang="en-US" sz="2700" dirty="0">
                <a:solidFill>
                  <a:schemeClr val="tx1"/>
                </a:solidFill>
              </a:rPr>
              <a:t> </a:t>
            </a:r>
            <a:r>
              <a:rPr lang="en-US" sz="2700" dirty="0" err="1">
                <a:solidFill>
                  <a:schemeClr val="tx1"/>
                </a:solidFill>
              </a:rPr>
              <a:t>penafsiran</a:t>
            </a:r>
            <a:r>
              <a:rPr lang="en-US" sz="2700" dirty="0">
                <a:solidFill>
                  <a:schemeClr val="tx1"/>
                </a:solidFill>
              </a:rPr>
              <a:t> </a:t>
            </a:r>
            <a:r>
              <a:rPr lang="en-US" sz="2700" dirty="0" err="1">
                <a:solidFill>
                  <a:schemeClr val="tx1"/>
                </a:solidFill>
              </a:rPr>
              <a:t>lainnya</a:t>
            </a:r>
            <a:r>
              <a:rPr lang="en-US" sz="27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a:t>
            </a:r>
            <a:r>
              <a:rPr lang="en-US" sz="2700" dirty="0" err="1">
                <a:solidFill>
                  <a:srgbClr val="FF0000"/>
                </a:solidFill>
                <a:latin typeface="Arial" pitchFamily="34" charset="0"/>
                <a:cs typeface="Arial" pitchFamily="34" charset="0"/>
              </a:rPr>
              <a:t>Analogis</a:t>
            </a:r>
            <a:endParaRPr lang="en-US" sz="2700" dirty="0">
              <a:solidFill>
                <a:srgbClr val="FF0000"/>
              </a:solidFill>
              <a:latin typeface="Arial" pitchFamily="34" charset="0"/>
              <a:cs typeface="Arial" pitchFamily="34" charset="0"/>
            </a:endParaRPr>
          </a:p>
        </p:txBody>
      </p:sp>
      <p:sp>
        <p:nvSpPr>
          <p:cNvPr id="7" name="Rectangular Callout 6"/>
          <p:cNvSpPr/>
          <p:nvPr/>
        </p:nvSpPr>
        <p:spPr>
          <a:xfrm>
            <a:off x="857224" y="714375"/>
            <a:ext cx="8072464" cy="3857625"/>
          </a:xfrm>
          <a:prstGeom prst="wedgeRectCallout">
            <a:avLst>
              <a:gd name="adj1" fmla="val -35515"/>
              <a:gd name="adj2" fmla="val 8484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Penafsiran</a:t>
            </a:r>
            <a:r>
              <a:rPr lang="en-GB" sz="2800" dirty="0">
                <a:solidFill>
                  <a:schemeClr val="tx1"/>
                </a:solidFill>
              </a:rPr>
              <a:t> </a:t>
            </a:r>
            <a:r>
              <a:rPr lang="en-GB" sz="2800" dirty="0" err="1">
                <a:solidFill>
                  <a:schemeClr val="tx1"/>
                </a:solidFill>
              </a:rPr>
              <a:t>analogis</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penafsiran</a:t>
            </a:r>
            <a:r>
              <a:rPr lang="en-GB" sz="2800" dirty="0">
                <a:solidFill>
                  <a:schemeClr val="tx1"/>
                </a:solidFill>
              </a:rPr>
              <a:t> </a:t>
            </a:r>
            <a:r>
              <a:rPr lang="en-GB" sz="2800" dirty="0" err="1">
                <a:solidFill>
                  <a:schemeClr val="tx1"/>
                </a:solidFill>
              </a:rPr>
              <a:t>atas</a:t>
            </a:r>
            <a:r>
              <a:rPr lang="en-GB" sz="2800" dirty="0">
                <a:solidFill>
                  <a:schemeClr val="tx1"/>
                </a:solidFill>
              </a:rPr>
              <a:t> </a:t>
            </a:r>
            <a:r>
              <a:rPr lang="en-GB" sz="2800" dirty="0" err="1">
                <a:solidFill>
                  <a:schemeClr val="tx1"/>
                </a:solidFill>
              </a:rPr>
              <a:t>suatu</a:t>
            </a:r>
            <a:r>
              <a:rPr lang="en-GB" sz="2800" dirty="0">
                <a:solidFill>
                  <a:schemeClr val="tx1"/>
                </a:solidFill>
              </a:rPr>
              <a:t> </a:t>
            </a:r>
            <a:r>
              <a:rPr lang="en-GB" sz="2800" dirty="0" err="1">
                <a:solidFill>
                  <a:schemeClr val="tx1"/>
                </a:solidFill>
              </a:rPr>
              <a:t>ketentuan</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dengan</a:t>
            </a:r>
            <a:r>
              <a:rPr lang="en-GB" sz="2800" dirty="0">
                <a:solidFill>
                  <a:schemeClr val="tx1"/>
                </a:solidFill>
              </a:rPr>
              <a:t> </a:t>
            </a:r>
            <a:r>
              <a:rPr lang="en-GB" sz="2800" dirty="0" err="1">
                <a:solidFill>
                  <a:schemeClr val="tx1"/>
                </a:solidFill>
              </a:rPr>
              <a:t>cara</a:t>
            </a:r>
            <a:r>
              <a:rPr lang="en-GB" sz="2800" dirty="0">
                <a:solidFill>
                  <a:schemeClr val="tx1"/>
                </a:solidFill>
              </a:rPr>
              <a:t> </a:t>
            </a:r>
            <a:r>
              <a:rPr lang="en-GB" sz="2800" dirty="0" err="1">
                <a:solidFill>
                  <a:schemeClr val="tx1"/>
                </a:solidFill>
              </a:rPr>
              <a:t>memberi</a:t>
            </a:r>
            <a:r>
              <a:rPr lang="en-GB" sz="2800" dirty="0">
                <a:solidFill>
                  <a:schemeClr val="tx1"/>
                </a:solidFill>
              </a:rPr>
              <a:t> </a:t>
            </a:r>
            <a:r>
              <a:rPr lang="en-GB" sz="2800" dirty="0" err="1">
                <a:solidFill>
                  <a:schemeClr val="tx1"/>
                </a:solidFill>
              </a:rPr>
              <a:t>kiasan</a:t>
            </a:r>
            <a:r>
              <a:rPr lang="en-GB" sz="2800" dirty="0">
                <a:solidFill>
                  <a:schemeClr val="tx1"/>
                </a:solidFill>
              </a:rPr>
              <a:t> (</a:t>
            </a:r>
            <a:r>
              <a:rPr lang="en-GB" sz="2800" dirty="0" err="1">
                <a:solidFill>
                  <a:schemeClr val="tx1"/>
                </a:solidFill>
              </a:rPr>
              <a:t>analogi</a:t>
            </a:r>
            <a:r>
              <a:rPr lang="en-GB" sz="2800" dirty="0">
                <a:solidFill>
                  <a:schemeClr val="tx1"/>
                </a:solidFill>
              </a:rPr>
              <a:t>) </a:t>
            </a:r>
            <a:r>
              <a:rPr lang="en-GB" sz="2800" dirty="0" err="1">
                <a:solidFill>
                  <a:schemeClr val="tx1"/>
                </a:solidFill>
              </a:rPr>
              <a:t>pada</a:t>
            </a:r>
            <a:r>
              <a:rPr lang="en-GB" sz="2800" dirty="0">
                <a:solidFill>
                  <a:schemeClr val="tx1"/>
                </a:solidFill>
              </a:rPr>
              <a:t> </a:t>
            </a:r>
            <a:r>
              <a:rPr lang="en-GB" sz="2800" dirty="0" err="1">
                <a:solidFill>
                  <a:schemeClr val="tx1"/>
                </a:solidFill>
              </a:rPr>
              <a:t>kata-kata</a:t>
            </a:r>
            <a:r>
              <a:rPr lang="en-GB" sz="2800" dirty="0">
                <a:solidFill>
                  <a:schemeClr val="tx1"/>
                </a:solidFill>
              </a:rPr>
              <a:t> yang </a:t>
            </a:r>
            <a:r>
              <a:rPr lang="en-GB" sz="2800" dirty="0" err="1">
                <a:solidFill>
                  <a:schemeClr val="tx1"/>
                </a:solidFill>
              </a:rPr>
              <a:t>tercantum</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sehingga</a:t>
            </a:r>
            <a:r>
              <a:rPr lang="en-GB" sz="2800" dirty="0">
                <a:solidFill>
                  <a:schemeClr val="tx1"/>
                </a:solidFill>
              </a:rPr>
              <a:t> </a:t>
            </a:r>
            <a:r>
              <a:rPr lang="en-GB" sz="2800" dirty="0" err="1">
                <a:solidFill>
                  <a:schemeClr val="tx1"/>
                </a:solidFill>
              </a:rPr>
              <a:t>suatu</a:t>
            </a:r>
            <a:r>
              <a:rPr lang="en-GB" sz="2800" dirty="0">
                <a:solidFill>
                  <a:schemeClr val="tx1"/>
                </a:solidFill>
              </a:rPr>
              <a:t> </a:t>
            </a:r>
            <a:r>
              <a:rPr lang="en-GB" sz="2800" dirty="0" err="1">
                <a:solidFill>
                  <a:schemeClr val="tx1"/>
                </a:solidFill>
              </a:rPr>
              <a:t>peristiwa</a:t>
            </a:r>
            <a:r>
              <a:rPr lang="en-GB" sz="2800" dirty="0">
                <a:solidFill>
                  <a:schemeClr val="tx1"/>
                </a:solidFill>
              </a:rPr>
              <a:t> yang </a:t>
            </a:r>
            <a:r>
              <a:rPr lang="en-GB" sz="2800" dirty="0" err="1">
                <a:solidFill>
                  <a:schemeClr val="tx1"/>
                </a:solidFill>
              </a:rPr>
              <a:t>sebenarnya</a:t>
            </a:r>
            <a:r>
              <a:rPr lang="en-GB" sz="2800" dirty="0">
                <a:solidFill>
                  <a:schemeClr val="tx1"/>
                </a:solidFill>
              </a:rPr>
              <a:t> </a:t>
            </a:r>
            <a:r>
              <a:rPr lang="en-GB" sz="2800" dirty="0" err="1">
                <a:solidFill>
                  <a:schemeClr val="tx1"/>
                </a:solidFill>
              </a:rPr>
              <a:t>tidak</a:t>
            </a:r>
            <a:r>
              <a:rPr lang="en-GB" sz="2800" dirty="0">
                <a:solidFill>
                  <a:schemeClr val="tx1"/>
                </a:solidFill>
              </a:rPr>
              <a:t> </a:t>
            </a:r>
            <a:r>
              <a:rPr lang="en-GB" sz="2800" dirty="0" err="1">
                <a:solidFill>
                  <a:schemeClr val="tx1"/>
                </a:solidFill>
              </a:rPr>
              <a:t>termasuk</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suatu</a:t>
            </a:r>
            <a:r>
              <a:rPr lang="en-GB" sz="2800" dirty="0">
                <a:solidFill>
                  <a:schemeClr val="tx1"/>
                </a:solidFill>
              </a:rPr>
              <a:t> </a:t>
            </a:r>
            <a:r>
              <a:rPr lang="en-GB" sz="2800" dirty="0" err="1">
                <a:solidFill>
                  <a:schemeClr val="tx1"/>
                </a:solidFill>
              </a:rPr>
              <a:t>ketentuan</a:t>
            </a:r>
            <a:r>
              <a:rPr lang="en-GB" sz="2800" dirty="0">
                <a:solidFill>
                  <a:schemeClr val="tx1"/>
                </a:solidFill>
              </a:rPr>
              <a:t> </a:t>
            </a:r>
            <a:r>
              <a:rPr lang="en-GB" sz="2800" dirty="0" err="1">
                <a:solidFill>
                  <a:schemeClr val="tx1"/>
                </a:solidFill>
              </a:rPr>
              <a:t>menjadi</a:t>
            </a:r>
            <a:r>
              <a:rPr lang="en-GB" sz="2800" dirty="0">
                <a:solidFill>
                  <a:schemeClr val="tx1"/>
                </a:solidFill>
              </a:rPr>
              <a:t> </a:t>
            </a:r>
            <a:r>
              <a:rPr lang="en-GB" sz="2800" dirty="0" err="1">
                <a:solidFill>
                  <a:schemeClr val="tx1"/>
                </a:solidFill>
              </a:rPr>
              <a:t>termasuk</a:t>
            </a:r>
            <a:r>
              <a:rPr lang="en-GB" sz="2800" dirty="0">
                <a:solidFill>
                  <a:schemeClr val="tx1"/>
                </a:solidFill>
              </a:rPr>
              <a:t> </a:t>
            </a:r>
            <a:r>
              <a:rPr lang="en-GB" sz="2800" dirty="0" err="1">
                <a:solidFill>
                  <a:schemeClr val="tx1"/>
                </a:solidFill>
              </a:rPr>
              <a:t>berdasarkan</a:t>
            </a:r>
            <a:r>
              <a:rPr lang="en-GB" sz="2800" dirty="0">
                <a:solidFill>
                  <a:schemeClr val="tx1"/>
                </a:solidFill>
              </a:rPr>
              <a:t> </a:t>
            </a:r>
            <a:r>
              <a:rPr lang="en-GB" sz="2800" dirty="0" err="1">
                <a:solidFill>
                  <a:schemeClr val="tx1"/>
                </a:solidFill>
              </a:rPr>
              <a:t>analog</a:t>
            </a:r>
            <a:r>
              <a:rPr lang="en-GB" sz="2800" dirty="0">
                <a:solidFill>
                  <a:schemeClr val="tx1"/>
                </a:solidFill>
              </a:rPr>
              <a:t> yang </a:t>
            </a:r>
            <a:r>
              <a:rPr lang="en-GB" sz="2800" dirty="0" err="1">
                <a:solidFill>
                  <a:schemeClr val="tx1"/>
                </a:solidFill>
              </a:rPr>
              <a:t>dibuat</a:t>
            </a:r>
            <a:r>
              <a:rPr lang="en-GB" sz="2800" dirty="0">
                <a:solidFill>
                  <a:schemeClr val="tx1"/>
                </a:solidFill>
              </a:rPr>
              <a:t>.</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Pendekatan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studi</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didekati</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berbagai</a:t>
            </a:r>
            <a:r>
              <a:rPr lang="en-US" sz="2800" dirty="0">
                <a:solidFill>
                  <a:schemeClr val="tx1"/>
                </a:solidFill>
              </a:rPr>
              <a:t> </a:t>
            </a:r>
            <a:r>
              <a:rPr lang="en-US" sz="2800" dirty="0" err="1">
                <a:solidFill>
                  <a:schemeClr val="tx1"/>
                </a:solidFill>
              </a:rPr>
              <a:t>segi</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Ekonomi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Pembangunan</a:t>
            </a: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Penerapan</a:t>
            </a:r>
            <a:r>
              <a:rPr lang="en-US" sz="2800" dirty="0">
                <a:solidFill>
                  <a:schemeClr val="tx1"/>
                </a:solidFill>
              </a:rPr>
              <a:t> </a:t>
            </a:r>
            <a:r>
              <a:rPr lang="en-US" sz="2800" dirty="0" err="1">
                <a:solidFill>
                  <a:schemeClr val="tx1"/>
                </a:solidFill>
              </a:rPr>
              <a:t>Praktis</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Hukum</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Pendekatan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studi</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didekati</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berbagai</a:t>
            </a:r>
            <a:r>
              <a:rPr lang="en-US" sz="2800" dirty="0">
                <a:solidFill>
                  <a:schemeClr val="tx1"/>
                </a:solidFill>
              </a:rPr>
              <a:t> </a:t>
            </a:r>
            <a:r>
              <a:rPr lang="en-US" sz="2800" dirty="0" err="1">
                <a:solidFill>
                  <a:schemeClr val="tx1"/>
                </a:solidFill>
              </a:rPr>
              <a:t>segi</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defRPr/>
            </a:pPr>
            <a:endParaRPr lang="en-US" sz="2800" dirty="0">
              <a:solidFill>
                <a:schemeClr val="tx1"/>
              </a:solidFill>
            </a:endParaRPr>
          </a:p>
          <a:p>
            <a:pPr marL="514350" indent="-514350">
              <a:buFontTx/>
              <a:buAutoNum type="arabicPeriod"/>
              <a:defRPr/>
            </a:pPr>
            <a:r>
              <a:rPr lang="en-US" sz="2800" dirty="0" err="1">
                <a:solidFill>
                  <a:srgbClr val="FF0000"/>
                </a:solidFill>
              </a:rPr>
              <a:t>Segi</a:t>
            </a:r>
            <a:r>
              <a:rPr lang="en-US" sz="2800" dirty="0">
                <a:solidFill>
                  <a:srgbClr val="FF0000"/>
                </a:solidFill>
              </a:rPr>
              <a:t> </a:t>
            </a:r>
            <a:r>
              <a:rPr lang="en-US" sz="2800" dirty="0" err="1">
                <a:solidFill>
                  <a:srgbClr val="FF0000"/>
                </a:solidFill>
              </a:rPr>
              <a:t>Ekonomi</a:t>
            </a:r>
            <a:endParaRPr lang="en-US" sz="2800" dirty="0">
              <a:solidFill>
                <a:srgbClr val="FF0000"/>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Pembangunan</a:t>
            </a: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Penerapan</a:t>
            </a:r>
            <a:r>
              <a:rPr lang="en-US" sz="2800" dirty="0">
                <a:solidFill>
                  <a:schemeClr val="tx1"/>
                </a:solidFill>
              </a:rPr>
              <a:t> </a:t>
            </a:r>
            <a:r>
              <a:rPr lang="en-US" sz="2800" dirty="0" err="1">
                <a:solidFill>
                  <a:schemeClr val="tx1"/>
                </a:solidFill>
              </a:rPr>
              <a:t>Praktis</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Hukum</a:t>
            </a:r>
            <a:endParaRPr lang="en-US" sz="2800" dirty="0">
              <a:solidFill>
                <a:schemeClr val="tx1"/>
              </a:solidFill>
            </a:endParaRPr>
          </a:p>
        </p:txBody>
      </p:sp>
      <p:sp>
        <p:nvSpPr>
          <p:cNvPr id="7" name="Rectangular Callout 6"/>
          <p:cNvSpPr/>
          <p:nvPr/>
        </p:nvSpPr>
        <p:spPr>
          <a:xfrm>
            <a:off x="785786" y="4000500"/>
            <a:ext cx="7929589" cy="2500313"/>
          </a:xfrm>
          <a:prstGeom prst="wedgeRectCallout">
            <a:avLst>
              <a:gd name="adj1" fmla="val -30909"/>
              <a:gd name="adj2" fmla="val -71061"/>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pendekatan</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pajak-pajak</a:t>
            </a:r>
            <a:r>
              <a:rPr lang="en-US" sz="2800" dirty="0">
                <a:solidFill>
                  <a:schemeClr val="tx1"/>
                </a:solidFill>
              </a:rPr>
              <a:t> </a:t>
            </a:r>
            <a:r>
              <a:rPr lang="en-US" sz="2800" dirty="0" err="1">
                <a:solidFill>
                  <a:schemeClr val="tx1"/>
                </a:solidFill>
              </a:rPr>
              <a:t>akan</a:t>
            </a:r>
            <a:r>
              <a:rPr lang="en-US" sz="2800" dirty="0">
                <a:solidFill>
                  <a:schemeClr val="tx1"/>
                </a:solidFill>
              </a:rPr>
              <a:t> </a:t>
            </a:r>
            <a:r>
              <a:rPr lang="en-US" sz="2800" dirty="0" err="1">
                <a:solidFill>
                  <a:schemeClr val="tx1"/>
                </a:solidFill>
              </a:rPr>
              <a:t>dinilai</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fungsinya</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dikaji</a:t>
            </a:r>
            <a:r>
              <a:rPr lang="en-US" sz="2800" dirty="0">
                <a:solidFill>
                  <a:schemeClr val="tx1"/>
                </a:solidFill>
              </a:rPr>
              <a:t> </a:t>
            </a:r>
            <a:r>
              <a:rPr lang="en-US" sz="2800" dirty="0" err="1">
                <a:solidFill>
                  <a:schemeClr val="tx1"/>
                </a:solidFill>
              </a:rPr>
              <a:t>dampaknya</a:t>
            </a:r>
            <a:r>
              <a:rPr lang="en-US" sz="2800" dirty="0">
                <a:solidFill>
                  <a:schemeClr val="tx1"/>
                </a:solidFill>
              </a:rPr>
              <a:t> </a:t>
            </a:r>
            <a:r>
              <a:rPr lang="en-US" sz="2800" dirty="0" err="1">
                <a:solidFill>
                  <a:schemeClr val="tx1"/>
                </a:solidFill>
              </a:rPr>
              <a:t>terhadap</a:t>
            </a:r>
            <a:r>
              <a:rPr lang="en-US" sz="2800" dirty="0">
                <a:solidFill>
                  <a:schemeClr val="tx1"/>
                </a:solidFill>
              </a:rPr>
              <a:t> </a:t>
            </a:r>
            <a:r>
              <a:rPr lang="en-US" sz="2800" dirty="0" err="1">
                <a:solidFill>
                  <a:schemeClr val="tx1"/>
                </a:solidFill>
              </a:rPr>
              <a:t>masyarakat</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seseorang</a:t>
            </a:r>
            <a:r>
              <a:rPr lang="en-US" sz="2800" dirty="0">
                <a:solidFill>
                  <a:schemeClr val="tx1"/>
                </a:solidFill>
              </a:rPr>
              <a:t>, </a:t>
            </a:r>
            <a:r>
              <a:rPr lang="en-US" sz="2800" dirty="0" err="1">
                <a:solidFill>
                  <a:schemeClr val="tx1"/>
                </a:solidFill>
              </a:rPr>
              <a:t>pola</a:t>
            </a:r>
            <a:r>
              <a:rPr lang="en-US" sz="2800" dirty="0">
                <a:solidFill>
                  <a:schemeClr val="tx1"/>
                </a:solidFill>
              </a:rPr>
              <a:t> </a:t>
            </a:r>
            <a:r>
              <a:rPr lang="en-US" sz="2800" dirty="0" err="1">
                <a:solidFill>
                  <a:schemeClr val="tx1"/>
                </a:solidFill>
              </a:rPr>
              <a:t>konsumsi</a:t>
            </a:r>
            <a:r>
              <a:rPr lang="en-US" sz="2800" dirty="0">
                <a:solidFill>
                  <a:schemeClr val="tx1"/>
                </a:solidFill>
              </a:rPr>
              <a:t>, </a:t>
            </a:r>
            <a:r>
              <a:rPr lang="en-US" sz="2800" dirty="0" err="1">
                <a:solidFill>
                  <a:schemeClr val="tx1"/>
                </a:solidFill>
              </a:rPr>
              <a:t>harga</a:t>
            </a:r>
            <a:r>
              <a:rPr lang="en-US" sz="2800" dirty="0">
                <a:solidFill>
                  <a:schemeClr val="tx1"/>
                </a:solidFill>
              </a:rPr>
              <a:t> </a:t>
            </a:r>
            <a:r>
              <a:rPr lang="en-US" sz="2800" dirty="0" err="1">
                <a:solidFill>
                  <a:schemeClr val="tx1"/>
                </a:solidFill>
              </a:rPr>
              <a:t>pokok</a:t>
            </a:r>
            <a:r>
              <a:rPr lang="en-US" sz="2800" dirty="0">
                <a:solidFill>
                  <a:schemeClr val="tx1"/>
                </a:solidFill>
              </a:rPr>
              <a:t>, </a:t>
            </a:r>
            <a:r>
              <a:rPr lang="en-US" sz="2800" dirty="0" err="1">
                <a:solidFill>
                  <a:schemeClr val="tx1"/>
                </a:solidFill>
              </a:rPr>
              <a:t>permintaan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penawaran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Pendekatan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studi</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didekati</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berbagai</a:t>
            </a:r>
            <a:r>
              <a:rPr lang="en-US" sz="2800" dirty="0">
                <a:solidFill>
                  <a:schemeClr val="tx1"/>
                </a:solidFill>
              </a:rPr>
              <a:t> </a:t>
            </a:r>
            <a:r>
              <a:rPr lang="en-US" sz="2800" dirty="0" err="1">
                <a:solidFill>
                  <a:schemeClr val="tx1"/>
                </a:solidFill>
              </a:rPr>
              <a:t>segi</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Ekonomi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Segi</a:t>
            </a:r>
            <a:r>
              <a:rPr lang="en-US" sz="2800" dirty="0">
                <a:solidFill>
                  <a:srgbClr val="FF0000"/>
                </a:solidFill>
              </a:rPr>
              <a:t> Pembangunan</a:t>
            </a: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Penerapan</a:t>
            </a:r>
            <a:r>
              <a:rPr lang="en-US" sz="2800" dirty="0">
                <a:solidFill>
                  <a:schemeClr val="tx1"/>
                </a:solidFill>
              </a:rPr>
              <a:t> </a:t>
            </a:r>
            <a:r>
              <a:rPr lang="en-US" sz="2800" dirty="0" err="1">
                <a:solidFill>
                  <a:schemeClr val="tx1"/>
                </a:solidFill>
              </a:rPr>
              <a:t>Praktis</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Hukum</a:t>
            </a:r>
            <a:endParaRPr lang="en-US" sz="2800" dirty="0">
              <a:solidFill>
                <a:schemeClr val="tx1"/>
              </a:solidFill>
            </a:endParaRPr>
          </a:p>
        </p:txBody>
      </p:sp>
      <p:sp>
        <p:nvSpPr>
          <p:cNvPr id="7" name="Rectangular Callout 6"/>
          <p:cNvSpPr/>
          <p:nvPr/>
        </p:nvSpPr>
        <p:spPr>
          <a:xfrm>
            <a:off x="785786" y="500063"/>
            <a:ext cx="7929589" cy="2786062"/>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Dalam</a:t>
            </a:r>
            <a:r>
              <a:rPr lang="en-GB" sz="2800" dirty="0">
                <a:solidFill>
                  <a:schemeClr val="tx1"/>
                </a:solidFill>
              </a:rPr>
              <a:t> </a:t>
            </a:r>
            <a:r>
              <a:rPr lang="en-GB" sz="2800" dirty="0" err="1">
                <a:solidFill>
                  <a:schemeClr val="tx1"/>
                </a:solidFill>
              </a:rPr>
              <a:t>pendekatan</a:t>
            </a:r>
            <a:r>
              <a:rPr lang="en-GB" sz="2800" dirty="0">
                <a:solidFill>
                  <a:schemeClr val="tx1"/>
                </a:solidFill>
              </a:rPr>
              <a:t> </a:t>
            </a:r>
            <a:r>
              <a:rPr lang="en-GB" sz="2800" dirty="0" err="1">
                <a:solidFill>
                  <a:schemeClr val="tx1"/>
                </a:solidFill>
              </a:rPr>
              <a:t>ini</a:t>
            </a:r>
            <a:r>
              <a:rPr lang="en-GB" sz="2800" dirty="0">
                <a:solidFill>
                  <a:schemeClr val="tx1"/>
                </a:solidFill>
              </a:rPr>
              <a:t>, </a:t>
            </a:r>
            <a:r>
              <a:rPr lang="en-GB" sz="2800" dirty="0" err="1">
                <a:solidFill>
                  <a:schemeClr val="tx1"/>
                </a:solidFill>
              </a:rPr>
              <a:t>pajak-pajak</a:t>
            </a:r>
            <a:r>
              <a:rPr lang="en-GB" sz="2800" dirty="0">
                <a:solidFill>
                  <a:schemeClr val="tx1"/>
                </a:solidFill>
              </a:rPr>
              <a:t> </a:t>
            </a:r>
            <a:r>
              <a:rPr lang="en-GB" sz="2800" dirty="0" err="1">
                <a:solidFill>
                  <a:schemeClr val="tx1"/>
                </a:solidFill>
              </a:rPr>
              <a:t>akan</a:t>
            </a:r>
            <a:r>
              <a:rPr lang="en-GB" sz="2800" dirty="0">
                <a:solidFill>
                  <a:schemeClr val="tx1"/>
                </a:solidFill>
              </a:rPr>
              <a:t> </a:t>
            </a:r>
            <a:r>
              <a:rPr lang="en-GB" sz="2800" dirty="0" err="1">
                <a:solidFill>
                  <a:schemeClr val="tx1"/>
                </a:solidFill>
              </a:rPr>
              <a:t>dinilai</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fungsinya</a:t>
            </a:r>
            <a:r>
              <a:rPr lang="en-GB" sz="2800" dirty="0">
                <a:solidFill>
                  <a:schemeClr val="tx1"/>
                </a:solidFill>
              </a:rPr>
              <a:t> </a:t>
            </a:r>
            <a:r>
              <a:rPr lang="en-GB" sz="2800" dirty="0" err="1">
                <a:solidFill>
                  <a:schemeClr val="tx1"/>
                </a:solidFill>
              </a:rPr>
              <a:t>dan</a:t>
            </a:r>
            <a:r>
              <a:rPr lang="en-GB" sz="2800" dirty="0">
                <a:solidFill>
                  <a:schemeClr val="tx1"/>
                </a:solidFill>
              </a:rPr>
              <a:t> </a:t>
            </a:r>
            <a:r>
              <a:rPr lang="en-GB" sz="2800" dirty="0" err="1">
                <a:solidFill>
                  <a:schemeClr val="tx1"/>
                </a:solidFill>
              </a:rPr>
              <a:t>dikaji</a:t>
            </a:r>
            <a:r>
              <a:rPr lang="en-GB" sz="2800" dirty="0">
                <a:solidFill>
                  <a:schemeClr val="tx1"/>
                </a:solidFill>
              </a:rPr>
              <a:t> </a:t>
            </a:r>
            <a:r>
              <a:rPr lang="en-GB" sz="2800" dirty="0" err="1">
                <a:solidFill>
                  <a:schemeClr val="tx1"/>
                </a:solidFill>
              </a:rPr>
              <a:t>dampaknya</a:t>
            </a:r>
            <a:r>
              <a:rPr lang="en-GB" sz="2800" dirty="0">
                <a:solidFill>
                  <a:schemeClr val="tx1"/>
                </a:solidFill>
              </a:rPr>
              <a:t> </a:t>
            </a:r>
            <a:r>
              <a:rPr lang="en-GB" sz="2800" dirty="0" err="1">
                <a:solidFill>
                  <a:schemeClr val="tx1"/>
                </a:solidFill>
              </a:rPr>
              <a:t>terhadap</a:t>
            </a:r>
            <a:r>
              <a:rPr lang="en-GB" sz="2800" dirty="0">
                <a:solidFill>
                  <a:schemeClr val="tx1"/>
                </a:solidFill>
              </a:rPr>
              <a:t> </a:t>
            </a:r>
            <a:r>
              <a:rPr lang="en-GB" sz="2800" dirty="0" err="1">
                <a:solidFill>
                  <a:schemeClr val="tx1"/>
                </a:solidFill>
              </a:rPr>
              <a:t>pembangunan</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baru</a:t>
            </a:r>
            <a:r>
              <a:rPr lang="en-GB" sz="2800" dirty="0">
                <a:solidFill>
                  <a:schemeClr val="tx1"/>
                </a:solidFill>
              </a:rPr>
              <a:t> </a:t>
            </a:r>
            <a:r>
              <a:rPr lang="en-GB" sz="2800" dirty="0" err="1">
                <a:solidFill>
                  <a:schemeClr val="tx1"/>
                </a:solidFill>
              </a:rPr>
              <a:t>bermanfaat</a:t>
            </a:r>
            <a:r>
              <a:rPr lang="en-GB" sz="2800" dirty="0">
                <a:solidFill>
                  <a:schemeClr val="tx1"/>
                </a:solidFill>
              </a:rPr>
              <a:t> </a:t>
            </a:r>
            <a:r>
              <a:rPr lang="en-GB" sz="2800" dirty="0" err="1">
                <a:solidFill>
                  <a:schemeClr val="tx1"/>
                </a:solidFill>
              </a:rPr>
              <a:t>terhadap</a:t>
            </a:r>
            <a:r>
              <a:rPr lang="en-GB" sz="2800" dirty="0">
                <a:solidFill>
                  <a:schemeClr val="tx1"/>
                </a:solidFill>
              </a:rPr>
              <a:t> </a:t>
            </a:r>
            <a:r>
              <a:rPr lang="en-GB" sz="2800" dirty="0" err="1">
                <a:solidFill>
                  <a:schemeClr val="tx1"/>
                </a:solidFill>
              </a:rPr>
              <a:t>pembangunan</a:t>
            </a:r>
            <a:r>
              <a:rPr lang="en-GB" sz="2800" dirty="0">
                <a:solidFill>
                  <a:schemeClr val="tx1"/>
                </a:solidFill>
              </a:rPr>
              <a:t> </a:t>
            </a:r>
            <a:r>
              <a:rPr lang="en-GB" sz="2800" dirty="0" err="1">
                <a:solidFill>
                  <a:schemeClr val="tx1"/>
                </a:solidFill>
              </a:rPr>
              <a:t>kalau</a:t>
            </a:r>
            <a:r>
              <a:rPr lang="en-GB" sz="2800" dirty="0">
                <a:solidFill>
                  <a:schemeClr val="tx1"/>
                </a:solidFill>
              </a:rPr>
              <a:t> </a:t>
            </a:r>
            <a:r>
              <a:rPr lang="en-GB" sz="2800" dirty="0" err="1">
                <a:solidFill>
                  <a:schemeClr val="tx1"/>
                </a:solidFill>
              </a:rPr>
              <a:t>jumlah</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lebih</a:t>
            </a:r>
            <a:r>
              <a:rPr lang="en-GB" sz="2800" dirty="0">
                <a:solidFill>
                  <a:schemeClr val="tx1"/>
                </a:solidFill>
              </a:rPr>
              <a:t> </a:t>
            </a:r>
            <a:r>
              <a:rPr lang="en-GB" sz="2800" dirty="0" err="1">
                <a:solidFill>
                  <a:schemeClr val="tx1"/>
                </a:solidFill>
              </a:rPr>
              <a:t>besar</a:t>
            </a:r>
            <a:r>
              <a:rPr lang="en-GB" sz="2800" dirty="0">
                <a:solidFill>
                  <a:schemeClr val="tx1"/>
                </a:solidFill>
              </a:rPr>
              <a:t> </a:t>
            </a:r>
            <a:r>
              <a:rPr lang="en-GB" sz="2800" dirty="0" err="1">
                <a:solidFill>
                  <a:schemeClr val="tx1"/>
                </a:solidFill>
              </a:rPr>
              <a:t>dari</a:t>
            </a:r>
            <a:r>
              <a:rPr lang="en-GB" sz="2800" dirty="0">
                <a:solidFill>
                  <a:schemeClr val="tx1"/>
                </a:solidFill>
              </a:rPr>
              <a:t> </a:t>
            </a:r>
            <a:r>
              <a:rPr lang="en-GB" sz="2800" dirty="0" err="1">
                <a:solidFill>
                  <a:schemeClr val="tx1"/>
                </a:solidFill>
              </a:rPr>
              <a:t>pengeluaran</a:t>
            </a:r>
            <a:r>
              <a:rPr lang="en-GB" sz="2800" dirty="0">
                <a:solidFill>
                  <a:schemeClr val="tx1"/>
                </a:solidFill>
              </a:rPr>
              <a:t> </a:t>
            </a:r>
            <a:r>
              <a:rPr lang="en-GB" sz="2800" dirty="0" err="1">
                <a:solidFill>
                  <a:schemeClr val="tx1"/>
                </a:solidFill>
              </a:rPr>
              <a:t>rutin</a:t>
            </a:r>
            <a:r>
              <a:rPr lang="en-GB" sz="2800" dirty="0">
                <a:solidFill>
                  <a:schemeClr val="tx1"/>
                </a:solidFill>
              </a:rPr>
              <a:t> </a:t>
            </a:r>
            <a:r>
              <a:rPr lang="en-GB" sz="2800" dirty="0" err="1">
                <a:solidFill>
                  <a:schemeClr val="tx1"/>
                </a:solidFill>
              </a:rPr>
              <a:t>sehingga</a:t>
            </a:r>
            <a:r>
              <a:rPr lang="en-GB" sz="2800" dirty="0">
                <a:solidFill>
                  <a:schemeClr val="tx1"/>
                </a:solidFill>
              </a:rPr>
              <a:t> </a:t>
            </a:r>
            <a:r>
              <a:rPr lang="en-GB" sz="2800" dirty="0" err="1">
                <a:solidFill>
                  <a:schemeClr val="tx1"/>
                </a:solidFill>
              </a:rPr>
              <a:t>terdapat</a:t>
            </a:r>
            <a:r>
              <a:rPr lang="en-GB" sz="2800" dirty="0">
                <a:solidFill>
                  <a:schemeClr val="tx1"/>
                </a:solidFill>
              </a:rPr>
              <a:t> </a:t>
            </a:r>
            <a:r>
              <a:rPr lang="en-GB" sz="2800" i="1" dirty="0" err="1">
                <a:solidFill>
                  <a:schemeClr val="tx1"/>
                </a:solidFill>
              </a:rPr>
              <a:t>publik</a:t>
            </a:r>
            <a:r>
              <a:rPr lang="en-GB" sz="2800" i="1" dirty="0">
                <a:solidFill>
                  <a:schemeClr val="tx1"/>
                </a:solidFill>
              </a:rPr>
              <a:t> saving</a:t>
            </a:r>
            <a:r>
              <a:rPr lang="en-GB" sz="2800" dirty="0">
                <a:solidFill>
                  <a:schemeClr val="tx1"/>
                </a:solidFill>
              </a:rPr>
              <a:t> yang </a:t>
            </a:r>
            <a:r>
              <a:rPr lang="en-GB" sz="2800" dirty="0" err="1">
                <a:solidFill>
                  <a:schemeClr val="tx1"/>
                </a:solidFill>
              </a:rPr>
              <a:t>dapat</a:t>
            </a:r>
            <a:r>
              <a:rPr lang="en-GB" sz="2800" dirty="0">
                <a:solidFill>
                  <a:schemeClr val="tx1"/>
                </a:solidFill>
              </a:rPr>
              <a:t> </a:t>
            </a:r>
            <a:r>
              <a:rPr lang="en-GB" sz="2800" dirty="0" err="1">
                <a:solidFill>
                  <a:schemeClr val="tx1"/>
                </a:solidFill>
              </a:rPr>
              <a:t>digunakan</a:t>
            </a:r>
            <a:r>
              <a:rPr lang="en-GB" sz="2800" dirty="0">
                <a:solidFill>
                  <a:schemeClr val="tx1"/>
                </a:solidFill>
              </a:rPr>
              <a:t> </a:t>
            </a:r>
            <a:r>
              <a:rPr lang="en-GB" sz="2800" dirty="0" err="1">
                <a:solidFill>
                  <a:schemeClr val="tx1"/>
                </a:solidFill>
              </a:rPr>
              <a:t>untuk</a:t>
            </a:r>
            <a:r>
              <a:rPr lang="en-GB" sz="2800" dirty="0">
                <a:solidFill>
                  <a:schemeClr val="tx1"/>
                </a:solidFill>
              </a:rPr>
              <a:t> </a:t>
            </a:r>
            <a:r>
              <a:rPr lang="en-GB" sz="2800" dirty="0" err="1">
                <a:solidFill>
                  <a:schemeClr val="tx1"/>
                </a:solidFill>
              </a:rPr>
              <a:t>pembangunan</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Pendekatan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studi</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didekati</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berbagai</a:t>
            </a:r>
            <a:r>
              <a:rPr lang="en-US" sz="2800" dirty="0">
                <a:solidFill>
                  <a:schemeClr val="tx1"/>
                </a:solidFill>
              </a:rPr>
              <a:t> </a:t>
            </a:r>
            <a:r>
              <a:rPr lang="en-US" sz="2800" dirty="0" err="1">
                <a:solidFill>
                  <a:schemeClr val="tx1"/>
                </a:solidFill>
              </a:rPr>
              <a:t>segi</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Ekonomi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Pembangunan</a:t>
            </a: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Segi</a:t>
            </a:r>
            <a:r>
              <a:rPr lang="en-US" sz="2800" dirty="0">
                <a:solidFill>
                  <a:srgbClr val="FF0000"/>
                </a:solidFill>
              </a:rPr>
              <a:t> </a:t>
            </a:r>
            <a:r>
              <a:rPr lang="en-US" sz="2800" dirty="0" err="1">
                <a:solidFill>
                  <a:srgbClr val="FF0000"/>
                </a:solidFill>
              </a:rPr>
              <a:t>Penerapan</a:t>
            </a:r>
            <a:r>
              <a:rPr lang="en-US" sz="2800" dirty="0">
                <a:solidFill>
                  <a:srgbClr val="FF0000"/>
                </a:solidFill>
              </a:rPr>
              <a:t> </a:t>
            </a:r>
            <a:r>
              <a:rPr lang="en-US" sz="2800" dirty="0" err="1">
                <a:solidFill>
                  <a:srgbClr val="FF0000"/>
                </a:solidFill>
              </a:rPr>
              <a:t>Praktis</a:t>
            </a:r>
            <a:endParaRPr lang="en-US" sz="2800" dirty="0">
              <a:solidFill>
                <a:srgbClr val="FF0000"/>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Hukum</a:t>
            </a:r>
            <a:endParaRPr lang="en-US" sz="2800" dirty="0">
              <a:solidFill>
                <a:schemeClr val="tx1"/>
              </a:solidFill>
            </a:endParaRPr>
          </a:p>
        </p:txBody>
      </p:sp>
      <p:sp>
        <p:nvSpPr>
          <p:cNvPr id="7" name="Rectangular Callout 6"/>
          <p:cNvSpPr/>
          <p:nvPr/>
        </p:nvSpPr>
        <p:spPr>
          <a:xfrm>
            <a:off x="785786" y="500063"/>
            <a:ext cx="7929589" cy="3500437"/>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pendekatan</a:t>
            </a:r>
            <a:r>
              <a:rPr lang="en-US" sz="2800" dirty="0">
                <a:solidFill>
                  <a:schemeClr val="tx1"/>
                </a:solidFill>
              </a:rPr>
              <a:t> </a:t>
            </a:r>
            <a:r>
              <a:rPr lang="en-US" sz="2800" dirty="0" err="1">
                <a:solidFill>
                  <a:schemeClr val="tx1"/>
                </a:solidFill>
              </a:rPr>
              <a:t>ini</a:t>
            </a:r>
            <a:r>
              <a:rPr lang="en-US" sz="2800" dirty="0">
                <a:solidFill>
                  <a:schemeClr val="tx1"/>
                </a:solidFill>
              </a:rPr>
              <a:t> yang </a:t>
            </a:r>
            <a:r>
              <a:rPr lang="en-US" sz="2800" dirty="0" err="1">
                <a:solidFill>
                  <a:schemeClr val="tx1"/>
                </a:solidFill>
              </a:rPr>
              <a:t>diutamakan</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penerapannya</a:t>
            </a:r>
            <a:r>
              <a:rPr lang="en-US" sz="2800" dirty="0">
                <a:solidFill>
                  <a:schemeClr val="tx1"/>
                </a:solidFill>
              </a:rPr>
              <a:t>, </a:t>
            </a:r>
            <a:r>
              <a:rPr lang="en-US" sz="2800" dirty="0" err="1">
                <a:solidFill>
                  <a:schemeClr val="tx1"/>
                </a:solidFill>
              </a:rPr>
              <a:t>siapa</a:t>
            </a:r>
            <a:r>
              <a:rPr lang="en-US" sz="2800" dirty="0">
                <a:solidFill>
                  <a:schemeClr val="tx1"/>
                </a:solidFill>
              </a:rPr>
              <a:t> yang </a:t>
            </a:r>
            <a:r>
              <a:rPr lang="en-US" sz="2800" dirty="0" err="1">
                <a:solidFill>
                  <a:schemeClr val="tx1"/>
                </a:solidFill>
              </a:rPr>
              <a:t>dikenakan</a:t>
            </a:r>
            <a:r>
              <a:rPr lang="en-US" sz="2800" dirty="0">
                <a:solidFill>
                  <a:schemeClr val="tx1"/>
                </a:solidFill>
              </a:rPr>
              <a:t>, </a:t>
            </a:r>
            <a:r>
              <a:rPr lang="en-US" sz="2800" dirty="0" err="1">
                <a:solidFill>
                  <a:schemeClr val="tx1"/>
                </a:solidFill>
              </a:rPr>
              <a:t>apa</a:t>
            </a:r>
            <a:r>
              <a:rPr lang="en-US" sz="2800" dirty="0">
                <a:solidFill>
                  <a:schemeClr val="tx1"/>
                </a:solidFill>
              </a:rPr>
              <a:t> yang </a:t>
            </a:r>
            <a:r>
              <a:rPr lang="en-US" sz="2800" dirty="0" err="1">
                <a:solidFill>
                  <a:schemeClr val="tx1"/>
                </a:solidFill>
              </a:rPr>
              <a:t>dikenakan</a:t>
            </a:r>
            <a:r>
              <a:rPr lang="en-US" sz="2800" dirty="0">
                <a:solidFill>
                  <a:schemeClr val="tx1"/>
                </a:solidFill>
              </a:rPr>
              <a:t>, </a:t>
            </a:r>
            <a:r>
              <a:rPr lang="en-US" sz="2800" dirty="0" err="1">
                <a:solidFill>
                  <a:schemeClr val="tx1"/>
                </a:solidFill>
              </a:rPr>
              <a:t>berapa</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bagaimana</a:t>
            </a:r>
            <a:r>
              <a:rPr lang="en-US" sz="2800" dirty="0">
                <a:solidFill>
                  <a:schemeClr val="tx1"/>
                </a:solidFill>
              </a:rPr>
              <a:t> </a:t>
            </a:r>
            <a:r>
              <a:rPr lang="en-US" sz="2800" dirty="0" err="1">
                <a:solidFill>
                  <a:schemeClr val="tx1"/>
                </a:solidFill>
              </a:rPr>
              <a:t>cara</a:t>
            </a:r>
            <a:r>
              <a:rPr lang="en-US" sz="2800" dirty="0">
                <a:solidFill>
                  <a:schemeClr val="tx1"/>
                </a:solidFill>
              </a:rPr>
              <a:t> </a:t>
            </a:r>
            <a:r>
              <a:rPr lang="en-US" sz="2800" dirty="0" err="1">
                <a:solidFill>
                  <a:schemeClr val="tx1"/>
                </a:solidFill>
              </a:rPr>
              <a:t>menghitungnya</a:t>
            </a:r>
            <a:r>
              <a:rPr lang="en-US" sz="2800" dirty="0">
                <a:solidFill>
                  <a:schemeClr val="tx1"/>
                </a:solidFill>
              </a:rPr>
              <a:t>, </a:t>
            </a:r>
            <a:r>
              <a:rPr lang="en-US" sz="2800" dirty="0" err="1">
                <a:solidFill>
                  <a:schemeClr val="tx1"/>
                </a:solidFill>
              </a:rPr>
              <a:t>tanpa</a:t>
            </a:r>
            <a:r>
              <a:rPr lang="en-US" sz="2800" dirty="0">
                <a:solidFill>
                  <a:schemeClr val="tx1"/>
                </a:solidFill>
              </a:rPr>
              <a:t> </a:t>
            </a:r>
            <a:r>
              <a:rPr lang="en-US" sz="2800" dirty="0" err="1">
                <a:solidFill>
                  <a:schemeClr val="tx1"/>
                </a:solidFill>
              </a:rPr>
              <a:t>banyak</a:t>
            </a:r>
            <a:r>
              <a:rPr lang="en-US" sz="2800" dirty="0">
                <a:solidFill>
                  <a:schemeClr val="tx1"/>
                </a:solidFill>
              </a:rPr>
              <a:t> </a:t>
            </a:r>
            <a:r>
              <a:rPr lang="en-US" sz="2800" dirty="0" err="1">
                <a:solidFill>
                  <a:schemeClr val="tx1"/>
                </a:solidFill>
              </a:rPr>
              <a:t>menghiraukan</a:t>
            </a:r>
            <a:r>
              <a:rPr lang="en-US" sz="2800" dirty="0">
                <a:solidFill>
                  <a:schemeClr val="tx1"/>
                </a:solidFill>
              </a:rPr>
              <a:t> </a:t>
            </a:r>
            <a:r>
              <a:rPr lang="en-US" sz="2800" dirty="0" err="1">
                <a:solidFill>
                  <a:schemeClr val="tx1"/>
                </a:solidFill>
              </a:rPr>
              <a:t>sehi</a:t>
            </a:r>
            <a:r>
              <a:rPr lang="en-US" sz="2800" dirty="0">
                <a:solidFill>
                  <a:schemeClr val="tx1"/>
                </a:solidFill>
              </a:rPr>
              <a:t> </a:t>
            </a:r>
            <a:r>
              <a:rPr lang="en-US" sz="2800" dirty="0" err="1">
                <a:solidFill>
                  <a:schemeClr val="tx1"/>
                </a:solidFill>
              </a:rPr>
              <a:t>hukumnya</a:t>
            </a:r>
            <a:r>
              <a:rPr lang="en-US" sz="2800" dirty="0">
                <a:solidFill>
                  <a:schemeClr val="tx1"/>
                </a:solidFill>
              </a:rPr>
              <a:t>, </a:t>
            </a:r>
            <a:r>
              <a:rPr lang="en-US" sz="2800" dirty="0" err="1">
                <a:solidFill>
                  <a:schemeClr val="tx1"/>
                </a:solidFill>
              </a:rPr>
              <a:t>termasuk</a:t>
            </a:r>
            <a:r>
              <a:rPr lang="en-US" sz="2800" dirty="0">
                <a:solidFill>
                  <a:schemeClr val="tx1"/>
                </a:solidFill>
              </a:rPr>
              <a:t> </a:t>
            </a:r>
            <a:r>
              <a:rPr lang="en-US" sz="2800" dirty="0" err="1">
                <a:solidFill>
                  <a:schemeClr val="tx1"/>
                </a:solidFill>
              </a:rPr>
              <a:t>kepastian</a:t>
            </a:r>
            <a:r>
              <a:rPr lang="en-US" sz="2800" dirty="0">
                <a:solidFill>
                  <a:schemeClr val="tx1"/>
                </a:solidFill>
              </a:rPr>
              <a:t> </a:t>
            </a:r>
            <a:r>
              <a:rPr lang="en-US" sz="2800" dirty="0" err="1">
                <a:solidFill>
                  <a:schemeClr val="tx1"/>
                </a:solidFill>
              </a:rPr>
              <a:t>hukumnya</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Pendekatan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studi</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didekati</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berbagai</a:t>
            </a:r>
            <a:r>
              <a:rPr lang="en-US" sz="2800" dirty="0">
                <a:solidFill>
                  <a:schemeClr val="tx1"/>
                </a:solidFill>
              </a:rPr>
              <a:t> </a:t>
            </a:r>
            <a:r>
              <a:rPr lang="en-US" sz="2800" dirty="0" err="1">
                <a:solidFill>
                  <a:schemeClr val="tx1"/>
                </a:solidFill>
              </a:rPr>
              <a:t>segi</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Ekonomi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Pembangunan</a:t>
            </a: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Segi</a:t>
            </a:r>
            <a:r>
              <a:rPr lang="en-US" sz="2800" dirty="0">
                <a:solidFill>
                  <a:schemeClr val="tx1"/>
                </a:solidFill>
              </a:rPr>
              <a:t> </a:t>
            </a:r>
            <a:r>
              <a:rPr lang="en-US" sz="2800" dirty="0" err="1">
                <a:solidFill>
                  <a:schemeClr val="tx1"/>
                </a:solidFill>
              </a:rPr>
              <a:t>Penerapan</a:t>
            </a:r>
            <a:r>
              <a:rPr lang="en-US" sz="2800" dirty="0">
                <a:solidFill>
                  <a:schemeClr val="tx1"/>
                </a:solidFill>
              </a:rPr>
              <a:t> </a:t>
            </a:r>
            <a:r>
              <a:rPr lang="en-US" sz="2800" dirty="0" err="1">
                <a:solidFill>
                  <a:schemeClr val="tx1"/>
                </a:solidFill>
              </a:rPr>
              <a:t>Praktis</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Segi</a:t>
            </a:r>
            <a:r>
              <a:rPr lang="en-US" sz="2800" dirty="0">
                <a:solidFill>
                  <a:srgbClr val="FF0000"/>
                </a:solidFill>
              </a:rPr>
              <a:t> </a:t>
            </a:r>
            <a:r>
              <a:rPr lang="en-US" sz="2800" dirty="0" err="1">
                <a:solidFill>
                  <a:srgbClr val="FF0000"/>
                </a:solidFill>
              </a:rPr>
              <a:t>Hukum</a:t>
            </a:r>
            <a:endParaRPr lang="en-US" sz="2800" dirty="0">
              <a:solidFill>
                <a:srgbClr val="FF0000"/>
              </a:solidFill>
            </a:endParaRPr>
          </a:p>
        </p:txBody>
      </p:sp>
      <p:sp>
        <p:nvSpPr>
          <p:cNvPr id="7" name="Rectangular Callout 6"/>
          <p:cNvSpPr/>
          <p:nvPr/>
        </p:nvSpPr>
        <p:spPr>
          <a:xfrm>
            <a:off x="785786" y="500063"/>
            <a:ext cx="7929589" cy="4286250"/>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pendekatan</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menitikberatkan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perikatan</a:t>
            </a:r>
            <a:r>
              <a:rPr lang="en-US" sz="2800" dirty="0">
                <a:solidFill>
                  <a:schemeClr val="tx1"/>
                </a:solidFill>
              </a:rPr>
              <a:t>, </a:t>
            </a:r>
            <a:r>
              <a:rPr lang="en-US" sz="2800" dirty="0" err="1">
                <a:solidFill>
                  <a:schemeClr val="tx1"/>
                </a:solidFill>
              </a:rPr>
              <a:t>hak</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kewajiban</a:t>
            </a:r>
            <a:r>
              <a:rPr lang="en-US" sz="2800" dirty="0">
                <a:solidFill>
                  <a:schemeClr val="tx1"/>
                </a:solidFill>
              </a:rPr>
              <a:t> WP, </a:t>
            </a:r>
            <a:r>
              <a:rPr lang="en-US" sz="2800" dirty="0" err="1">
                <a:solidFill>
                  <a:schemeClr val="tx1"/>
                </a:solidFill>
              </a:rPr>
              <a:t>Subjek</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hubungannya</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subjek</a:t>
            </a:r>
            <a:r>
              <a:rPr lang="en-US" sz="2800" dirty="0">
                <a:solidFill>
                  <a:schemeClr val="tx1"/>
                </a:solidFill>
              </a:rPr>
              <a:t> </a:t>
            </a:r>
            <a:r>
              <a:rPr lang="en-US" sz="2800" dirty="0" err="1">
                <a:solidFill>
                  <a:schemeClr val="tx1"/>
                </a:solidFill>
              </a:rPr>
              <a:t>hukum</a:t>
            </a:r>
            <a:r>
              <a:rPr lang="en-US" sz="2800" dirty="0">
                <a:solidFill>
                  <a:schemeClr val="tx1"/>
                </a:solidFill>
              </a:rPr>
              <a:t>. </a:t>
            </a:r>
            <a:r>
              <a:rPr lang="en-US" sz="2800" dirty="0" err="1">
                <a:solidFill>
                  <a:schemeClr val="tx1"/>
                </a:solidFill>
              </a:rPr>
              <a:t>Hak</a:t>
            </a:r>
            <a:r>
              <a:rPr lang="en-US" sz="2800" dirty="0">
                <a:solidFill>
                  <a:schemeClr val="tx1"/>
                </a:solidFill>
              </a:rPr>
              <a:t> </a:t>
            </a:r>
            <a:r>
              <a:rPr lang="en-US" sz="2800" dirty="0" err="1">
                <a:solidFill>
                  <a:schemeClr val="tx1"/>
                </a:solidFill>
              </a:rPr>
              <a:t>penguasa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mengenakan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Timbulnya</a:t>
            </a:r>
            <a:r>
              <a:rPr lang="en-US" sz="2800" dirty="0">
                <a:solidFill>
                  <a:schemeClr val="tx1"/>
                </a:solidFill>
              </a:rPr>
              <a:t> </a:t>
            </a:r>
            <a:r>
              <a:rPr lang="en-US" sz="2800" dirty="0" err="1">
                <a:solidFill>
                  <a:schemeClr val="tx1"/>
                </a:solidFill>
              </a:rPr>
              <a:t>utang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hapusnya</a:t>
            </a:r>
            <a:r>
              <a:rPr lang="en-US" sz="2800" dirty="0">
                <a:solidFill>
                  <a:schemeClr val="tx1"/>
                </a:solidFill>
              </a:rPr>
              <a:t> </a:t>
            </a:r>
            <a:r>
              <a:rPr lang="en-US" sz="2800" dirty="0" err="1">
                <a:solidFill>
                  <a:schemeClr val="tx1"/>
                </a:solidFill>
              </a:rPr>
              <a:t>utang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penagihan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paksa</a:t>
            </a:r>
            <a:r>
              <a:rPr lang="en-US" sz="2800" dirty="0">
                <a:solidFill>
                  <a:schemeClr val="tx1"/>
                </a:solidFill>
              </a:rPr>
              <a:t>, </a:t>
            </a:r>
            <a:r>
              <a:rPr lang="en-US" sz="2800" dirty="0" err="1">
                <a:solidFill>
                  <a:schemeClr val="tx1"/>
                </a:solidFill>
              </a:rPr>
              <a:t>sanksi</a:t>
            </a:r>
            <a:r>
              <a:rPr lang="en-US" sz="2800" dirty="0">
                <a:solidFill>
                  <a:schemeClr val="tx1"/>
                </a:solidFill>
              </a:rPr>
              <a:t> </a:t>
            </a:r>
            <a:r>
              <a:rPr lang="en-US" sz="2800" dirty="0" err="1">
                <a:solidFill>
                  <a:schemeClr val="tx1"/>
                </a:solidFill>
              </a:rPr>
              <a:t>administrasi</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sanksi</a:t>
            </a:r>
            <a:r>
              <a:rPr lang="en-US" sz="2800" dirty="0">
                <a:solidFill>
                  <a:schemeClr val="tx1"/>
                </a:solidFill>
              </a:rPr>
              <a:t> </a:t>
            </a:r>
            <a:r>
              <a:rPr lang="en-US" sz="2800" dirty="0" err="1">
                <a:solidFill>
                  <a:schemeClr val="tx1"/>
                </a:solidFill>
              </a:rPr>
              <a:t>pidana</a:t>
            </a:r>
            <a:r>
              <a:rPr lang="en-US" sz="2800" dirty="0">
                <a:solidFill>
                  <a:schemeClr val="tx1"/>
                </a:solidFill>
              </a:rPr>
              <a:t>, </a:t>
            </a:r>
            <a:r>
              <a:rPr lang="en-US" sz="2800" dirty="0" err="1">
                <a:solidFill>
                  <a:schemeClr val="tx1"/>
                </a:solidFill>
              </a:rPr>
              <a:t>penyidikan</a:t>
            </a:r>
            <a:r>
              <a:rPr lang="en-US" sz="2800" dirty="0">
                <a:solidFill>
                  <a:schemeClr val="tx1"/>
                </a:solidFill>
              </a:rPr>
              <a:t>, </a:t>
            </a:r>
            <a:r>
              <a:rPr lang="en-US" sz="2800" dirty="0" err="1">
                <a:solidFill>
                  <a:schemeClr val="tx1"/>
                </a:solidFill>
              </a:rPr>
              <a:t>pembukuan</a:t>
            </a:r>
            <a:r>
              <a:rPr lang="en-US" sz="2800" dirty="0">
                <a:solidFill>
                  <a:schemeClr val="tx1"/>
                </a:solidFill>
              </a:rPr>
              <a:t>, </a:t>
            </a:r>
            <a:r>
              <a:rPr lang="en-US" sz="2800" dirty="0" err="1">
                <a:solidFill>
                  <a:schemeClr val="tx1"/>
                </a:solidFill>
              </a:rPr>
              <a:t>soal</a:t>
            </a:r>
            <a:r>
              <a:rPr lang="en-US" sz="2800" dirty="0">
                <a:solidFill>
                  <a:schemeClr val="tx1"/>
                </a:solidFill>
              </a:rPr>
              <a:t> </a:t>
            </a:r>
            <a:r>
              <a:rPr lang="en-US" sz="2800" dirty="0" err="1">
                <a:solidFill>
                  <a:schemeClr val="tx1"/>
                </a:solidFill>
              </a:rPr>
              <a:t>keberatan</a:t>
            </a:r>
            <a:r>
              <a:rPr lang="en-US" sz="2800" dirty="0">
                <a:solidFill>
                  <a:schemeClr val="tx1"/>
                </a:solidFill>
              </a:rPr>
              <a:t>, </a:t>
            </a:r>
            <a:r>
              <a:rPr lang="en-US" sz="2800" dirty="0" err="1">
                <a:solidFill>
                  <a:schemeClr val="tx1"/>
                </a:solidFill>
              </a:rPr>
              <a:t>soal</a:t>
            </a:r>
            <a:r>
              <a:rPr lang="en-US" sz="2800" dirty="0">
                <a:solidFill>
                  <a:schemeClr val="tx1"/>
                </a:solidFill>
              </a:rPr>
              <a:t> </a:t>
            </a:r>
            <a:r>
              <a:rPr lang="en-US" sz="2800" dirty="0" err="1">
                <a:solidFill>
                  <a:schemeClr val="tx1"/>
                </a:solidFill>
              </a:rPr>
              <a:t>minta</a:t>
            </a:r>
            <a:r>
              <a:rPr lang="en-US" sz="2800" dirty="0">
                <a:solidFill>
                  <a:schemeClr val="tx1"/>
                </a:solidFill>
              </a:rPr>
              <a:t> banding, </a:t>
            </a:r>
            <a:r>
              <a:rPr lang="en-US" sz="2800" dirty="0" err="1">
                <a:solidFill>
                  <a:schemeClr val="tx1"/>
                </a:solidFill>
              </a:rPr>
              <a:t>ordonansi</a:t>
            </a:r>
            <a:r>
              <a:rPr lang="en-US" sz="2800" dirty="0">
                <a:solidFill>
                  <a:schemeClr val="tx1"/>
                </a:solidFill>
              </a:rPr>
              <a:t> </a:t>
            </a:r>
            <a:r>
              <a:rPr lang="en-US" sz="2800" dirty="0" err="1">
                <a:solidFill>
                  <a:schemeClr val="tx1"/>
                </a:solidFill>
              </a:rPr>
              <a:t>kepatutan</a:t>
            </a:r>
            <a:r>
              <a:rPr lang="en-US" sz="2800" dirty="0">
                <a:solidFill>
                  <a:schemeClr val="tx1"/>
                </a:solidFill>
              </a:rPr>
              <a:t>, </a:t>
            </a:r>
            <a:r>
              <a:rPr lang="en-US" sz="2800" dirty="0" err="1">
                <a:solidFill>
                  <a:schemeClr val="tx1"/>
                </a:solidFill>
              </a:rPr>
              <a:t>hingga</a:t>
            </a:r>
            <a:r>
              <a:rPr lang="en-US" sz="2800" dirty="0">
                <a:solidFill>
                  <a:schemeClr val="tx1"/>
                </a:solidFill>
              </a:rPr>
              <a:t> </a:t>
            </a:r>
            <a:r>
              <a:rPr lang="en-US" sz="2800" dirty="0" err="1">
                <a:solidFill>
                  <a:schemeClr val="tx1"/>
                </a:solidFill>
              </a:rPr>
              <a:t>daluarsa</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teori</a:t>
            </a:r>
            <a:r>
              <a:rPr lang="en-US" sz="2800" dirty="0">
                <a:solidFill>
                  <a:schemeClr val="tx1"/>
                </a:solidFill>
              </a:rPr>
              <a:t> yang </a:t>
            </a:r>
            <a:r>
              <a:rPr lang="en-US" sz="2800" dirty="0" err="1">
                <a:solidFill>
                  <a:schemeClr val="tx1"/>
                </a:solidFill>
              </a:rPr>
              <a:t>berkaitan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Perpajakan</a:t>
            </a:r>
            <a:r>
              <a:rPr lang="en-US" sz="2800" dirty="0">
                <a:solidFill>
                  <a:schemeClr val="tx1"/>
                </a:solidFill>
              </a:rPr>
              <a:t>:</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Asuransi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Kepentingan</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Daya</a:t>
            </a:r>
            <a:r>
              <a:rPr lang="en-US" sz="2800" dirty="0">
                <a:solidFill>
                  <a:schemeClr val="tx1"/>
                </a:solidFill>
              </a:rPr>
              <a:t>/Gaya </a:t>
            </a:r>
            <a:r>
              <a:rPr lang="en-US" sz="2800" dirty="0" err="1">
                <a:solidFill>
                  <a:schemeClr val="tx1"/>
                </a:solidFill>
              </a:rPr>
              <a:t>Pikul</a:t>
            </a:r>
            <a:endParaRPr lang="en-US" sz="2800" dirty="0">
              <a:solidFill>
                <a:schemeClr val="tx1"/>
              </a:solidFill>
            </a:endParaRPr>
          </a:p>
          <a:p>
            <a:pPr marL="514350" indent="-514350">
              <a:defRPr/>
            </a:pP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Sejarah</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Singkat</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3200" dirty="0" err="1">
                <a:solidFill>
                  <a:schemeClr val="tx1"/>
                </a:solidFill>
                <a:latin typeface="Arial" pitchFamily="34" charset="0"/>
                <a:cs typeface="Arial" pitchFamily="34" charset="0"/>
              </a:rPr>
              <a:t>Sejarah</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Perkembangan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di</a:t>
            </a:r>
            <a:r>
              <a:rPr lang="en-US" sz="3200" dirty="0">
                <a:solidFill>
                  <a:schemeClr val="tx1"/>
                </a:solidFill>
                <a:latin typeface="Arial" pitchFamily="34" charset="0"/>
                <a:cs typeface="Arial" pitchFamily="34" charset="0"/>
              </a:rPr>
              <a:t> Indonesia:</a:t>
            </a:r>
          </a:p>
          <a:p>
            <a:pPr algn="just">
              <a:defRPr/>
            </a:pP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Masa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Sukarela</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Masa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Diwajibkan</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Masa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Diatur</a:t>
            </a:r>
            <a:endParaRPr lang="en-US" sz="32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teori</a:t>
            </a:r>
            <a:r>
              <a:rPr lang="en-US" sz="2800" dirty="0">
                <a:solidFill>
                  <a:schemeClr val="tx1"/>
                </a:solidFill>
              </a:rPr>
              <a:t> yang </a:t>
            </a:r>
            <a:r>
              <a:rPr lang="en-US" sz="2800" dirty="0" err="1">
                <a:solidFill>
                  <a:schemeClr val="tx1"/>
                </a:solidFill>
              </a:rPr>
              <a:t>berkaitan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Perpajakan</a:t>
            </a:r>
            <a:r>
              <a:rPr lang="en-US" sz="2800" dirty="0">
                <a:solidFill>
                  <a:schemeClr val="tx1"/>
                </a:solidFill>
              </a:rPr>
              <a:t>:</a:t>
            </a:r>
          </a:p>
          <a:p>
            <a:pPr>
              <a:defRPr/>
            </a:pPr>
            <a:endParaRPr lang="en-US" sz="2800" dirty="0">
              <a:solidFill>
                <a:schemeClr val="tx1"/>
              </a:solidFill>
            </a:endParaRPr>
          </a:p>
          <a:p>
            <a:pPr marL="514350" indent="-514350">
              <a:buFontTx/>
              <a:buAutoNum type="arabicPeriod"/>
              <a:defRPr/>
            </a:pPr>
            <a:r>
              <a:rPr lang="en-US" sz="2800" dirty="0" err="1">
                <a:solidFill>
                  <a:srgbClr val="FF0000"/>
                </a:solidFill>
              </a:rPr>
              <a:t>Teori</a:t>
            </a:r>
            <a:r>
              <a:rPr lang="en-US" sz="2800" dirty="0">
                <a:solidFill>
                  <a:srgbClr val="FF0000"/>
                </a:solidFill>
              </a:rPr>
              <a:t> </a:t>
            </a:r>
            <a:r>
              <a:rPr lang="en-US" sz="2800" dirty="0" err="1">
                <a:solidFill>
                  <a:srgbClr val="FF0000"/>
                </a:solidFill>
              </a:rPr>
              <a:t>Asuransi</a:t>
            </a:r>
            <a:endParaRPr lang="en-US" sz="2800" dirty="0">
              <a:solidFill>
                <a:srgbClr val="FF0000"/>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Kepentingan</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Daya</a:t>
            </a:r>
            <a:r>
              <a:rPr lang="en-US" sz="2800" dirty="0">
                <a:solidFill>
                  <a:schemeClr val="tx1"/>
                </a:solidFill>
              </a:rPr>
              <a:t>/Gaya </a:t>
            </a:r>
            <a:r>
              <a:rPr lang="en-US" sz="2800" dirty="0" err="1">
                <a:solidFill>
                  <a:schemeClr val="tx1"/>
                </a:solidFill>
              </a:rPr>
              <a:t>Pikul</a:t>
            </a:r>
            <a:endParaRPr lang="en-US" sz="2800" dirty="0">
              <a:solidFill>
                <a:schemeClr val="tx1"/>
              </a:solidFill>
            </a:endParaRPr>
          </a:p>
          <a:p>
            <a:pPr marL="514350" indent="-514350">
              <a:defRPr/>
            </a:pPr>
            <a:endParaRPr lang="en-US" sz="2800" dirty="0">
              <a:solidFill>
                <a:schemeClr val="tx1"/>
              </a:solidFill>
            </a:endParaRPr>
          </a:p>
        </p:txBody>
      </p:sp>
      <p:sp>
        <p:nvSpPr>
          <p:cNvPr id="7" name="Rectangular Callout 6"/>
          <p:cNvSpPr/>
          <p:nvPr/>
        </p:nvSpPr>
        <p:spPr>
          <a:xfrm>
            <a:off x="785786" y="500063"/>
            <a:ext cx="7929589" cy="2286000"/>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t-BR" sz="2600" dirty="0">
                <a:solidFill>
                  <a:schemeClr val="tx1"/>
                </a:solidFill>
              </a:rPr>
              <a:t>Negara dalam melaksanakan tugasnya, mencakup pula tugas melindungi jiwa raga dan harta benda perseorangan. Oleh karena itu, negara disamakan dengan perusahaan asuransi, untuk mendapat perlindungan, warga negara membayar pajak sebagai premi. </a:t>
            </a:r>
            <a:endParaRPr lang="en-US" sz="2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3" name="Rectangle 2"/>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teori</a:t>
            </a:r>
            <a:r>
              <a:rPr lang="en-US" sz="2800" dirty="0">
                <a:solidFill>
                  <a:schemeClr val="tx1"/>
                </a:solidFill>
              </a:rPr>
              <a:t> yang </a:t>
            </a:r>
            <a:r>
              <a:rPr lang="en-US" sz="2800" dirty="0" err="1">
                <a:solidFill>
                  <a:schemeClr val="tx1"/>
                </a:solidFill>
              </a:rPr>
              <a:t>berkaitan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Perpajakan</a:t>
            </a:r>
            <a:r>
              <a:rPr lang="en-US" sz="2800" dirty="0">
                <a:solidFill>
                  <a:schemeClr val="tx1"/>
                </a:solidFill>
              </a:rPr>
              <a:t>:</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Asuransi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Teori</a:t>
            </a:r>
            <a:r>
              <a:rPr lang="en-US" sz="2800" dirty="0">
                <a:solidFill>
                  <a:srgbClr val="FF0000"/>
                </a:solidFill>
              </a:rPr>
              <a:t> </a:t>
            </a:r>
            <a:r>
              <a:rPr lang="en-US" sz="2800" dirty="0" err="1">
                <a:solidFill>
                  <a:srgbClr val="FF0000"/>
                </a:solidFill>
              </a:rPr>
              <a:t>Kepentingan</a:t>
            </a:r>
            <a:endParaRPr lang="en-US" sz="2800" dirty="0">
              <a:solidFill>
                <a:srgbClr val="FF0000"/>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Daya</a:t>
            </a:r>
            <a:r>
              <a:rPr lang="en-US" sz="2800" dirty="0">
                <a:solidFill>
                  <a:schemeClr val="tx1"/>
                </a:solidFill>
              </a:rPr>
              <a:t>/Gaya </a:t>
            </a:r>
            <a:r>
              <a:rPr lang="en-US" sz="2800" dirty="0" err="1">
                <a:solidFill>
                  <a:schemeClr val="tx1"/>
                </a:solidFill>
              </a:rPr>
              <a:t>Pikul</a:t>
            </a:r>
            <a:endParaRPr lang="en-US" sz="2800" dirty="0">
              <a:solidFill>
                <a:schemeClr val="tx1"/>
              </a:solidFill>
            </a:endParaRPr>
          </a:p>
          <a:p>
            <a:pPr marL="514350" indent="-514350">
              <a:defRPr/>
            </a:pPr>
            <a:endParaRPr lang="en-US" sz="2800" dirty="0">
              <a:solidFill>
                <a:schemeClr val="tx1"/>
              </a:solidFill>
            </a:endParaRPr>
          </a:p>
        </p:txBody>
      </p:sp>
      <p:sp>
        <p:nvSpPr>
          <p:cNvPr id="4" name="Rectangular Callout 3"/>
          <p:cNvSpPr/>
          <p:nvPr/>
        </p:nvSpPr>
        <p:spPr>
          <a:xfrm>
            <a:off x="785786" y="500063"/>
            <a:ext cx="7929589" cy="3071812"/>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Menurut</a:t>
            </a:r>
            <a:r>
              <a:rPr lang="en-US" sz="2800" dirty="0">
                <a:solidFill>
                  <a:schemeClr val="tx1"/>
                </a:solidFill>
              </a:rPr>
              <a:t> </a:t>
            </a:r>
            <a:r>
              <a:rPr lang="en-US" sz="2800" dirty="0" err="1">
                <a:solidFill>
                  <a:schemeClr val="tx1"/>
                </a:solidFill>
              </a:rPr>
              <a:t>teori</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pembayaran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mempunyai</a:t>
            </a:r>
            <a:r>
              <a:rPr lang="en-US" sz="2800" dirty="0">
                <a:solidFill>
                  <a:schemeClr val="tx1"/>
                </a:solidFill>
              </a:rPr>
              <a:t> </a:t>
            </a:r>
            <a:r>
              <a:rPr lang="en-US" sz="2800" dirty="0" err="1">
                <a:solidFill>
                  <a:schemeClr val="tx1"/>
                </a:solidFill>
              </a:rPr>
              <a:t>hubungan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kepentingan</a:t>
            </a:r>
            <a:r>
              <a:rPr lang="en-US" sz="2800" dirty="0">
                <a:solidFill>
                  <a:schemeClr val="tx1"/>
                </a:solidFill>
              </a:rPr>
              <a:t> </a:t>
            </a:r>
            <a:r>
              <a:rPr lang="en-US" sz="2800" dirty="0" err="1">
                <a:solidFill>
                  <a:schemeClr val="tx1"/>
                </a:solidFill>
              </a:rPr>
              <a:t>individu</a:t>
            </a:r>
            <a:r>
              <a:rPr lang="en-US" sz="2800" dirty="0">
                <a:solidFill>
                  <a:schemeClr val="tx1"/>
                </a:solidFill>
              </a:rPr>
              <a:t> yang </a:t>
            </a:r>
            <a:r>
              <a:rPr lang="en-US" sz="2800" dirty="0" err="1">
                <a:solidFill>
                  <a:schemeClr val="tx1"/>
                </a:solidFill>
              </a:rPr>
              <a:t>diperoleh</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pekerjaan</a:t>
            </a:r>
            <a:r>
              <a:rPr lang="en-US" sz="2800" dirty="0">
                <a:solidFill>
                  <a:schemeClr val="tx1"/>
                </a:solidFill>
              </a:rPr>
              <a:t> </a:t>
            </a:r>
            <a:r>
              <a:rPr lang="en-US" sz="2800" dirty="0" err="1">
                <a:solidFill>
                  <a:schemeClr val="tx1"/>
                </a:solidFill>
              </a:rPr>
              <a:t>negara</a:t>
            </a:r>
            <a:r>
              <a:rPr lang="en-US" sz="2800" dirty="0">
                <a:solidFill>
                  <a:schemeClr val="tx1"/>
                </a:solidFill>
              </a:rPr>
              <a:t>. Makin </a:t>
            </a:r>
            <a:r>
              <a:rPr lang="en-US" sz="2800" dirty="0" err="1">
                <a:solidFill>
                  <a:schemeClr val="tx1"/>
                </a:solidFill>
              </a:rPr>
              <a:t>banyak</a:t>
            </a:r>
            <a:r>
              <a:rPr lang="en-US" sz="2800" dirty="0">
                <a:solidFill>
                  <a:schemeClr val="tx1"/>
                </a:solidFill>
              </a:rPr>
              <a:t> </a:t>
            </a:r>
            <a:r>
              <a:rPr lang="en-US" sz="2800" dirty="0" err="1">
                <a:solidFill>
                  <a:schemeClr val="tx1"/>
                </a:solidFill>
              </a:rPr>
              <a:t>individu</a:t>
            </a:r>
            <a:r>
              <a:rPr lang="en-US" sz="2800" dirty="0">
                <a:solidFill>
                  <a:schemeClr val="tx1"/>
                </a:solidFill>
              </a:rPr>
              <a:t> </a:t>
            </a:r>
            <a:r>
              <a:rPr lang="en-US" sz="2800" dirty="0" err="1">
                <a:solidFill>
                  <a:schemeClr val="tx1"/>
                </a:solidFill>
              </a:rPr>
              <a:t>mengenyam</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menikmati</a:t>
            </a:r>
            <a:r>
              <a:rPr lang="en-US" sz="2800" dirty="0">
                <a:solidFill>
                  <a:schemeClr val="tx1"/>
                </a:solidFill>
              </a:rPr>
              <a:t> </a:t>
            </a:r>
            <a:r>
              <a:rPr lang="en-US" sz="2800" dirty="0" err="1">
                <a:solidFill>
                  <a:schemeClr val="tx1"/>
                </a:solidFill>
              </a:rPr>
              <a:t>jasa</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pekerjaan</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makin</a:t>
            </a:r>
            <a:r>
              <a:rPr lang="en-US" sz="2800" dirty="0">
                <a:solidFill>
                  <a:schemeClr val="tx1"/>
                </a:solidFill>
              </a:rPr>
              <a:t> </a:t>
            </a:r>
            <a:r>
              <a:rPr lang="en-US" sz="2800" dirty="0" err="1">
                <a:solidFill>
                  <a:schemeClr val="tx1"/>
                </a:solidFill>
              </a:rPr>
              <a:t>besar</a:t>
            </a:r>
            <a:r>
              <a:rPr lang="en-US" sz="2800" dirty="0">
                <a:solidFill>
                  <a:schemeClr val="tx1"/>
                </a:solidFill>
              </a:rPr>
              <a:t> </a:t>
            </a:r>
            <a:r>
              <a:rPr lang="en-US" sz="2800" dirty="0" err="1">
                <a:solidFill>
                  <a:schemeClr val="tx1"/>
                </a:solidFill>
              </a:rPr>
              <a:t>juga</a:t>
            </a:r>
            <a:r>
              <a:rPr lang="en-US" sz="2800" dirty="0">
                <a:solidFill>
                  <a:schemeClr val="tx1"/>
                </a:solidFill>
              </a:rPr>
              <a:t> </a:t>
            </a:r>
            <a:r>
              <a:rPr lang="en-US" sz="2800" dirty="0" err="1">
                <a:solidFill>
                  <a:schemeClr val="tx1"/>
                </a:solidFill>
              </a:rPr>
              <a:t>pajaknya</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teori</a:t>
            </a:r>
            <a:r>
              <a:rPr lang="en-US" sz="2800" dirty="0">
                <a:solidFill>
                  <a:schemeClr val="tx1"/>
                </a:solidFill>
              </a:rPr>
              <a:t> yang </a:t>
            </a:r>
            <a:r>
              <a:rPr lang="en-US" sz="2800" dirty="0" err="1">
                <a:solidFill>
                  <a:schemeClr val="tx1"/>
                </a:solidFill>
              </a:rPr>
              <a:t>berkaitan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Perpajakan</a:t>
            </a:r>
            <a:r>
              <a:rPr lang="en-US" sz="2800" dirty="0">
                <a:solidFill>
                  <a:schemeClr val="tx1"/>
                </a:solidFill>
              </a:rPr>
              <a:t>:</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Asuransi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Teori</a:t>
            </a:r>
            <a:r>
              <a:rPr lang="en-US" sz="2800" dirty="0">
                <a:solidFill>
                  <a:srgbClr val="FF0000"/>
                </a:solidFill>
              </a:rPr>
              <a:t> </a:t>
            </a:r>
            <a:r>
              <a:rPr lang="en-US" sz="2800" dirty="0" err="1">
                <a:solidFill>
                  <a:srgbClr val="FF0000"/>
                </a:solidFill>
              </a:rPr>
              <a:t>Kepentingan</a:t>
            </a:r>
            <a:endParaRPr lang="en-US" sz="2800" dirty="0">
              <a:solidFill>
                <a:srgbClr val="FF0000"/>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Daya</a:t>
            </a:r>
            <a:r>
              <a:rPr lang="en-US" sz="2800" dirty="0">
                <a:solidFill>
                  <a:schemeClr val="tx1"/>
                </a:solidFill>
              </a:rPr>
              <a:t>/Gaya </a:t>
            </a:r>
            <a:r>
              <a:rPr lang="en-US" sz="2800" dirty="0" err="1">
                <a:solidFill>
                  <a:schemeClr val="tx1"/>
                </a:solidFill>
              </a:rPr>
              <a:t>Pikul</a:t>
            </a:r>
            <a:endParaRPr lang="en-US" sz="2800" dirty="0">
              <a:solidFill>
                <a:schemeClr val="tx1"/>
              </a:solidFill>
            </a:endParaRPr>
          </a:p>
          <a:p>
            <a:pPr marL="514350" indent="-514350">
              <a:defRPr/>
            </a:pPr>
            <a:endParaRPr lang="en-US" sz="2800" dirty="0">
              <a:solidFill>
                <a:schemeClr val="tx1"/>
              </a:solidFill>
            </a:endParaRPr>
          </a:p>
        </p:txBody>
      </p:sp>
      <p:sp>
        <p:nvSpPr>
          <p:cNvPr id="7" name="Rectangular Callout 6"/>
          <p:cNvSpPr/>
          <p:nvPr/>
        </p:nvSpPr>
        <p:spPr>
          <a:xfrm>
            <a:off x="785786" y="500063"/>
            <a:ext cx="7929589" cy="3071812"/>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Teori</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meskipun</a:t>
            </a:r>
            <a:r>
              <a:rPr lang="en-US" sz="2800" dirty="0">
                <a:solidFill>
                  <a:schemeClr val="tx1"/>
                </a:solidFill>
              </a:rPr>
              <a:t> </a:t>
            </a:r>
            <a:r>
              <a:rPr lang="en-US" sz="2800" dirty="0" err="1">
                <a:solidFill>
                  <a:schemeClr val="tx1"/>
                </a:solidFill>
              </a:rPr>
              <a:t>masih</a:t>
            </a:r>
            <a:r>
              <a:rPr lang="en-US" sz="2800" dirty="0">
                <a:solidFill>
                  <a:schemeClr val="tx1"/>
                </a:solidFill>
              </a:rPr>
              <a:t> </a:t>
            </a:r>
            <a:r>
              <a:rPr lang="en-US" sz="2800" dirty="0" err="1">
                <a:solidFill>
                  <a:schemeClr val="tx1"/>
                </a:solidFill>
              </a:rPr>
              <a:t>berlaku</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retribusi</a:t>
            </a:r>
            <a:r>
              <a:rPr lang="en-US" sz="2800" dirty="0">
                <a:solidFill>
                  <a:schemeClr val="tx1"/>
                </a:solidFill>
              </a:rPr>
              <a:t> </a:t>
            </a:r>
            <a:r>
              <a:rPr lang="en-US" sz="2800" dirty="0" err="1">
                <a:solidFill>
                  <a:schemeClr val="tx1"/>
                </a:solidFill>
              </a:rPr>
              <a:t>sukar</a:t>
            </a:r>
            <a:r>
              <a:rPr lang="en-US" sz="2800" dirty="0">
                <a:solidFill>
                  <a:schemeClr val="tx1"/>
                </a:solidFill>
              </a:rPr>
              <a:t> pula </a:t>
            </a:r>
            <a:r>
              <a:rPr lang="en-US" sz="2800" dirty="0" err="1">
                <a:solidFill>
                  <a:schemeClr val="tx1"/>
                </a:solidFill>
              </a:rPr>
              <a:t>dipertahankan</a:t>
            </a:r>
            <a:r>
              <a:rPr lang="en-US" sz="2800" dirty="0">
                <a:solidFill>
                  <a:schemeClr val="tx1"/>
                </a:solidFill>
              </a:rPr>
              <a:t>, </a:t>
            </a:r>
            <a:r>
              <a:rPr lang="en-US" sz="2800" dirty="0" err="1">
                <a:solidFill>
                  <a:schemeClr val="tx1"/>
                </a:solidFill>
              </a:rPr>
              <a:t>sebab</a:t>
            </a:r>
            <a:r>
              <a:rPr lang="en-US" sz="2800" dirty="0">
                <a:solidFill>
                  <a:schemeClr val="tx1"/>
                </a:solidFill>
              </a:rPr>
              <a:t> </a:t>
            </a:r>
            <a:r>
              <a:rPr lang="en-US" sz="2800" dirty="0" err="1">
                <a:solidFill>
                  <a:schemeClr val="tx1"/>
                </a:solidFill>
              </a:rPr>
              <a:t>seorang</a:t>
            </a:r>
            <a:r>
              <a:rPr lang="en-US" sz="2800" dirty="0">
                <a:solidFill>
                  <a:schemeClr val="tx1"/>
                </a:solidFill>
              </a:rPr>
              <a:t> </a:t>
            </a:r>
            <a:r>
              <a:rPr lang="en-US" sz="2800" dirty="0" err="1">
                <a:solidFill>
                  <a:schemeClr val="tx1"/>
                </a:solidFill>
              </a:rPr>
              <a:t>miskin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penganggur</a:t>
            </a:r>
            <a:r>
              <a:rPr lang="en-US" sz="2800" dirty="0">
                <a:solidFill>
                  <a:schemeClr val="tx1"/>
                </a:solidFill>
              </a:rPr>
              <a:t> yang </a:t>
            </a:r>
            <a:r>
              <a:rPr lang="en-US" sz="2800" dirty="0" err="1">
                <a:solidFill>
                  <a:schemeClr val="tx1"/>
                </a:solidFill>
              </a:rPr>
              <a:t>memperoleh</a:t>
            </a:r>
            <a:r>
              <a:rPr lang="en-US" sz="2800" dirty="0">
                <a:solidFill>
                  <a:schemeClr val="tx1"/>
                </a:solidFill>
              </a:rPr>
              <a:t> </a:t>
            </a:r>
            <a:r>
              <a:rPr lang="en-US" sz="2800" dirty="0" err="1">
                <a:solidFill>
                  <a:schemeClr val="tx1"/>
                </a:solidFill>
              </a:rPr>
              <a:t>bantuan</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menikmati</a:t>
            </a:r>
            <a:r>
              <a:rPr lang="en-US" sz="2800" dirty="0">
                <a:solidFill>
                  <a:schemeClr val="tx1"/>
                </a:solidFill>
              </a:rPr>
              <a:t> </a:t>
            </a:r>
            <a:r>
              <a:rPr lang="en-US" sz="2800" dirty="0" err="1">
                <a:solidFill>
                  <a:schemeClr val="tx1"/>
                </a:solidFill>
              </a:rPr>
              <a:t>banyak</a:t>
            </a:r>
            <a:r>
              <a:rPr lang="en-US" sz="2800" dirty="0">
                <a:solidFill>
                  <a:schemeClr val="tx1"/>
                </a:solidFill>
              </a:rPr>
              <a:t> </a:t>
            </a:r>
            <a:r>
              <a:rPr lang="en-US" sz="2800" dirty="0" err="1">
                <a:solidFill>
                  <a:schemeClr val="tx1"/>
                </a:solidFill>
              </a:rPr>
              <a:t>sekali</a:t>
            </a:r>
            <a:r>
              <a:rPr lang="en-US" sz="2800" dirty="0">
                <a:solidFill>
                  <a:schemeClr val="tx1"/>
                </a:solidFill>
              </a:rPr>
              <a:t> </a:t>
            </a:r>
            <a:r>
              <a:rPr lang="en-US" sz="2800" dirty="0" err="1">
                <a:solidFill>
                  <a:schemeClr val="tx1"/>
                </a:solidFill>
              </a:rPr>
              <a:t>jasa</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pekerjaan</a:t>
            </a:r>
            <a:r>
              <a:rPr lang="en-US" sz="2800" dirty="0">
                <a:solidFill>
                  <a:schemeClr val="tx1"/>
                </a:solidFill>
              </a:rPr>
              <a:t> </a:t>
            </a:r>
            <a:r>
              <a:rPr lang="en-US" sz="2800" dirty="0" err="1">
                <a:solidFill>
                  <a:schemeClr val="tx1"/>
                </a:solidFill>
              </a:rPr>
              <a:t>negara</a:t>
            </a:r>
            <a:r>
              <a:rPr lang="en-US" sz="2800" dirty="0">
                <a:solidFill>
                  <a:schemeClr val="tx1"/>
                </a:solidFill>
              </a:rPr>
              <a:t>, </a:t>
            </a:r>
            <a:r>
              <a:rPr lang="en-US" sz="2800" dirty="0" err="1">
                <a:solidFill>
                  <a:schemeClr val="tx1"/>
                </a:solidFill>
              </a:rPr>
              <a:t>tetapi</a:t>
            </a:r>
            <a:r>
              <a:rPr lang="en-US" sz="2800" dirty="0">
                <a:solidFill>
                  <a:schemeClr val="tx1"/>
                </a:solidFill>
              </a:rPr>
              <a:t> </a:t>
            </a:r>
            <a:r>
              <a:rPr lang="en-US" sz="2800" dirty="0" err="1">
                <a:solidFill>
                  <a:schemeClr val="tx1"/>
                </a:solidFill>
              </a:rPr>
              <a:t>mereka</a:t>
            </a:r>
            <a:r>
              <a:rPr lang="en-US" sz="2800" dirty="0">
                <a:solidFill>
                  <a:schemeClr val="tx1"/>
                </a:solidFill>
              </a:rPr>
              <a:t> </a:t>
            </a:r>
            <a:r>
              <a:rPr lang="en-US" sz="2800" dirty="0" err="1">
                <a:solidFill>
                  <a:schemeClr val="tx1"/>
                </a:solidFill>
              </a:rPr>
              <a:t>justru</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membayar</a:t>
            </a:r>
            <a:r>
              <a:rPr lang="en-US" sz="2800" dirty="0">
                <a:solidFill>
                  <a:schemeClr val="tx1"/>
                </a:solidFill>
              </a:rPr>
              <a:t> </a:t>
            </a:r>
            <a:r>
              <a:rPr lang="en-US" sz="2800" dirty="0" err="1">
                <a:solidFill>
                  <a:schemeClr val="tx1"/>
                </a:solidFill>
              </a:rPr>
              <a:t>pajak</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FF30531-DEE6-4A60-AB96-4B2842DBC71D}" type="slidenum">
              <a:rPr lang="en-US" smtClean="0"/>
              <a:pPr>
                <a:defRPr/>
              </a:pPr>
              <a:t>23</a:t>
            </a:fld>
            <a:endParaRPr lang="en-US"/>
          </a:p>
        </p:txBody>
      </p:sp>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teori</a:t>
            </a:r>
            <a:r>
              <a:rPr lang="en-US" sz="2800" dirty="0">
                <a:solidFill>
                  <a:schemeClr val="tx1"/>
                </a:solidFill>
              </a:rPr>
              <a:t> yang </a:t>
            </a:r>
            <a:r>
              <a:rPr lang="en-US" sz="2800" dirty="0" err="1">
                <a:solidFill>
                  <a:schemeClr val="tx1"/>
                </a:solidFill>
              </a:rPr>
              <a:t>berkaitan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Perpajakan</a:t>
            </a:r>
            <a:r>
              <a:rPr lang="en-US" sz="2800" dirty="0">
                <a:solidFill>
                  <a:schemeClr val="tx1"/>
                </a:solidFill>
              </a:rPr>
              <a:t>:</a:t>
            </a:r>
          </a:p>
          <a:p>
            <a:pPr>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Asuransi</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chemeClr val="tx1"/>
                </a:solidFill>
              </a:rPr>
              <a:t>Teori</a:t>
            </a:r>
            <a:r>
              <a:rPr lang="en-US" sz="2800" dirty="0">
                <a:solidFill>
                  <a:schemeClr val="tx1"/>
                </a:solidFill>
              </a:rPr>
              <a:t> </a:t>
            </a:r>
            <a:r>
              <a:rPr lang="en-US" sz="2800" dirty="0" err="1">
                <a:solidFill>
                  <a:schemeClr val="tx1"/>
                </a:solidFill>
              </a:rPr>
              <a:t>Kepentingan</a:t>
            </a:r>
            <a:endParaRPr lang="en-US" sz="2800" dirty="0">
              <a:solidFill>
                <a:schemeClr val="tx1"/>
              </a:solidFill>
            </a:endParaRPr>
          </a:p>
          <a:p>
            <a:pPr marL="514350" indent="-514350">
              <a:buFontTx/>
              <a:buAutoNum type="arabicPeriod"/>
              <a:defRPr/>
            </a:pPr>
            <a:endParaRPr lang="en-US" sz="2800" dirty="0">
              <a:solidFill>
                <a:schemeClr val="tx1"/>
              </a:solidFill>
            </a:endParaRPr>
          </a:p>
          <a:p>
            <a:pPr marL="514350" indent="-514350">
              <a:buFontTx/>
              <a:buAutoNum type="arabicPeriod"/>
              <a:defRPr/>
            </a:pPr>
            <a:r>
              <a:rPr lang="en-US" sz="2800" dirty="0" err="1">
                <a:solidFill>
                  <a:srgbClr val="FF0000"/>
                </a:solidFill>
              </a:rPr>
              <a:t>Teori</a:t>
            </a:r>
            <a:r>
              <a:rPr lang="en-US" sz="2800" dirty="0">
                <a:solidFill>
                  <a:srgbClr val="FF0000"/>
                </a:solidFill>
              </a:rPr>
              <a:t> </a:t>
            </a:r>
            <a:r>
              <a:rPr lang="en-US" sz="2800" dirty="0" err="1">
                <a:solidFill>
                  <a:srgbClr val="FF0000"/>
                </a:solidFill>
              </a:rPr>
              <a:t>Daya</a:t>
            </a:r>
            <a:r>
              <a:rPr lang="en-US" sz="2800" dirty="0">
                <a:solidFill>
                  <a:srgbClr val="FF0000"/>
                </a:solidFill>
              </a:rPr>
              <a:t>/Gaya </a:t>
            </a:r>
            <a:r>
              <a:rPr lang="en-US" sz="2800" dirty="0" err="1">
                <a:solidFill>
                  <a:srgbClr val="FF0000"/>
                </a:solidFill>
              </a:rPr>
              <a:t>Pikul</a:t>
            </a:r>
            <a:endParaRPr lang="en-US" sz="2800" dirty="0">
              <a:solidFill>
                <a:srgbClr val="FF0000"/>
              </a:solidFill>
            </a:endParaRPr>
          </a:p>
          <a:p>
            <a:pPr marL="514350" indent="-514350">
              <a:defRPr/>
            </a:pPr>
            <a:endParaRPr lang="en-US" sz="2800" dirty="0">
              <a:solidFill>
                <a:schemeClr val="tx1"/>
              </a:solidFill>
            </a:endParaRPr>
          </a:p>
        </p:txBody>
      </p:sp>
      <p:sp>
        <p:nvSpPr>
          <p:cNvPr id="7" name="Rectangular Callout 6"/>
          <p:cNvSpPr/>
          <p:nvPr/>
        </p:nvSpPr>
        <p:spPr>
          <a:xfrm>
            <a:off x="857224" y="500063"/>
            <a:ext cx="7858151" cy="3643312"/>
          </a:xfrm>
          <a:prstGeom prst="wedgeRectCallout">
            <a:avLst>
              <a:gd name="adj1" fmla="val -31197"/>
              <a:gd name="adj2" fmla="val 6888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t-BR" sz="2800" dirty="0">
                <a:solidFill>
                  <a:schemeClr val="tx1"/>
                </a:solidFill>
              </a:rPr>
              <a:t>Teori ini mengemukakan bahwa pemungutan pajak harus sesuai dengan kekuatan membayar dari WP. </a:t>
            </a:r>
            <a:r>
              <a:rPr lang="en-US" sz="2800" dirty="0" err="1">
                <a:solidFill>
                  <a:schemeClr val="tx1"/>
                </a:solidFill>
              </a:rPr>
              <a:t>Jadi</a:t>
            </a:r>
            <a:r>
              <a:rPr lang="en-US" sz="2800" dirty="0">
                <a:solidFill>
                  <a:schemeClr val="tx1"/>
                </a:solidFill>
              </a:rPr>
              <a:t> </a:t>
            </a:r>
            <a:r>
              <a:rPr lang="en-US" sz="2800" dirty="0" err="1">
                <a:solidFill>
                  <a:schemeClr val="tx1"/>
                </a:solidFill>
              </a:rPr>
              <a:t>tekanan</a:t>
            </a:r>
            <a:r>
              <a:rPr lang="en-US" sz="2800" dirty="0">
                <a:solidFill>
                  <a:schemeClr val="tx1"/>
                </a:solidFill>
              </a:rPr>
              <a:t> </a:t>
            </a:r>
            <a:r>
              <a:rPr lang="en-US" sz="2800" dirty="0" err="1">
                <a:solidFill>
                  <a:schemeClr val="tx1"/>
                </a:solidFill>
              </a:rPr>
              <a:t>semua</a:t>
            </a:r>
            <a:r>
              <a:rPr lang="en-US" sz="2800" dirty="0">
                <a:solidFill>
                  <a:schemeClr val="tx1"/>
                </a:solidFill>
              </a:rPr>
              <a:t> </a:t>
            </a:r>
            <a:r>
              <a:rPr lang="en-US" sz="2800" dirty="0" err="1">
                <a:solidFill>
                  <a:schemeClr val="tx1"/>
                </a:solidFill>
              </a:rPr>
              <a:t>pajak-pajak</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sesuai</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daya</a:t>
            </a:r>
            <a:r>
              <a:rPr lang="en-US" sz="2800" dirty="0">
                <a:solidFill>
                  <a:schemeClr val="tx1"/>
                </a:solidFill>
              </a:rPr>
              <a:t> </a:t>
            </a:r>
            <a:r>
              <a:rPr lang="en-US" sz="2800" dirty="0" err="1">
                <a:solidFill>
                  <a:schemeClr val="tx1"/>
                </a:solidFill>
              </a:rPr>
              <a:t>pikul</a:t>
            </a:r>
            <a:r>
              <a:rPr lang="en-US" sz="2800" dirty="0">
                <a:solidFill>
                  <a:schemeClr val="tx1"/>
                </a:solidFill>
              </a:rPr>
              <a:t> WP </a:t>
            </a:r>
            <a:r>
              <a:rPr lang="en-US" sz="2800" dirty="0" err="1">
                <a:solidFill>
                  <a:schemeClr val="tx1"/>
                </a:solidFill>
              </a:rPr>
              <a:t>dengan</a:t>
            </a:r>
            <a:r>
              <a:rPr lang="en-US" sz="2800" dirty="0">
                <a:solidFill>
                  <a:schemeClr val="tx1"/>
                </a:solidFill>
              </a:rPr>
              <a:t> </a:t>
            </a:r>
            <a:r>
              <a:rPr lang="en-US" sz="2800" dirty="0" err="1">
                <a:solidFill>
                  <a:schemeClr val="tx1"/>
                </a:solidFill>
              </a:rPr>
              <a:t>memperhatikan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kekayaan</a:t>
            </a:r>
            <a:r>
              <a:rPr lang="en-US" sz="2800" dirty="0">
                <a:solidFill>
                  <a:schemeClr val="tx1"/>
                </a:solidFill>
              </a:rPr>
              <a:t>, </a:t>
            </a:r>
            <a:r>
              <a:rPr lang="en-US" sz="2800" dirty="0" err="1">
                <a:solidFill>
                  <a:schemeClr val="tx1"/>
                </a:solidFill>
              </a:rPr>
              <a:t>juga</a:t>
            </a:r>
            <a:r>
              <a:rPr lang="en-US" sz="2800" dirty="0">
                <a:solidFill>
                  <a:schemeClr val="tx1"/>
                </a:solidFill>
              </a:rPr>
              <a:t> </a:t>
            </a:r>
            <a:r>
              <a:rPr lang="en-US" sz="2800" dirty="0" err="1">
                <a:solidFill>
                  <a:schemeClr val="tx1"/>
                </a:solidFill>
              </a:rPr>
              <a:t>pengeluaran</a:t>
            </a:r>
            <a:r>
              <a:rPr lang="en-US" sz="2800" dirty="0">
                <a:solidFill>
                  <a:schemeClr val="tx1"/>
                </a:solidFill>
              </a:rPr>
              <a:t> </a:t>
            </a:r>
            <a:r>
              <a:rPr lang="en-US" sz="2800" dirty="0" err="1">
                <a:solidFill>
                  <a:schemeClr val="tx1"/>
                </a:solidFill>
              </a:rPr>
              <a:t>belanja</a:t>
            </a:r>
            <a:r>
              <a:rPr lang="en-US" sz="2800" dirty="0">
                <a:solidFill>
                  <a:schemeClr val="tx1"/>
                </a:solidFill>
              </a:rPr>
              <a:t> WP </a:t>
            </a:r>
            <a:r>
              <a:rPr lang="en-US" sz="2800" dirty="0" err="1">
                <a:solidFill>
                  <a:schemeClr val="tx1"/>
                </a:solidFill>
              </a:rPr>
              <a:t>tersebut</a:t>
            </a:r>
            <a:r>
              <a:rPr lang="en-US" sz="2800" dirty="0">
                <a:solidFill>
                  <a:schemeClr val="tx1"/>
                </a:solidFill>
              </a:rPr>
              <a:t>. </a:t>
            </a:r>
            <a:r>
              <a:rPr lang="en-US" sz="2800" dirty="0" err="1">
                <a:solidFill>
                  <a:schemeClr val="tx1"/>
                </a:solidFill>
              </a:rPr>
              <a:t>Kelemahan</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teori</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sulitnya</a:t>
            </a:r>
            <a:r>
              <a:rPr lang="en-US" sz="2800" dirty="0">
                <a:solidFill>
                  <a:schemeClr val="tx1"/>
                </a:solidFill>
              </a:rPr>
              <a:t> </a:t>
            </a:r>
            <a:r>
              <a:rPr lang="en-US" sz="2800" dirty="0" err="1">
                <a:solidFill>
                  <a:schemeClr val="tx1"/>
                </a:solidFill>
              </a:rPr>
              <a:t>menentukan</a:t>
            </a:r>
            <a:r>
              <a:rPr lang="en-US" sz="2800" dirty="0">
                <a:solidFill>
                  <a:schemeClr val="tx1"/>
                </a:solidFill>
              </a:rPr>
              <a:t> </a:t>
            </a:r>
            <a:r>
              <a:rPr lang="en-US" sz="2800" dirty="0" err="1">
                <a:solidFill>
                  <a:schemeClr val="tx1"/>
                </a:solidFill>
              </a:rPr>
              <a:t>secara</a:t>
            </a:r>
            <a:r>
              <a:rPr lang="en-US" sz="2800" dirty="0">
                <a:solidFill>
                  <a:schemeClr val="tx1"/>
                </a:solidFill>
              </a:rPr>
              <a:t> </a:t>
            </a:r>
            <a:r>
              <a:rPr lang="en-US" sz="2800" dirty="0" err="1">
                <a:solidFill>
                  <a:schemeClr val="tx1"/>
                </a:solidFill>
              </a:rPr>
              <a:t>tepat</a:t>
            </a:r>
            <a:r>
              <a:rPr lang="en-US" sz="2800" dirty="0">
                <a:solidFill>
                  <a:schemeClr val="tx1"/>
                </a:solidFill>
              </a:rPr>
              <a:t> </a:t>
            </a:r>
            <a:r>
              <a:rPr lang="en-US" sz="2800" dirty="0" err="1">
                <a:solidFill>
                  <a:schemeClr val="tx1"/>
                </a:solidFill>
              </a:rPr>
              <a:t>daya</a:t>
            </a:r>
            <a:r>
              <a:rPr lang="en-US" sz="2800" dirty="0">
                <a:solidFill>
                  <a:schemeClr val="tx1"/>
                </a:solidFill>
              </a:rPr>
              <a:t> </a:t>
            </a:r>
            <a:r>
              <a:rPr lang="en-US" sz="2800" dirty="0" err="1">
                <a:solidFill>
                  <a:schemeClr val="tx1"/>
                </a:solidFill>
              </a:rPr>
              <a:t>pikul</a:t>
            </a:r>
            <a:r>
              <a:rPr lang="en-US" sz="2800" dirty="0">
                <a:solidFill>
                  <a:schemeClr val="tx1"/>
                </a:solidFill>
              </a:rPr>
              <a:t> </a:t>
            </a:r>
            <a:r>
              <a:rPr lang="en-US" sz="2800" dirty="0" err="1">
                <a:solidFill>
                  <a:schemeClr val="tx1"/>
                </a:solidFill>
              </a:rPr>
              <a:t>seseorang</a:t>
            </a:r>
            <a:r>
              <a:rPr lang="en-US" sz="2800" dirty="0">
                <a:solidFill>
                  <a:schemeClr val="tx1"/>
                </a:solidFill>
              </a:rPr>
              <a:t>, </a:t>
            </a:r>
            <a:r>
              <a:rPr lang="en-US" sz="2800" dirty="0" err="1">
                <a:solidFill>
                  <a:schemeClr val="tx1"/>
                </a:solidFill>
              </a:rPr>
              <a:t>karena</a:t>
            </a:r>
            <a:r>
              <a:rPr lang="en-US" sz="2800" dirty="0">
                <a:solidFill>
                  <a:schemeClr val="tx1"/>
                </a:solidFill>
              </a:rPr>
              <a:t> </a:t>
            </a:r>
            <a:r>
              <a:rPr lang="en-US" sz="2800" dirty="0" err="1">
                <a:solidFill>
                  <a:schemeClr val="tx1"/>
                </a:solidFill>
              </a:rPr>
              <a:t>akan</a:t>
            </a:r>
            <a:r>
              <a:rPr lang="en-US" sz="2800" dirty="0">
                <a:solidFill>
                  <a:schemeClr val="tx1"/>
                </a:solidFill>
              </a:rPr>
              <a:t> </a:t>
            </a:r>
            <a:r>
              <a:rPr lang="en-US" sz="2800" dirty="0" err="1">
                <a:solidFill>
                  <a:schemeClr val="tx1"/>
                </a:solidFill>
              </a:rPr>
              <a:t>berbeda</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selalu</a:t>
            </a:r>
            <a:r>
              <a:rPr lang="en-US" sz="2800" dirty="0">
                <a:solidFill>
                  <a:schemeClr val="tx1"/>
                </a:solidFill>
              </a:rPr>
              <a:t> </a:t>
            </a:r>
            <a:r>
              <a:rPr lang="en-US" sz="2800" dirty="0" err="1">
                <a:solidFill>
                  <a:schemeClr val="tx1"/>
                </a:solidFill>
              </a:rPr>
              <a:t>berubah-ubah</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buku</a:t>
            </a:r>
            <a:r>
              <a:rPr lang="en-US" sz="2800" dirty="0">
                <a:solidFill>
                  <a:schemeClr val="tx1"/>
                </a:solidFill>
              </a:rPr>
              <a:t> </a:t>
            </a:r>
            <a:r>
              <a:rPr lang="en-US" sz="2800" i="1" dirty="0">
                <a:solidFill>
                  <a:schemeClr val="tx1"/>
                </a:solidFill>
              </a:rPr>
              <a:t>An </a:t>
            </a:r>
            <a:r>
              <a:rPr lang="en-US" sz="2800" i="1" dirty="0" err="1">
                <a:solidFill>
                  <a:schemeClr val="tx1"/>
                </a:solidFill>
              </a:rPr>
              <a:t>Inguiry</a:t>
            </a:r>
            <a:r>
              <a:rPr lang="en-US" sz="2800" i="1" dirty="0">
                <a:solidFill>
                  <a:schemeClr val="tx1"/>
                </a:solidFill>
              </a:rPr>
              <a:t> The Nature and Causes of The Wealth of Nations</a:t>
            </a:r>
            <a:r>
              <a:rPr lang="en-US" sz="2800" dirty="0">
                <a:solidFill>
                  <a:schemeClr val="tx1"/>
                </a:solidFill>
              </a:rPr>
              <a:t> yang </a:t>
            </a:r>
            <a:r>
              <a:rPr lang="en-US" sz="2800" dirty="0" err="1">
                <a:solidFill>
                  <a:schemeClr val="tx1"/>
                </a:solidFill>
              </a:rPr>
              <a:t>ditulis</a:t>
            </a:r>
            <a:r>
              <a:rPr lang="en-US" sz="2800" dirty="0">
                <a:solidFill>
                  <a:schemeClr val="tx1"/>
                </a:solidFill>
              </a:rPr>
              <a:t> </a:t>
            </a:r>
            <a:r>
              <a:rPr lang="en-US" sz="2800" dirty="0" err="1">
                <a:solidFill>
                  <a:schemeClr val="tx1"/>
                </a:solidFill>
              </a:rPr>
              <a:t>oleh</a:t>
            </a:r>
            <a:r>
              <a:rPr lang="en-US" sz="2800" dirty="0">
                <a:solidFill>
                  <a:schemeClr val="tx1"/>
                </a:solidFill>
              </a:rPr>
              <a:t> Adam Smith </a:t>
            </a:r>
            <a:r>
              <a:rPr lang="en-US" sz="2800" dirty="0" err="1">
                <a:solidFill>
                  <a:schemeClr val="tx1"/>
                </a:solidFill>
              </a:rPr>
              <a:t>pada</a:t>
            </a:r>
            <a:r>
              <a:rPr lang="en-US" sz="2800" dirty="0">
                <a:solidFill>
                  <a:schemeClr val="tx1"/>
                </a:solidFill>
              </a:rPr>
              <a:t> </a:t>
            </a:r>
            <a:r>
              <a:rPr lang="en-US" sz="2800" dirty="0" err="1">
                <a:solidFill>
                  <a:schemeClr val="tx1"/>
                </a:solidFill>
              </a:rPr>
              <a:t>abad</a:t>
            </a:r>
            <a:r>
              <a:rPr lang="en-US" sz="2800" dirty="0">
                <a:solidFill>
                  <a:schemeClr val="tx1"/>
                </a:solidFill>
              </a:rPr>
              <a:t> ke-18 </a:t>
            </a:r>
            <a:r>
              <a:rPr lang="en-US" sz="2800" dirty="0" err="1">
                <a:solidFill>
                  <a:schemeClr val="tx1"/>
                </a:solidFill>
              </a:rPr>
              <a:t>mengajarkan</a:t>
            </a:r>
            <a:r>
              <a:rPr lang="en-US" sz="2800" dirty="0">
                <a:solidFill>
                  <a:schemeClr val="tx1"/>
                </a:solidFill>
              </a:rPr>
              <a:t> </a:t>
            </a:r>
            <a:r>
              <a:rPr lang="en-US" sz="2800" dirty="0" err="1">
                <a:solidFill>
                  <a:schemeClr val="tx1"/>
                </a:solidFill>
              </a:rPr>
              <a:t>tentang</a:t>
            </a:r>
            <a:r>
              <a:rPr lang="en-US" sz="2800" dirty="0">
                <a:solidFill>
                  <a:schemeClr val="tx1"/>
                </a:solidFill>
              </a:rPr>
              <a:t> </a:t>
            </a:r>
            <a:r>
              <a:rPr lang="en-US" sz="2800" dirty="0" err="1">
                <a:solidFill>
                  <a:schemeClr val="tx1"/>
                </a:solidFill>
              </a:rPr>
              <a:t>asas-asas</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dikenal</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nama</a:t>
            </a:r>
            <a:r>
              <a:rPr lang="en-US" sz="2800" dirty="0">
                <a:solidFill>
                  <a:schemeClr val="tx1"/>
                </a:solidFill>
              </a:rPr>
              <a:t> </a:t>
            </a:r>
            <a:r>
              <a:rPr lang="en-US" sz="2800" i="1" dirty="0">
                <a:solidFill>
                  <a:schemeClr val="tx1"/>
                </a:solidFill>
              </a:rPr>
              <a:t>the Four Cannons </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i="1" dirty="0">
                <a:solidFill>
                  <a:schemeClr val="tx1"/>
                </a:solidFill>
              </a:rPr>
              <a:t>The Four Maxims</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uraian</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marL="514350" indent="-514350" algn="just">
              <a:buFontTx/>
              <a:buAutoNum type="arabicPeriod"/>
              <a:defRPr/>
            </a:pPr>
            <a:r>
              <a:rPr lang="en-US" sz="2800" dirty="0">
                <a:solidFill>
                  <a:schemeClr val="tx1"/>
                </a:solidFill>
              </a:rPr>
              <a:t>Equality</a:t>
            </a:r>
          </a:p>
          <a:p>
            <a:pPr marL="514350" indent="-514350" algn="just">
              <a:buFontTx/>
              <a:buAutoNum type="arabicPeriod"/>
              <a:defRPr/>
            </a:pPr>
            <a:r>
              <a:rPr lang="en-US" sz="2800" dirty="0">
                <a:solidFill>
                  <a:schemeClr val="tx1"/>
                </a:solidFill>
              </a:rPr>
              <a:t>Certainty</a:t>
            </a:r>
          </a:p>
          <a:p>
            <a:pPr marL="514350" indent="-514350" algn="just">
              <a:buFontTx/>
              <a:buAutoNum type="arabicPeriod"/>
              <a:defRPr/>
            </a:pPr>
            <a:r>
              <a:rPr lang="en-US" sz="2800" dirty="0">
                <a:solidFill>
                  <a:schemeClr val="tx1"/>
                </a:solidFill>
              </a:rPr>
              <a:t>Convenience of Payment</a:t>
            </a:r>
          </a:p>
          <a:p>
            <a:pPr marL="514350" indent="-514350" algn="just">
              <a:buFontTx/>
              <a:buAutoNum type="arabicPeriod"/>
              <a:defRPr/>
            </a:pPr>
            <a:r>
              <a:rPr lang="en-US" sz="2800" dirty="0">
                <a:solidFill>
                  <a:schemeClr val="tx1"/>
                </a:solidFill>
              </a:rPr>
              <a:t>Economic of Collections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buku</a:t>
            </a:r>
            <a:r>
              <a:rPr lang="en-US" sz="2800" dirty="0">
                <a:solidFill>
                  <a:schemeClr val="tx1"/>
                </a:solidFill>
              </a:rPr>
              <a:t> </a:t>
            </a:r>
            <a:r>
              <a:rPr lang="en-US" sz="2800" i="1" dirty="0">
                <a:solidFill>
                  <a:schemeClr val="tx1"/>
                </a:solidFill>
              </a:rPr>
              <a:t>An </a:t>
            </a:r>
            <a:r>
              <a:rPr lang="en-US" sz="2800" i="1" dirty="0" err="1">
                <a:solidFill>
                  <a:schemeClr val="tx1"/>
                </a:solidFill>
              </a:rPr>
              <a:t>Inguiry</a:t>
            </a:r>
            <a:r>
              <a:rPr lang="en-US" sz="2800" i="1" dirty="0">
                <a:solidFill>
                  <a:schemeClr val="tx1"/>
                </a:solidFill>
              </a:rPr>
              <a:t> The Nature and Causes of The Wealth of Nations</a:t>
            </a:r>
            <a:r>
              <a:rPr lang="en-US" sz="2800" dirty="0">
                <a:solidFill>
                  <a:schemeClr val="tx1"/>
                </a:solidFill>
              </a:rPr>
              <a:t> yang </a:t>
            </a:r>
            <a:r>
              <a:rPr lang="en-US" sz="2800" dirty="0" err="1">
                <a:solidFill>
                  <a:schemeClr val="tx1"/>
                </a:solidFill>
              </a:rPr>
              <a:t>ditulis</a:t>
            </a:r>
            <a:r>
              <a:rPr lang="en-US" sz="2800" dirty="0">
                <a:solidFill>
                  <a:schemeClr val="tx1"/>
                </a:solidFill>
              </a:rPr>
              <a:t> </a:t>
            </a:r>
            <a:r>
              <a:rPr lang="en-US" sz="2800" dirty="0" err="1">
                <a:solidFill>
                  <a:schemeClr val="tx1"/>
                </a:solidFill>
              </a:rPr>
              <a:t>oleh</a:t>
            </a:r>
            <a:r>
              <a:rPr lang="en-US" sz="2800" dirty="0">
                <a:solidFill>
                  <a:schemeClr val="tx1"/>
                </a:solidFill>
              </a:rPr>
              <a:t> Adam Smith </a:t>
            </a:r>
            <a:r>
              <a:rPr lang="en-US" sz="2800" dirty="0" err="1">
                <a:solidFill>
                  <a:schemeClr val="tx1"/>
                </a:solidFill>
              </a:rPr>
              <a:t>pada</a:t>
            </a:r>
            <a:r>
              <a:rPr lang="en-US" sz="2800" dirty="0">
                <a:solidFill>
                  <a:schemeClr val="tx1"/>
                </a:solidFill>
              </a:rPr>
              <a:t> </a:t>
            </a:r>
            <a:r>
              <a:rPr lang="en-US" sz="2800" dirty="0" err="1">
                <a:solidFill>
                  <a:schemeClr val="tx1"/>
                </a:solidFill>
              </a:rPr>
              <a:t>abad</a:t>
            </a:r>
            <a:r>
              <a:rPr lang="en-US" sz="2800" dirty="0">
                <a:solidFill>
                  <a:schemeClr val="tx1"/>
                </a:solidFill>
              </a:rPr>
              <a:t> ke-18 </a:t>
            </a:r>
            <a:r>
              <a:rPr lang="en-US" sz="2800" dirty="0" err="1">
                <a:solidFill>
                  <a:schemeClr val="tx1"/>
                </a:solidFill>
              </a:rPr>
              <a:t>mengajarkan</a:t>
            </a:r>
            <a:r>
              <a:rPr lang="en-US" sz="2800" dirty="0">
                <a:solidFill>
                  <a:schemeClr val="tx1"/>
                </a:solidFill>
              </a:rPr>
              <a:t> </a:t>
            </a:r>
            <a:r>
              <a:rPr lang="en-US" sz="2800" dirty="0" err="1">
                <a:solidFill>
                  <a:schemeClr val="tx1"/>
                </a:solidFill>
              </a:rPr>
              <a:t>tentang</a:t>
            </a:r>
            <a:r>
              <a:rPr lang="en-US" sz="2800" dirty="0">
                <a:solidFill>
                  <a:schemeClr val="tx1"/>
                </a:solidFill>
              </a:rPr>
              <a:t> </a:t>
            </a:r>
            <a:r>
              <a:rPr lang="en-US" sz="2800" dirty="0" err="1">
                <a:solidFill>
                  <a:schemeClr val="tx1"/>
                </a:solidFill>
              </a:rPr>
              <a:t>asas-asas</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dikenal</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nama</a:t>
            </a:r>
            <a:r>
              <a:rPr lang="en-US" sz="2800" dirty="0">
                <a:solidFill>
                  <a:schemeClr val="tx1"/>
                </a:solidFill>
              </a:rPr>
              <a:t> </a:t>
            </a:r>
            <a:r>
              <a:rPr lang="en-US" sz="2800" i="1" dirty="0">
                <a:solidFill>
                  <a:schemeClr val="tx1"/>
                </a:solidFill>
              </a:rPr>
              <a:t>the Four Cannons </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i="1" dirty="0">
                <a:solidFill>
                  <a:schemeClr val="tx1"/>
                </a:solidFill>
              </a:rPr>
              <a:t>The Four Maxims</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uraian</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marL="514350" indent="-514350" algn="just">
              <a:buFontTx/>
              <a:buAutoNum type="arabicPeriod"/>
              <a:defRPr/>
            </a:pPr>
            <a:r>
              <a:rPr lang="en-US" sz="2800" dirty="0">
                <a:solidFill>
                  <a:srgbClr val="FF0000"/>
                </a:solidFill>
              </a:rPr>
              <a:t>Equality</a:t>
            </a:r>
          </a:p>
          <a:p>
            <a:pPr marL="514350" indent="-514350" algn="just">
              <a:buFontTx/>
              <a:buAutoNum type="arabicPeriod"/>
              <a:defRPr/>
            </a:pPr>
            <a:r>
              <a:rPr lang="en-US" sz="2800" dirty="0">
                <a:solidFill>
                  <a:schemeClr val="tx1"/>
                </a:solidFill>
              </a:rPr>
              <a:t>Certainty</a:t>
            </a:r>
          </a:p>
          <a:p>
            <a:pPr marL="514350" indent="-514350" algn="just">
              <a:buFontTx/>
              <a:buAutoNum type="arabicPeriod"/>
              <a:defRPr/>
            </a:pPr>
            <a:r>
              <a:rPr lang="en-US" sz="2800" dirty="0">
                <a:solidFill>
                  <a:schemeClr val="tx1"/>
                </a:solidFill>
              </a:rPr>
              <a:t>Convenience of Payment</a:t>
            </a:r>
          </a:p>
          <a:p>
            <a:pPr marL="514350" indent="-514350" algn="just">
              <a:buFontTx/>
              <a:buAutoNum type="arabicPeriod"/>
              <a:defRPr/>
            </a:pPr>
            <a:r>
              <a:rPr lang="en-US" sz="2800" dirty="0">
                <a:solidFill>
                  <a:schemeClr val="tx1"/>
                </a:solidFill>
              </a:rPr>
              <a:t>Economic of Collections</a:t>
            </a:r>
          </a:p>
        </p:txBody>
      </p:sp>
      <p:sp>
        <p:nvSpPr>
          <p:cNvPr id="7" name="Rectangular Callout 6"/>
          <p:cNvSpPr/>
          <p:nvPr/>
        </p:nvSpPr>
        <p:spPr>
          <a:xfrm>
            <a:off x="857224" y="571500"/>
            <a:ext cx="7858151" cy="3286125"/>
          </a:xfrm>
          <a:prstGeom prst="wedgeRectCallout">
            <a:avLst>
              <a:gd name="adj1" fmla="val -30621"/>
              <a:gd name="adj2" fmla="val 6359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Pembebanan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di</a:t>
            </a:r>
            <a:r>
              <a:rPr lang="en-US" sz="2800" dirty="0">
                <a:solidFill>
                  <a:schemeClr val="tx1"/>
                </a:solidFill>
              </a:rPr>
              <a:t> </a:t>
            </a:r>
            <a:r>
              <a:rPr lang="en-US" sz="2800" dirty="0" err="1">
                <a:solidFill>
                  <a:schemeClr val="tx1"/>
                </a:solidFill>
              </a:rPr>
              <a:t>antara</a:t>
            </a:r>
            <a:r>
              <a:rPr lang="en-US" sz="2800" dirty="0">
                <a:solidFill>
                  <a:schemeClr val="tx1"/>
                </a:solidFill>
              </a:rPr>
              <a:t> </a:t>
            </a:r>
            <a:r>
              <a:rPr lang="en-US" sz="2800" dirty="0" err="1">
                <a:solidFill>
                  <a:schemeClr val="tx1"/>
                </a:solidFill>
              </a:rPr>
              <a:t>subjek</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hendaknya</a:t>
            </a:r>
            <a:r>
              <a:rPr lang="en-US" sz="2800" dirty="0">
                <a:solidFill>
                  <a:schemeClr val="tx1"/>
                </a:solidFill>
              </a:rPr>
              <a:t> </a:t>
            </a:r>
            <a:r>
              <a:rPr lang="en-US" sz="2800" dirty="0" err="1">
                <a:solidFill>
                  <a:schemeClr val="tx1"/>
                </a:solidFill>
              </a:rPr>
              <a:t>seimbang</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kemampuannya</a:t>
            </a:r>
            <a:r>
              <a:rPr lang="en-US" sz="2800" dirty="0">
                <a:solidFill>
                  <a:schemeClr val="tx1"/>
                </a:solidFill>
              </a:rPr>
              <a:t>, </a:t>
            </a:r>
            <a:r>
              <a:rPr lang="en-US" sz="2800" dirty="0" err="1">
                <a:solidFill>
                  <a:schemeClr val="tx1"/>
                </a:solidFill>
              </a:rPr>
              <a:t>yaitu</a:t>
            </a:r>
            <a:r>
              <a:rPr lang="en-US" sz="2800" dirty="0">
                <a:solidFill>
                  <a:schemeClr val="tx1"/>
                </a:solidFill>
              </a:rPr>
              <a:t> </a:t>
            </a:r>
            <a:r>
              <a:rPr lang="en-US" sz="2800" dirty="0" err="1">
                <a:solidFill>
                  <a:schemeClr val="tx1"/>
                </a:solidFill>
              </a:rPr>
              <a:t>seimbang</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penghasilan</a:t>
            </a:r>
            <a:r>
              <a:rPr lang="en-US" sz="2800" dirty="0">
                <a:solidFill>
                  <a:schemeClr val="tx1"/>
                </a:solidFill>
              </a:rPr>
              <a:t> yang </a:t>
            </a:r>
            <a:r>
              <a:rPr lang="en-US" sz="2800" dirty="0" err="1">
                <a:solidFill>
                  <a:schemeClr val="tx1"/>
                </a:solidFill>
              </a:rPr>
              <a:t>dinikmatinya</a:t>
            </a:r>
            <a:r>
              <a:rPr lang="en-US" sz="2800" dirty="0">
                <a:solidFill>
                  <a:schemeClr val="tx1"/>
                </a:solidFill>
              </a:rPr>
              <a:t> </a:t>
            </a:r>
            <a:r>
              <a:rPr lang="en-US" sz="2800" dirty="0" err="1">
                <a:solidFill>
                  <a:schemeClr val="tx1"/>
                </a:solidFill>
              </a:rPr>
              <a:t>di</a:t>
            </a:r>
            <a:r>
              <a:rPr lang="en-US" sz="2800" dirty="0">
                <a:solidFill>
                  <a:schemeClr val="tx1"/>
                </a:solidFill>
              </a:rPr>
              <a:t> </a:t>
            </a:r>
            <a:r>
              <a:rPr lang="en-US" sz="2800" dirty="0" err="1">
                <a:solidFill>
                  <a:schemeClr val="tx1"/>
                </a:solidFill>
              </a:rPr>
              <a:t>bawah</a:t>
            </a:r>
            <a:r>
              <a:rPr lang="en-US" sz="2800" dirty="0">
                <a:solidFill>
                  <a:schemeClr val="tx1"/>
                </a:solidFill>
              </a:rPr>
              <a:t> </a:t>
            </a:r>
            <a:r>
              <a:rPr lang="en-US" sz="2800" dirty="0" err="1">
                <a:solidFill>
                  <a:schemeClr val="tx1"/>
                </a:solidFill>
              </a:rPr>
              <a:t>perlindungan</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hal</a:t>
            </a:r>
            <a:r>
              <a:rPr lang="en-US" sz="2800" dirty="0">
                <a:solidFill>
                  <a:schemeClr val="tx1"/>
                </a:solidFill>
              </a:rPr>
              <a:t> </a:t>
            </a:r>
            <a:r>
              <a:rPr lang="en-US" sz="2800" i="1" dirty="0">
                <a:solidFill>
                  <a:schemeClr val="tx1"/>
                </a:solidFill>
              </a:rPr>
              <a:t>equality</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diperbolehkan</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negara</a:t>
            </a:r>
            <a:r>
              <a:rPr lang="en-US" sz="2800" dirty="0">
                <a:solidFill>
                  <a:schemeClr val="tx1"/>
                </a:solidFill>
              </a:rPr>
              <a:t> </a:t>
            </a:r>
            <a:r>
              <a:rPr lang="en-US" sz="2800" dirty="0" err="1">
                <a:solidFill>
                  <a:schemeClr val="tx1"/>
                </a:solidFill>
              </a:rPr>
              <a:t>mengadakan</a:t>
            </a:r>
            <a:r>
              <a:rPr lang="en-US" sz="2800" dirty="0">
                <a:solidFill>
                  <a:schemeClr val="tx1"/>
                </a:solidFill>
              </a:rPr>
              <a:t> </a:t>
            </a:r>
            <a:r>
              <a:rPr lang="en-US" sz="2800" dirty="0" err="1">
                <a:solidFill>
                  <a:schemeClr val="tx1"/>
                </a:solidFill>
              </a:rPr>
              <a:t>diskriminasi</a:t>
            </a:r>
            <a:r>
              <a:rPr lang="en-US" sz="2800" dirty="0">
                <a:solidFill>
                  <a:schemeClr val="tx1"/>
                </a:solidFill>
              </a:rPr>
              <a:t> </a:t>
            </a:r>
            <a:r>
              <a:rPr lang="en-US" sz="2800" dirty="0" err="1">
                <a:solidFill>
                  <a:schemeClr val="tx1"/>
                </a:solidFill>
              </a:rPr>
              <a:t>di</a:t>
            </a:r>
            <a:r>
              <a:rPr lang="en-US" sz="2800" dirty="0">
                <a:solidFill>
                  <a:schemeClr val="tx1"/>
                </a:solidFill>
              </a:rPr>
              <a:t> </a:t>
            </a:r>
            <a:r>
              <a:rPr lang="en-US" sz="2800" dirty="0" err="1">
                <a:solidFill>
                  <a:schemeClr val="tx1"/>
                </a:solidFill>
              </a:rPr>
              <a:t>antara</a:t>
            </a:r>
            <a:r>
              <a:rPr lang="en-US" sz="2800" dirty="0">
                <a:solidFill>
                  <a:schemeClr val="tx1"/>
                </a:solidFill>
              </a:rPr>
              <a:t> </a:t>
            </a:r>
            <a:r>
              <a:rPr lang="en-US" sz="2800" dirty="0" err="1">
                <a:solidFill>
                  <a:schemeClr val="tx1"/>
                </a:solidFill>
              </a:rPr>
              <a:t>sesama</a:t>
            </a:r>
            <a:r>
              <a:rPr lang="en-US" sz="2800" dirty="0">
                <a:solidFill>
                  <a:schemeClr val="tx1"/>
                </a:solidFill>
              </a:rPr>
              <a:t> WP.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FA219AB-630A-4F3C-9270-819C09EC4AF0}" type="slidenum">
              <a:rPr lang="en-US" smtClean="0"/>
              <a:pPr>
                <a:defRPr/>
              </a:pPr>
              <a:t>26</a:t>
            </a:fld>
            <a:endParaRPr lang="en-US"/>
          </a:p>
        </p:txBody>
      </p:sp>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buku</a:t>
            </a:r>
            <a:r>
              <a:rPr lang="en-US" sz="2800" dirty="0">
                <a:solidFill>
                  <a:schemeClr val="tx1"/>
                </a:solidFill>
              </a:rPr>
              <a:t> </a:t>
            </a:r>
            <a:r>
              <a:rPr lang="en-US" sz="2800" i="1" dirty="0">
                <a:solidFill>
                  <a:schemeClr val="tx1"/>
                </a:solidFill>
              </a:rPr>
              <a:t>An </a:t>
            </a:r>
            <a:r>
              <a:rPr lang="en-US" sz="2800" i="1" dirty="0" err="1">
                <a:solidFill>
                  <a:schemeClr val="tx1"/>
                </a:solidFill>
              </a:rPr>
              <a:t>Inguiry</a:t>
            </a:r>
            <a:r>
              <a:rPr lang="en-US" sz="2800" i="1" dirty="0">
                <a:solidFill>
                  <a:schemeClr val="tx1"/>
                </a:solidFill>
              </a:rPr>
              <a:t> The Nature and Causes of The Wealth of Nations</a:t>
            </a:r>
            <a:r>
              <a:rPr lang="en-US" sz="2800" dirty="0">
                <a:solidFill>
                  <a:schemeClr val="tx1"/>
                </a:solidFill>
              </a:rPr>
              <a:t> yang </a:t>
            </a:r>
            <a:r>
              <a:rPr lang="en-US" sz="2800" dirty="0" err="1">
                <a:solidFill>
                  <a:schemeClr val="tx1"/>
                </a:solidFill>
              </a:rPr>
              <a:t>ditulis</a:t>
            </a:r>
            <a:r>
              <a:rPr lang="en-US" sz="2800" dirty="0">
                <a:solidFill>
                  <a:schemeClr val="tx1"/>
                </a:solidFill>
              </a:rPr>
              <a:t> </a:t>
            </a:r>
            <a:r>
              <a:rPr lang="en-US" sz="2800" dirty="0" err="1">
                <a:solidFill>
                  <a:schemeClr val="tx1"/>
                </a:solidFill>
              </a:rPr>
              <a:t>oleh</a:t>
            </a:r>
            <a:r>
              <a:rPr lang="en-US" sz="2800" dirty="0">
                <a:solidFill>
                  <a:schemeClr val="tx1"/>
                </a:solidFill>
              </a:rPr>
              <a:t> Adam Smith </a:t>
            </a:r>
            <a:r>
              <a:rPr lang="en-US" sz="2800" dirty="0" err="1">
                <a:solidFill>
                  <a:schemeClr val="tx1"/>
                </a:solidFill>
              </a:rPr>
              <a:t>pada</a:t>
            </a:r>
            <a:r>
              <a:rPr lang="en-US" sz="2800" dirty="0">
                <a:solidFill>
                  <a:schemeClr val="tx1"/>
                </a:solidFill>
              </a:rPr>
              <a:t> </a:t>
            </a:r>
            <a:r>
              <a:rPr lang="en-US" sz="2800" dirty="0" err="1">
                <a:solidFill>
                  <a:schemeClr val="tx1"/>
                </a:solidFill>
              </a:rPr>
              <a:t>abad</a:t>
            </a:r>
            <a:r>
              <a:rPr lang="en-US" sz="2800" dirty="0">
                <a:solidFill>
                  <a:schemeClr val="tx1"/>
                </a:solidFill>
              </a:rPr>
              <a:t> ke-18 </a:t>
            </a:r>
            <a:r>
              <a:rPr lang="en-US" sz="2800" dirty="0" err="1">
                <a:solidFill>
                  <a:schemeClr val="tx1"/>
                </a:solidFill>
              </a:rPr>
              <a:t>mengajarkan</a:t>
            </a:r>
            <a:r>
              <a:rPr lang="en-US" sz="2800" dirty="0">
                <a:solidFill>
                  <a:schemeClr val="tx1"/>
                </a:solidFill>
              </a:rPr>
              <a:t> </a:t>
            </a:r>
            <a:r>
              <a:rPr lang="en-US" sz="2800" dirty="0" err="1">
                <a:solidFill>
                  <a:schemeClr val="tx1"/>
                </a:solidFill>
              </a:rPr>
              <a:t>tentang</a:t>
            </a:r>
            <a:r>
              <a:rPr lang="en-US" sz="2800" dirty="0">
                <a:solidFill>
                  <a:schemeClr val="tx1"/>
                </a:solidFill>
              </a:rPr>
              <a:t> </a:t>
            </a:r>
            <a:r>
              <a:rPr lang="en-US" sz="2800" dirty="0" err="1">
                <a:solidFill>
                  <a:schemeClr val="tx1"/>
                </a:solidFill>
              </a:rPr>
              <a:t>asas-asas</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dikenal</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nama</a:t>
            </a:r>
            <a:r>
              <a:rPr lang="en-US" sz="2800" dirty="0">
                <a:solidFill>
                  <a:schemeClr val="tx1"/>
                </a:solidFill>
              </a:rPr>
              <a:t> </a:t>
            </a:r>
            <a:r>
              <a:rPr lang="en-US" sz="2800" i="1" dirty="0">
                <a:solidFill>
                  <a:schemeClr val="tx1"/>
                </a:solidFill>
              </a:rPr>
              <a:t>the Four Cannons </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i="1" dirty="0">
                <a:solidFill>
                  <a:schemeClr val="tx1"/>
                </a:solidFill>
              </a:rPr>
              <a:t>The Four Maxims</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uraian</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marL="514350" indent="-514350" algn="just">
              <a:buFontTx/>
              <a:buAutoNum type="arabicPeriod"/>
              <a:defRPr/>
            </a:pPr>
            <a:r>
              <a:rPr lang="en-US" sz="2800" dirty="0">
                <a:solidFill>
                  <a:schemeClr val="tx1"/>
                </a:solidFill>
              </a:rPr>
              <a:t>Equality</a:t>
            </a:r>
          </a:p>
          <a:p>
            <a:pPr marL="514350" indent="-514350" algn="just">
              <a:buFontTx/>
              <a:buAutoNum type="arabicPeriod"/>
              <a:defRPr/>
            </a:pPr>
            <a:r>
              <a:rPr lang="en-US" sz="2800" dirty="0">
                <a:solidFill>
                  <a:srgbClr val="FF0000"/>
                </a:solidFill>
              </a:rPr>
              <a:t>Certainty</a:t>
            </a:r>
          </a:p>
          <a:p>
            <a:pPr marL="514350" indent="-514350" algn="just">
              <a:buFontTx/>
              <a:buAutoNum type="arabicPeriod"/>
              <a:defRPr/>
            </a:pPr>
            <a:r>
              <a:rPr lang="en-US" sz="2800" dirty="0">
                <a:solidFill>
                  <a:schemeClr val="tx1"/>
                </a:solidFill>
              </a:rPr>
              <a:t>Convenience of Payment</a:t>
            </a:r>
          </a:p>
          <a:p>
            <a:pPr marL="514350" indent="-514350" algn="just">
              <a:buFontTx/>
              <a:buAutoNum type="arabicPeriod"/>
              <a:defRPr/>
            </a:pPr>
            <a:r>
              <a:rPr lang="en-US" sz="2800" dirty="0">
                <a:solidFill>
                  <a:schemeClr val="tx1"/>
                </a:solidFill>
              </a:rPr>
              <a:t>Economic of Collections</a:t>
            </a:r>
          </a:p>
        </p:txBody>
      </p:sp>
      <p:sp>
        <p:nvSpPr>
          <p:cNvPr id="7" name="Rectangular Callout 6"/>
          <p:cNvSpPr/>
          <p:nvPr/>
        </p:nvSpPr>
        <p:spPr>
          <a:xfrm>
            <a:off x="857224" y="571500"/>
            <a:ext cx="7858151" cy="3714750"/>
          </a:xfrm>
          <a:prstGeom prst="wedgeRectCallout">
            <a:avLst>
              <a:gd name="adj1" fmla="val -30621"/>
              <a:gd name="adj2" fmla="val 6359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yang </a:t>
            </a:r>
            <a:r>
              <a:rPr lang="en-US" sz="2800" dirty="0" err="1">
                <a:solidFill>
                  <a:schemeClr val="tx1"/>
                </a:solidFill>
              </a:rPr>
              <a:t>dibayar</a:t>
            </a:r>
            <a:r>
              <a:rPr lang="en-US" sz="2800" dirty="0">
                <a:solidFill>
                  <a:schemeClr val="tx1"/>
                </a:solidFill>
              </a:rPr>
              <a:t> </a:t>
            </a:r>
            <a:r>
              <a:rPr lang="en-US" sz="2800" dirty="0" err="1">
                <a:solidFill>
                  <a:schemeClr val="tx1"/>
                </a:solidFill>
              </a:rPr>
              <a:t>oleh</a:t>
            </a:r>
            <a:r>
              <a:rPr lang="en-US" sz="2800" dirty="0">
                <a:solidFill>
                  <a:schemeClr val="tx1"/>
                </a:solidFill>
              </a:rPr>
              <a:t> WP </a:t>
            </a:r>
            <a:r>
              <a:rPr lang="en-US" sz="2800" dirty="0" err="1">
                <a:solidFill>
                  <a:schemeClr val="tx1"/>
                </a:solidFill>
              </a:rPr>
              <a:t>harus</a:t>
            </a:r>
            <a:r>
              <a:rPr lang="en-US" sz="2800" dirty="0">
                <a:solidFill>
                  <a:schemeClr val="tx1"/>
                </a:solidFill>
              </a:rPr>
              <a:t> </a:t>
            </a:r>
            <a:r>
              <a:rPr lang="en-US" sz="2800" dirty="0" err="1">
                <a:solidFill>
                  <a:schemeClr val="tx1"/>
                </a:solidFill>
              </a:rPr>
              <a:t>jelas</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mengenal</a:t>
            </a:r>
            <a:r>
              <a:rPr lang="en-US" sz="2800" dirty="0">
                <a:solidFill>
                  <a:schemeClr val="tx1"/>
                </a:solidFill>
              </a:rPr>
              <a:t> </a:t>
            </a:r>
            <a:r>
              <a:rPr lang="en-US" sz="2800" dirty="0" err="1">
                <a:solidFill>
                  <a:schemeClr val="tx1"/>
                </a:solidFill>
              </a:rPr>
              <a:t>kompromi</a:t>
            </a:r>
            <a:r>
              <a:rPr lang="en-US" sz="2800" dirty="0">
                <a:solidFill>
                  <a:schemeClr val="tx1"/>
                </a:solidFill>
              </a:rPr>
              <a:t> (</a:t>
            </a:r>
            <a:r>
              <a:rPr lang="en-US" sz="2800" i="1" dirty="0">
                <a:solidFill>
                  <a:schemeClr val="tx1"/>
                </a:solidFill>
              </a:rPr>
              <a:t>not arbitrary</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asas</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kepastian</a:t>
            </a:r>
            <a:r>
              <a:rPr lang="en-US" sz="2800" dirty="0">
                <a:solidFill>
                  <a:schemeClr val="tx1"/>
                </a:solidFill>
              </a:rPr>
              <a:t> </a:t>
            </a:r>
            <a:r>
              <a:rPr lang="en-US" sz="2800" dirty="0" err="1">
                <a:solidFill>
                  <a:schemeClr val="tx1"/>
                </a:solidFill>
              </a:rPr>
              <a:t>hukum</a:t>
            </a:r>
            <a:r>
              <a:rPr lang="en-US" sz="2800" dirty="0">
                <a:solidFill>
                  <a:schemeClr val="tx1"/>
                </a:solidFill>
              </a:rPr>
              <a:t> yang </a:t>
            </a:r>
            <a:r>
              <a:rPr lang="en-US" sz="2800" dirty="0" err="1">
                <a:solidFill>
                  <a:schemeClr val="tx1"/>
                </a:solidFill>
              </a:rPr>
              <a:t>diutamakan</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mengenai</a:t>
            </a:r>
            <a:r>
              <a:rPr lang="en-US" sz="2800" dirty="0">
                <a:solidFill>
                  <a:schemeClr val="tx1"/>
                </a:solidFill>
              </a:rPr>
              <a:t> </a:t>
            </a:r>
            <a:r>
              <a:rPr lang="en-US" sz="2800" dirty="0" err="1">
                <a:solidFill>
                  <a:schemeClr val="tx1"/>
                </a:solidFill>
              </a:rPr>
              <a:t>subjek</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objek</a:t>
            </a:r>
            <a:r>
              <a:rPr lang="en-US" sz="2800" dirty="0">
                <a:solidFill>
                  <a:schemeClr val="tx1"/>
                </a:solidFill>
              </a:rPr>
              <a:t> </a:t>
            </a:r>
            <a:r>
              <a:rPr lang="en-US" sz="2800" dirty="0" err="1">
                <a:solidFill>
                  <a:schemeClr val="tx1"/>
                </a:solidFill>
              </a:rPr>
              <a:t>pajak</a:t>
            </a:r>
            <a:r>
              <a:rPr lang="en-US" sz="2800" dirty="0">
                <a:solidFill>
                  <a:schemeClr val="tx1"/>
                </a:solidFill>
              </a:rPr>
              <a:t>, tariff </a:t>
            </a:r>
            <a:r>
              <a:rPr lang="en-US" sz="2800" dirty="0" err="1">
                <a:solidFill>
                  <a:schemeClr val="tx1"/>
                </a:solidFill>
              </a:rPr>
              <a:t>pajak</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ketentuan</a:t>
            </a:r>
            <a:r>
              <a:rPr lang="en-US" sz="2800" dirty="0">
                <a:solidFill>
                  <a:schemeClr val="tx1"/>
                </a:solidFill>
              </a:rPr>
              <a:t> </a:t>
            </a:r>
            <a:r>
              <a:rPr lang="en-US" sz="2800" dirty="0" err="1">
                <a:solidFill>
                  <a:schemeClr val="tx1"/>
                </a:solidFill>
              </a:rPr>
              <a:t>mengenai</a:t>
            </a:r>
            <a:r>
              <a:rPr lang="en-US" sz="2800" dirty="0">
                <a:solidFill>
                  <a:schemeClr val="tx1"/>
                </a:solidFill>
              </a:rPr>
              <a:t> </a:t>
            </a:r>
            <a:r>
              <a:rPr lang="en-US" sz="2800" dirty="0" err="1">
                <a:solidFill>
                  <a:schemeClr val="tx1"/>
                </a:solidFill>
              </a:rPr>
              <a:t>pembayaran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9A267B3-F127-48C0-94B3-F020A68D7A0B}" type="slidenum">
              <a:rPr lang="en-US" smtClean="0"/>
              <a:pPr>
                <a:defRPr/>
              </a:pPr>
              <a:t>27</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buku</a:t>
            </a:r>
            <a:r>
              <a:rPr lang="en-US" sz="2800" dirty="0">
                <a:solidFill>
                  <a:schemeClr val="tx1"/>
                </a:solidFill>
              </a:rPr>
              <a:t> </a:t>
            </a:r>
            <a:r>
              <a:rPr lang="en-US" sz="2800" i="1" dirty="0">
                <a:solidFill>
                  <a:schemeClr val="tx1"/>
                </a:solidFill>
              </a:rPr>
              <a:t>An </a:t>
            </a:r>
            <a:r>
              <a:rPr lang="en-US" sz="2800" i="1" dirty="0" err="1">
                <a:solidFill>
                  <a:schemeClr val="tx1"/>
                </a:solidFill>
              </a:rPr>
              <a:t>Inguiry</a:t>
            </a:r>
            <a:r>
              <a:rPr lang="en-US" sz="2800" i="1" dirty="0">
                <a:solidFill>
                  <a:schemeClr val="tx1"/>
                </a:solidFill>
              </a:rPr>
              <a:t> The Nature and Causes of The Wealth of Nations</a:t>
            </a:r>
            <a:r>
              <a:rPr lang="en-US" sz="2800" dirty="0">
                <a:solidFill>
                  <a:schemeClr val="tx1"/>
                </a:solidFill>
              </a:rPr>
              <a:t> yang </a:t>
            </a:r>
            <a:r>
              <a:rPr lang="en-US" sz="2800" dirty="0" err="1">
                <a:solidFill>
                  <a:schemeClr val="tx1"/>
                </a:solidFill>
              </a:rPr>
              <a:t>ditulis</a:t>
            </a:r>
            <a:r>
              <a:rPr lang="en-US" sz="2800" dirty="0">
                <a:solidFill>
                  <a:schemeClr val="tx1"/>
                </a:solidFill>
              </a:rPr>
              <a:t> </a:t>
            </a:r>
            <a:r>
              <a:rPr lang="en-US" sz="2800" dirty="0" err="1">
                <a:solidFill>
                  <a:schemeClr val="tx1"/>
                </a:solidFill>
              </a:rPr>
              <a:t>oleh</a:t>
            </a:r>
            <a:r>
              <a:rPr lang="en-US" sz="2800" dirty="0">
                <a:solidFill>
                  <a:schemeClr val="tx1"/>
                </a:solidFill>
              </a:rPr>
              <a:t> Adam Smith </a:t>
            </a:r>
            <a:r>
              <a:rPr lang="en-US" sz="2800" dirty="0" err="1">
                <a:solidFill>
                  <a:schemeClr val="tx1"/>
                </a:solidFill>
              </a:rPr>
              <a:t>pada</a:t>
            </a:r>
            <a:r>
              <a:rPr lang="en-US" sz="2800" dirty="0">
                <a:solidFill>
                  <a:schemeClr val="tx1"/>
                </a:solidFill>
              </a:rPr>
              <a:t> </a:t>
            </a:r>
            <a:r>
              <a:rPr lang="en-US" sz="2800" dirty="0" err="1">
                <a:solidFill>
                  <a:schemeClr val="tx1"/>
                </a:solidFill>
              </a:rPr>
              <a:t>abad</a:t>
            </a:r>
            <a:r>
              <a:rPr lang="en-US" sz="2800" dirty="0">
                <a:solidFill>
                  <a:schemeClr val="tx1"/>
                </a:solidFill>
              </a:rPr>
              <a:t> ke-18 </a:t>
            </a:r>
            <a:r>
              <a:rPr lang="en-US" sz="2800" dirty="0" err="1">
                <a:solidFill>
                  <a:schemeClr val="tx1"/>
                </a:solidFill>
              </a:rPr>
              <a:t>mengajarkan</a:t>
            </a:r>
            <a:r>
              <a:rPr lang="en-US" sz="2800" dirty="0">
                <a:solidFill>
                  <a:schemeClr val="tx1"/>
                </a:solidFill>
              </a:rPr>
              <a:t> </a:t>
            </a:r>
            <a:r>
              <a:rPr lang="en-US" sz="2800" dirty="0" err="1">
                <a:solidFill>
                  <a:schemeClr val="tx1"/>
                </a:solidFill>
              </a:rPr>
              <a:t>tentang</a:t>
            </a:r>
            <a:r>
              <a:rPr lang="en-US" sz="2800" dirty="0">
                <a:solidFill>
                  <a:schemeClr val="tx1"/>
                </a:solidFill>
              </a:rPr>
              <a:t> </a:t>
            </a:r>
            <a:r>
              <a:rPr lang="en-US" sz="2800" dirty="0" err="1">
                <a:solidFill>
                  <a:schemeClr val="tx1"/>
                </a:solidFill>
              </a:rPr>
              <a:t>asas-asas</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dikenal</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nama</a:t>
            </a:r>
            <a:r>
              <a:rPr lang="en-US" sz="2800" dirty="0">
                <a:solidFill>
                  <a:schemeClr val="tx1"/>
                </a:solidFill>
              </a:rPr>
              <a:t> </a:t>
            </a:r>
            <a:r>
              <a:rPr lang="en-US" sz="2800" i="1" dirty="0">
                <a:solidFill>
                  <a:schemeClr val="tx1"/>
                </a:solidFill>
              </a:rPr>
              <a:t>the Four Cannons </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i="1" dirty="0">
                <a:solidFill>
                  <a:schemeClr val="tx1"/>
                </a:solidFill>
              </a:rPr>
              <a:t>The Four Maxims</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uraian</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marL="514350" indent="-514350" algn="just">
              <a:buFontTx/>
              <a:buAutoNum type="arabicPeriod"/>
              <a:defRPr/>
            </a:pPr>
            <a:r>
              <a:rPr lang="en-US" sz="2800" dirty="0">
                <a:solidFill>
                  <a:schemeClr val="tx1"/>
                </a:solidFill>
              </a:rPr>
              <a:t>Equality</a:t>
            </a:r>
          </a:p>
          <a:p>
            <a:pPr marL="514350" indent="-514350" algn="just">
              <a:buFontTx/>
              <a:buAutoNum type="arabicPeriod"/>
              <a:defRPr/>
            </a:pPr>
            <a:r>
              <a:rPr lang="en-US" sz="2800" dirty="0">
                <a:solidFill>
                  <a:schemeClr val="tx1"/>
                </a:solidFill>
              </a:rPr>
              <a:t>Certainty</a:t>
            </a:r>
          </a:p>
          <a:p>
            <a:pPr marL="514350" indent="-514350" algn="just">
              <a:buFontTx/>
              <a:buAutoNum type="arabicPeriod"/>
              <a:defRPr/>
            </a:pPr>
            <a:r>
              <a:rPr lang="en-US" sz="2800" dirty="0">
                <a:solidFill>
                  <a:srgbClr val="FF0000"/>
                </a:solidFill>
              </a:rPr>
              <a:t>Convenience of Payment</a:t>
            </a:r>
          </a:p>
          <a:p>
            <a:pPr marL="514350" indent="-514350" algn="just">
              <a:buFontTx/>
              <a:buAutoNum type="arabicPeriod"/>
              <a:defRPr/>
            </a:pPr>
            <a:r>
              <a:rPr lang="en-US" sz="2800" dirty="0">
                <a:solidFill>
                  <a:schemeClr val="tx1"/>
                </a:solidFill>
              </a:rPr>
              <a:t>Economic of Collections</a:t>
            </a:r>
          </a:p>
        </p:txBody>
      </p:sp>
      <p:sp>
        <p:nvSpPr>
          <p:cNvPr id="8" name="Rectangular Callout 7"/>
          <p:cNvSpPr/>
          <p:nvPr/>
        </p:nvSpPr>
        <p:spPr>
          <a:xfrm>
            <a:off x="857224" y="785813"/>
            <a:ext cx="7858151" cy="3714750"/>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hendaknya</a:t>
            </a:r>
            <a:r>
              <a:rPr lang="en-US" sz="2800" dirty="0">
                <a:solidFill>
                  <a:schemeClr val="tx1"/>
                </a:solidFill>
              </a:rPr>
              <a:t> </a:t>
            </a:r>
            <a:r>
              <a:rPr lang="en-US" sz="2800" dirty="0" err="1">
                <a:solidFill>
                  <a:schemeClr val="tx1"/>
                </a:solidFill>
              </a:rPr>
              <a:t>dipungut</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saat</a:t>
            </a:r>
            <a:r>
              <a:rPr lang="en-US" sz="2800" dirty="0">
                <a:solidFill>
                  <a:schemeClr val="tx1"/>
                </a:solidFill>
              </a:rPr>
              <a:t> yang paling </a:t>
            </a:r>
            <a:r>
              <a:rPr lang="en-US" sz="2800" dirty="0" err="1">
                <a:solidFill>
                  <a:schemeClr val="tx1"/>
                </a:solidFill>
              </a:rPr>
              <a:t>baik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yaitu</a:t>
            </a:r>
            <a:r>
              <a:rPr lang="en-US" sz="2800" dirty="0">
                <a:solidFill>
                  <a:schemeClr val="tx1"/>
                </a:solidFill>
              </a:rPr>
              <a:t> </a:t>
            </a:r>
            <a:r>
              <a:rPr lang="en-US" sz="2800" dirty="0" err="1">
                <a:solidFill>
                  <a:schemeClr val="tx1"/>
                </a:solidFill>
              </a:rPr>
              <a:t>saat</a:t>
            </a:r>
            <a:r>
              <a:rPr lang="en-US" sz="2800" dirty="0">
                <a:solidFill>
                  <a:schemeClr val="tx1"/>
                </a:solidFill>
              </a:rPr>
              <a:t> </a:t>
            </a:r>
            <a:r>
              <a:rPr lang="en-US" sz="2800" dirty="0" err="1">
                <a:solidFill>
                  <a:schemeClr val="tx1"/>
                </a:solidFill>
              </a:rPr>
              <a:t>sedekat</a:t>
            </a:r>
            <a:r>
              <a:rPr lang="en-US" sz="2800" dirty="0">
                <a:solidFill>
                  <a:schemeClr val="tx1"/>
                </a:solidFill>
              </a:rPr>
              <a:t> </a:t>
            </a:r>
            <a:r>
              <a:rPr lang="en-US" sz="2800" dirty="0" err="1">
                <a:solidFill>
                  <a:schemeClr val="tx1"/>
                </a:solidFill>
              </a:rPr>
              <a:t>dekatnya</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saat</a:t>
            </a:r>
            <a:r>
              <a:rPr lang="en-US" sz="2800" dirty="0">
                <a:solidFill>
                  <a:schemeClr val="tx1"/>
                </a:solidFill>
              </a:rPr>
              <a:t> </a:t>
            </a:r>
            <a:r>
              <a:rPr lang="en-US" sz="2800" dirty="0" err="1">
                <a:solidFill>
                  <a:schemeClr val="tx1"/>
                </a:solidFill>
              </a:rPr>
              <a:t>diterimanya</a:t>
            </a:r>
            <a:r>
              <a:rPr lang="en-US" sz="2800" dirty="0">
                <a:solidFill>
                  <a:schemeClr val="tx1"/>
                </a:solidFill>
              </a:rPr>
              <a:t> </a:t>
            </a:r>
            <a:r>
              <a:rPr lang="en-US" sz="2800" dirty="0" err="1">
                <a:solidFill>
                  <a:schemeClr val="tx1"/>
                </a:solidFill>
              </a:rPr>
              <a:t>penghasilan</a:t>
            </a:r>
            <a:r>
              <a:rPr lang="en-US" sz="2800" dirty="0">
                <a:solidFill>
                  <a:schemeClr val="tx1"/>
                </a:solidFill>
              </a:rPr>
              <a:t>/</a:t>
            </a:r>
            <a:r>
              <a:rPr lang="en-US" sz="2800" dirty="0" err="1">
                <a:solidFill>
                  <a:schemeClr val="tx1"/>
                </a:solidFill>
              </a:rPr>
              <a:t>keuntungan</a:t>
            </a:r>
            <a:r>
              <a:rPr lang="en-US" sz="2800" dirty="0">
                <a:solidFill>
                  <a:schemeClr val="tx1"/>
                </a:solidFill>
              </a:rPr>
              <a:t> yang </a:t>
            </a:r>
            <a:r>
              <a:rPr lang="en-US" sz="2800" dirty="0" err="1">
                <a:solidFill>
                  <a:schemeClr val="tx1"/>
                </a:solidFill>
              </a:rPr>
              <a:t>dikenai</a:t>
            </a:r>
            <a:r>
              <a:rPr lang="en-US" sz="2800" dirty="0">
                <a:solidFill>
                  <a:schemeClr val="tx1"/>
                </a:solidFill>
              </a:rPr>
              <a:t> </a:t>
            </a:r>
            <a:r>
              <a:rPr lang="en-US" sz="2800" dirty="0" err="1">
                <a:solidFill>
                  <a:schemeClr val="tx1"/>
                </a:solidFill>
              </a:rPr>
              <a:t>pajak</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6AC6013F-8E6A-499E-ABD2-0A11C275B627}" type="slidenum">
              <a:rPr lang="en-US" smtClean="0"/>
              <a:pPr>
                <a:defRPr/>
              </a:pPr>
              <a:t>28</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Teori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Azas</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Perpajakan</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buku</a:t>
            </a:r>
            <a:r>
              <a:rPr lang="en-US" sz="2800" dirty="0">
                <a:solidFill>
                  <a:schemeClr val="tx1"/>
                </a:solidFill>
              </a:rPr>
              <a:t> </a:t>
            </a:r>
            <a:r>
              <a:rPr lang="en-US" sz="2800" i="1" dirty="0">
                <a:solidFill>
                  <a:schemeClr val="tx1"/>
                </a:solidFill>
              </a:rPr>
              <a:t>An </a:t>
            </a:r>
            <a:r>
              <a:rPr lang="en-US" sz="2800" i="1" dirty="0" err="1">
                <a:solidFill>
                  <a:schemeClr val="tx1"/>
                </a:solidFill>
              </a:rPr>
              <a:t>Inguiry</a:t>
            </a:r>
            <a:r>
              <a:rPr lang="en-US" sz="2800" i="1" dirty="0">
                <a:solidFill>
                  <a:schemeClr val="tx1"/>
                </a:solidFill>
              </a:rPr>
              <a:t> The Nature and Causes of The Wealth of Nations</a:t>
            </a:r>
            <a:r>
              <a:rPr lang="en-US" sz="2800" dirty="0">
                <a:solidFill>
                  <a:schemeClr val="tx1"/>
                </a:solidFill>
              </a:rPr>
              <a:t> yang </a:t>
            </a:r>
            <a:r>
              <a:rPr lang="en-US" sz="2800" dirty="0" err="1">
                <a:solidFill>
                  <a:schemeClr val="tx1"/>
                </a:solidFill>
              </a:rPr>
              <a:t>ditulis</a:t>
            </a:r>
            <a:r>
              <a:rPr lang="en-US" sz="2800" dirty="0">
                <a:solidFill>
                  <a:schemeClr val="tx1"/>
                </a:solidFill>
              </a:rPr>
              <a:t> </a:t>
            </a:r>
            <a:r>
              <a:rPr lang="en-US" sz="2800" dirty="0" err="1">
                <a:solidFill>
                  <a:schemeClr val="tx1"/>
                </a:solidFill>
              </a:rPr>
              <a:t>oleh</a:t>
            </a:r>
            <a:r>
              <a:rPr lang="en-US" sz="2800" dirty="0">
                <a:solidFill>
                  <a:schemeClr val="tx1"/>
                </a:solidFill>
              </a:rPr>
              <a:t> Adam Smith </a:t>
            </a:r>
            <a:r>
              <a:rPr lang="en-US" sz="2800" dirty="0" err="1">
                <a:solidFill>
                  <a:schemeClr val="tx1"/>
                </a:solidFill>
              </a:rPr>
              <a:t>pada</a:t>
            </a:r>
            <a:r>
              <a:rPr lang="en-US" sz="2800" dirty="0">
                <a:solidFill>
                  <a:schemeClr val="tx1"/>
                </a:solidFill>
              </a:rPr>
              <a:t> </a:t>
            </a:r>
            <a:r>
              <a:rPr lang="en-US" sz="2800" dirty="0" err="1">
                <a:solidFill>
                  <a:schemeClr val="tx1"/>
                </a:solidFill>
              </a:rPr>
              <a:t>abad</a:t>
            </a:r>
            <a:r>
              <a:rPr lang="en-US" sz="2800" dirty="0">
                <a:solidFill>
                  <a:schemeClr val="tx1"/>
                </a:solidFill>
              </a:rPr>
              <a:t> ke-18 </a:t>
            </a:r>
            <a:r>
              <a:rPr lang="en-US" sz="2800" dirty="0" err="1">
                <a:solidFill>
                  <a:schemeClr val="tx1"/>
                </a:solidFill>
              </a:rPr>
              <a:t>mengajarkan</a:t>
            </a:r>
            <a:r>
              <a:rPr lang="en-US" sz="2800" dirty="0">
                <a:solidFill>
                  <a:schemeClr val="tx1"/>
                </a:solidFill>
              </a:rPr>
              <a:t> </a:t>
            </a:r>
            <a:r>
              <a:rPr lang="en-US" sz="2800" dirty="0" err="1">
                <a:solidFill>
                  <a:schemeClr val="tx1"/>
                </a:solidFill>
              </a:rPr>
              <a:t>tentang</a:t>
            </a:r>
            <a:r>
              <a:rPr lang="en-US" sz="2800" dirty="0">
                <a:solidFill>
                  <a:schemeClr val="tx1"/>
                </a:solidFill>
              </a:rPr>
              <a:t> </a:t>
            </a:r>
            <a:r>
              <a:rPr lang="en-US" sz="2800" dirty="0" err="1">
                <a:solidFill>
                  <a:schemeClr val="tx1"/>
                </a:solidFill>
              </a:rPr>
              <a:t>asas-asas</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dikenal</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nama</a:t>
            </a:r>
            <a:r>
              <a:rPr lang="en-US" sz="2800" dirty="0">
                <a:solidFill>
                  <a:schemeClr val="tx1"/>
                </a:solidFill>
              </a:rPr>
              <a:t> </a:t>
            </a:r>
            <a:r>
              <a:rPr lang="en-US" sz="2800" i="1" dirty="0">
                <a:solidFill>
                  <a:schemeClr val="tx1"/>
                </a:solidFill>
              </a:rPr>
              <a:t>the Four Cannons </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i="1" dirty="0">
                <a:solidFill>
                  <a:schemeClr val="tx1"/>
                </a:solidFill>
              </a:rPr>
              <a:t>The Four Maxims</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uraian</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marL="514350" indent="-514350" algn="just">
              <a:buFontTx/>
              <a:buAutoNum type="arabicPeriod"/>
              <a:defRPr/>
            </a:pPr>
            <a:r>
              <a:rPr lang="en-US" sz="2800" dirty="0">
                <a:solidFill>
                  <a:schemeClr val="tx1"/>
                </a:solidFill>
              </a:rPr>
              <a:t>Equality</a:t>
            </a:r>
          </a:p>
          <a:p>
            <a:pPr marL="514350" indent="-514350" algn="just">
              <a:buFontTx/>
              <a:buAutoNum type="arabicPeriod"/>
              <a:defRPr/>
            </a:pPr>
            <a:r>
              <a:rPr lang="en-US" sz="2800" dirty="0">
                <a:solidFill>
                  <a:schemeClr val="tx1"/>
                </a:solidFill>
              </a:rPr>
              <a:t>Certainty</a:t>
            </a:r>
          </a:p>
          <a:p>
            <a:pPr marL="514350" indent="-514350" algn="just">
              <a:buFontTx/>
              <a:buAutoNum type="arabicPeriod"/>
              <a:defRPr/>
            </a:pPr>
            <a:r>
              <a:rPr lang="en-US" sz="2800" dirty="0">
                <a:solidFill>
                  <a:schemeClr val="tx1"/>
                </a:solidFill>
              </a:rPr>
              <a:t>Convenience of Payment</a:t>
            </a:r>
          </a:p>
          <a:p>
            <a:pPr marL="514350" indent="-514350" algn="just">
              <a:buFontTx/>
              <a:buAutoNum type="arabicPeriod"/>
              <a:defRPr/>
            </a:pPr>
            <a:r>
              <a:rPr lang="en-US" sz="2800" dirty="0">
                <a:solidFill>
                  <a:srgbClr val="FF0000"/>
                </a:solidFill>
              </a:rPr>
              <a:t>Economic of Collections</a:t>
            </a:r>
          </a:p>
        </p:txBody>
      </p:sp>
      <p:sp>
        <p:nvSpPr>
          <p:cNvPr id="8" name="Rectangular Callout 7"/>
          <p:cNvSpPr/>
          <p:nvPr/>
        </p:nvSpPr>
        <p:spPr>
          <a:xfrm>
            <a:off x="857224" y="785813"/>
            <a:ext cx="7858151" cy="4214812"/>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hendaknya</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sehemat</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seefisien</a:t>
            </a:r>
            <a:r>
              <a:rPr lang="en-US" sz="2800" dirty="0">
                <a:solidFill>
                  <a:schemeClr val="tx1"/>
                </a:solidFill>
              </a:rPr>
              <a:t> </a:t>
            </a:r>
            <a:r>
              <a:rPr lang="en-US" sz="2800" dirty="0" err="1">
                <a:solidFill>
                  <a:schemeClr val="tx1"/>
                </a:solidFill>
              </a:rPr>
              <a:t>mungkin</a:t>
            </a:r>
            <a:r>
              <a:rPr lang="en-US" sz="2800" dirty="0">
                <a:solidFill>
                  <a:schemeClr val="tx1"/>
                </a:solidFill>
              </a:rPr>
              <a:t>, </a:t>
            </a:r>
            <a:r>
              <a:rPr lang="en-US" sz="2800" dirty="0" err="1">
                <a:solidFill>
                  <a:schemeClr val="tx1"/>
                </a:solidFill>
              </a:rPr>
              <a:t>jangan</a:t>
            </a:r>
            <a:r>
              <a:rPr lang="en-US" sz="2800" dirty="0">
                <a:solidFill>
                  <a:schemeClr val="tx1"/>
                </a:solidFill>
              </a:rPr>
              <a:t> </a:t>
            </a:r>
            <a:r>
              <a:rPr lang="en-US" sz="2800" dirty="0" err="1">
                <a:solidFill>
                  <a:schemeClr val="tx1"/>
                </a:solidFill>
              </a:rPr>
              <a:t>sampai</a:t>
            </a:r>
            <a:r>
              <a:rPr lang="en-US" sz="2800" dirty="0">
                <a:solidFill>
                  <a:schemeClr val="tx1"/>
                </a:solidFill>
              </a:rPr>
              <a:t> </a:t>
            </a:r>
            <a:r>
              <a:rPr lang="en-US" sz="2800" dirty="0" err="1">
                <a:solidFill>
                  <a:schemeClr val="tx1"/>
                </a:solidFill>
              </a:rPr>
              <a:t>biaya</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besar</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penerimaan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itu</a:t>
            </a:r>
            <a:r>
              <a:rPr lang="en-US" sz="2800" dirty="0">
                <a:solidFill>
                  <a:schemeClr val="tx1"/>
                </a:solidFill>
              </a:rPr>
              <a:t> </a:t>
            </a:r>
            <a:r>
              <a:rPr lang="en-US" sz="2800" dirty="0" err="1">
                <a:solidFill>
                  <a:schemeClr val="tx1"/>
                </a:solidFill>
              </a:rPr>
              <a:t>sendiri</a:t>
            </a:r>
            <a:r>
              <a:rPr lang="en-US" sz="2800" dirty="0">
                <a:solidFill>
                  <a:schemeClr val="tx1"/>
                </a:solidFill>
              </a:rPr>
              <a:t>. </a:t>
            </a:r>
            <a:r>
              <a:rPr lang="en-US" sz="2800" dirty="0" err="1">
                <a:solidFill>
                  <a:schemeClr val="tx1"/>
                </a:solidFill>
              </a:rPr>
              <a:t>Karena</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artinya</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kalau</a:t>
            </a:r>
            <a:r>
              <a:rPr lang="en-US" sz="2800" dirty="0">
                <a:solidFill>
                  <a:schemeClr val="tx1"/>
                </a:solidFill>
              </a:rPr>
              <a:t> </a:t>
            </a:r>
            <a:r>
              <a:rPr lang="en-US" sz="2800" dirty="0" err="1">
                <a:solidFill>
                  <a:schemeClr val="tx1"/>
                </a:solidFill>
              </a:rPr>
              <a:t>biaya</a:t>
            </a:r>
            <a:r>
              <a:rPr lang="en-US" sz="2800" dirty="0">
                <a:solidFill>
                  <a:schemeClr val="tx1"/>
                </a:solidFill>
              </a:rPr>
              <a:t> yang </a:t>
            </a:r>
            <a:r>
              <a:rPr lang="en-US" sz="2800" dirty="0" err="1">
                <a:solidFill>
                  <a:schemeClr val="tx1"/>
                </a:solidFill>
              </a:rPr>
              <a:t>dikeluarkan</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besar</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penerimaan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akan</a:t>
            </a:r>
            <a:r>
              <a:rPr lang="en-US" sz="2800" dirty="0">
                <a:solidFill>
                  <a:schemeClr val="tx1"/>
                </a:solidFill>
              </a:rPr>
              <a:t> </a:t>
            </a:r>
            <a:r>
              <a:rPr lang="en-US" sz="2800" dirty="0" err="1">
                <a:solidFill>
                  <a:schemeClr val="tx1"/>
                </a:solidFill>
              </a:rPr>
              <a:t>diperoleh</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Fungsi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Fungsi</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dua</a:t>
            </a:r>
            <a:r>
              <a:rPr lang="en-US" sz="2800" dirty="0">
                <a:solidFill>
                  <a:schemeClr val="tx1"/>
                </a:solidFill>
              </a:rPr>
              <a:t>:</a:t>
            </a:r>
          </a:p>
          <a:p>
            <a:pPr marL="514350" indent="-514350" algn="just">
              <a:buFontTx/>
              <a:buAutoNum type="arabicPeriod"/>
              <a:defRPr/>
            </a:pPr>
            <a:r>
              <a:rPr lang="en-US" sz="2800" dirty="0" err="1">
                <a:solidFill>
                  <a:schemeClr val="tx1"/>
                </a:solidFill>
              </a:rPr>
              <a:t>Fungsi</a:t>
            </a:r>
            <a:r>
              <a:rPr lang="en-US" sz="2800" dirty="0">
                <a:solidFill>
                  <a:schemeClr val="tx1"/>
                </a:solidFill>
              </a:rPr>
              <a:t> </a:t>
            </a:r>
            <a:r>
              <a:rPr lang="en-US" sz="2800" dirty="0" err="1">
                <a:solidFill>
                  <a:schemeClr val="tx1"/>
                </a:solidFill>
              </a:rPr>
              <a:t>Budgetair</a:t>
            </a:r>
            <a:endParaRPr lang="en-US" sz="2800" dirty="0">
              <a:solidFill>
                <a:schemeClr val="tx1"/>
              </a:solidFill>
            </a:endParaRPr>
          </a:p>
          <a:p>
            <a:pPr marL="514350" indent="-514350" algn="just">
              <a:defRPr/>
            </a:pP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sumber</a:t>
            </a:r>
            <a:r>
              <a:rPr lang="en-US" sz="2800" dirty="0">
                <a:solidFill>
                  <a:schemeClr val="tx1"/>
                </a:solidFill>
              </a:rPr>
              <a:t> </a:t>
            </a:r>
            <a:r>
              <a:rPr lang="en-US" sz="2800" dirty="0" err="1">
                <a:solidFill>
                  <a:schemeClr val="tx1"/>
                </a:solidFill>
              </a:rPr>
              <a:t>dana</a:t>
            </a:r>
            <a:r>
              <a:rPr lang="en-US" sz="2800" dirty="0">
                <a:solidFill>
                  <a:schemeClr val="tx1"/>
                </a:solidFill>
              </a:rPr>
              <a:t> </a:t>
            </a:r>
            <a:r>
              <a:rPr lang="en-US" sz="2800" dirty="0" err="1">
                <a:solidFill>
                  <a:schemeClr val="tx1"/>
                </a:solidFill>
              </a:rPr>
              <a:t>bagi</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membiayai</a:t>
            </a:r>
            <a:r>
              <a:rPr lang="en-US" sz="2800" dirty="0">
                <a:solidFill>
                  <a:schemeClr val="tx1"/>
                </a:solidFill>
              </a:rPr>
              <a:t> </a:t>
            </a:r>
            <a:r>
              <a:rPr lang="en-US" sz="2800" dirty="0" err="1">
                <a:solidFill>
                  <a:schemeClr val="tx1"/>
                </a:solidFill>
              </a:rPr>
              <a:t>pengeluaran-pengeluarannya</a:t>
            </a:r>
            <a:r>
              <a:rPr lang="en-US" sz="2800" dirty="0">
                <a:solidFill>
                  <a:schemeClr val="tx1"/>
                </a:solidFill>
              </a:rPr>
              <a:t>.</a:t>
            </a:r>
          </a:p>
          <a:p>
            <a:pPr marL="514350" indent="-514350" algn="just">
              <a:defRPr/>
            </a:pPr>
            <a:endParaRPr lang="en-US" sz="2800" dirty="0">
              <a:solidFill>
                <a:schemeClr val="tx1"/>
              </a:solidFill>
            </a:endParaRPr>
          </a:p>
          <a:p>
            <a:pPr marL="514350" indent="-514350" algn="just">
              <a:defRPr/>
            </a:pPr>
            <a:r>
              <a:rPr lang="en-US" sz="2800" dirty="0">
                <a:solidFill>
                  <a:schemeClr val="tx1"/>
                </a:solidFill>
              </a:rPr>
              <a:t>2.	</a:t>
            </a:r>
            <a:r>
              <a:rPr lang="en-US" sz="2800" dirty="0" err="1">
                <a:solidFill>
                  <a:schemeClr val="tx1"/>
                </a:solidFill>
              </a:rPr>
              <a:t>Fungsi</a:t>
            </a:r>
            <a:r>
              <a:rPr lang="en-US" sz="2800" dirty="0">
                <a:solidFill>
                  <a:schemeClr val="tx1"/>
                </a:solidFill>
              </a:rPr>
              <a:t> </a:t>
            </a:r>
            <a:r>
              <a:rPr lang="en-US" sz="2800" dirty="0" err="1">
                <a:solidFill>
                  <a:schemeClr val="tx1"/>
                </a:solidFill>
              </a:rPr>
              <a:t>Regulerend</a:t>
            </a:r>
            <a:r>
              <a:rPr lang="en-US" sz="2800" dirty="0">
                <a:solidFill>
                  <a:schemeClr val="tx1"/>
                </a:solidFill>
              </a:rPr>
              <a:t> / </a:t>
            </a:r>
            <a:r>
              <a:rPr lang="en-US" sz="2800" dirty="0" err="1">
                <a:solidFill>
                  <a:schemeClr val="tx1"/>
                </a:solidFill>
              </a:rPr>
              <a:t>mengatur</a:t>
            </a:r>
            <a:endParaRPr lang="en-US" sz="2800" dirty="0">
              <a:solidFill>
                <a:schemeClr val="tx1"/>
              </a:solidFill>
            </a:endParaRPr>
          </a:p>
          <a:p>
            <a:pPr marL="514350" indent="-514350" algn="just">
              <a:defRPr/>
            </a:pP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sebagai</a:t>
            </a:r>
            <a:r>
              <a:rPr lang="en-US" sz="2800" dirty="0">
                <a:solidFill>
                  <a:schemeClr val="tx1"/>
                </a:solidFill>
              </a:rPr>
              <a:t> </a:t>
            </a:r>
            <a:r>
              <a:rPr lang="en-US" sz="2800" dirty="0" err="1">
                <a:solidFill>
                  <a:schemeClr val="tx1"/>
                </a:solidFill>
              </a:rPr>
              <a:t>alat</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mengatur</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melaksanakan</a:t>
            </a:r>
            <a:r>
              <a:rPr lang="en-US" sz="2800" dirty="0">
                <a:solidFill>
                  <a:schemeClr val="tx1"/>
                </a:solidFill>
              </a:rPr>
              <a:t> </a:t>
            </a:r>
            <a:r>
              <a:rPr lang="en-US" sz="2800" dirty="0" err="1">
                <a:solidFill>
                  <a:schemeClr val="tx1"/>
                </a:solidFill>
              </a:rPr>
              <a:t>kebijakan</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bidang</a:t>
            </a:r>
            <a:r>
              <a:rPr lang="en-US" sz="2800" dirty="0">
                <a:solidFill>
                  <a:schemeClr val="tx1"/>
                </a:solidFill>
              </a:rPr>
              <a:t> </a:t>
            </a:r>
            <a:r>
              <a:rPr lang="en-US" sz="2800" dirty="0" err="1">
                <a:solidFill>
                  <a:schemeClr val="tx1"/>
                </a:solidFill>
              </a:rPr>
              <a:t>sosial</a:t>
            </a:r>
            <a:r>
              <a:rPr lang="en-US" sz="2800" dirty="0">
                <a:solidFill>
                  <a:schemeClr val="tx1"/>
                </a:solidFill>
              </a:rPr>
              <a:t> </a:t>
            </a:r>
            <a:r>
              <a:rPr lang="en-US" sz="2800" dirty="0" err="1">
                <a:solidFill>
                  <a:schemeClr val="tx1"/>
                </a:solidFill>
              </a:rPr>
              <a:t>ekonomi</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Sumber-Sumber</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Penerimaan</a:t>
            </a:r>
            <a:r>
              <a:rPr lang="en-US" sz="3200" dirty="0">
                <a:solidFill>
                  <a:schemeClr val="tx1"/>
                </a:solidFill>
                <a:latin typeface="Arial" pitchFamily="34" charset="0"/>
                <a:cs typeface="Arial" pitchFamily="34" charset="0"/>
              </a:rPr>
              <a:t> Negara</a:t>
            </a: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buFontTx/>
              <a:buAutoNum type="arabicPeriod"/>
              <a:defRPr/>
            </a:pP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Kekayaan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Alam</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a:solidFill>
                  <a:schemeClr val="tx1"/>
                </a:solidFill>
                <a:latin typeface="Arial" pitchFamily="34" charset="0"/>
                <a:cs typeface="Arial" pitchFamily="34" charset="0"/>
              </a:rPr>
              <a:t>Bea </a:t>
            </a:r>
            <a:r>
              <a:rPr lang="en-US" sz="3200" dirty="0" err="1">
                <a:solidFill>
                  <a:schemeClr val="tx1"/>
                </a:solidFill>
                <a:latin typeface="Arial" pitchFamily="34" charset="0"/>
                <a:cs typeface="Arial" pitchFamily="34" charset="0"/>
              </a:rPr>
              <a:t>Cukai</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Retribusi</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Iuran</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Sumbangan</a:t>
            </a:r>
            <a:endParaRPr lang="en-US" sz="3200" dirty="0">
              <a:solidFill>
                <a:schemeClr val="tx1"/>
              </a:solidFill>
              <a:latin typeface="Arial" pitchFamily="34" charset="0"/>
              <a:cs typeface="Arial" pitchFamily="34" charset="0"/>
            </a:endParaRPr>
          </a:p>
          <a:p>
            <a:pPr marL="514350" indent="-514350" algn="just">
              <a:buFontTx/>
              <a:buAutoNum type="arabicPeriod"/>
              <a:defRPr/>
            </a:pPr>
            <a:r>
              <a:rPr lang="en-US" sz="3200" dirty="0" err="1">
                <a:solidFill>
                  <a:schemeClr val="tx1"/>
                </a:solidFill>
                <a:latin typeface="Arial" pitchFamily="34" charset="0"/>
                <a:cs typeface="Arial" pitchFamily="34" charset="0"/>
              </a:rPr>
              <a:t>Laba</a:t>
            </a:r>
            <a:r>
              <a:rPr lang="en-US" sz="3200" dirty="0">
                <a:solidFill>
                  <a:schemeClr val="tx1"/>
                </a:solidFill>
                <a:latin typeface="Arial" pitchFamily="34" charset="0"/>
                <a:cs typeface="Arial" pitchFamily="34" charset="0"/>
              </a:rPr>
              <a:t> BUMN</a:t>
            </a:r>
          </a:p>
          <a:p>
            <a:pPr marL="514350" indent="-514350" algn="just">
              <a:buFontTx/>
              <a:buAutoNum type="arabicPeriod"/>
              <a:defRPr/>
            </a:pPr>
            <a:r>
              <a:rPr lang="en-US" sz="3200" dirty="0" err="1">
                <a:solidFill>
                  <a:schemeClr val="tx1"/>
                </a:solidFill>
                <a:latin typeface="Arial" pitchFamily="34" charset="0"/>
                <a:cs typeface="Arial" pitchFamily="34" charset="0"/>
              </a:rPr>
              <a:t>Sumber-sumber</a:t>
            </a:r>
            <a:r>
              <a:rPr lang="en-US" sz="3200" dirty="0">
                <a:solidFill>
                  <a:schemeClr val="tx1"/>
                </a:solidFill>
                <a:latin typeface="Arial" pitchFamily="34" charset="0"/>
                <a:cs typeface="Arial" pitchFamily="34" charset="0"/>
              </a:rPr>
              <a:t> lain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Tarif</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Salah</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unsur</a:t>
            </a:r>
            <a:r>
              <a:rPr lang="en-US" sz="2800" dirty="0">
                <a:solidFill>
                  <a:schemeClr val="tx1"/>
                </a:solidFill>
              </a:rPr>
              <a:t> yang </a:t>
            </a:r>
            <a:r>
              <a:rPr lang="en-US" sz="2800" dirty="0" err="1">
                <a:solidFill>
                  <a:schemeClr val="tx1"/>
                </a:solidFill>
              </a:rPr>
              <a:t>menentukan</a:t>
            </a:r>
            <a:r>
              <a:rPr lang="en-US" sz="2800" dirty="0">
                <a:solidFill>
                  <a:schemeClr val="tx1"/>
                </a:solidFill>
              </a:rPr>
              <a:t> rasa </a:t>
            </a:r>
            <a:r>
              <a:rPr lang="en-US" sz="2800" dirty="0" err="1">
                <a:solidFill>
                  <a:schemeClr val="tx1"/>
                </a:solidFill>
              </a:rPr>
              <a:t>keadilan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besarnya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dicantumkan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Degresif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Proporsional</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Tetap</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Tarif</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Salah</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unsur</a:t>
            </a:r>
            <a:r>
              <a:rPr lang="en-US" sz="2800" dirty="0">
                <a:solidFill>
                  <a:schemeClr val="tx1"/>
                </a:solidFill>
              </a:rPr>
              <a:t> yang </a:t>
            </a:r>
            <a:r>
              <a:rPr lang="en-US" sz="2800" dirty="0" err="1">
                <a:solidFill>
                  <a:schemeClr val="tx1"/>
                </a:solidFill>
              </a:rPr>
              <a:t>menentukan</a:t>
            </a:r>
            <a:r>
              <a:rPr lang="en-US" sz="2800" dirty="0">
                <a:solidFill>
                  <a:schemeClr val="tx1"/>
                </a:solidFill>
              </a:rPr>
              <a:t> rasa </a:t>
            </a:r>
            <a:r>
              <a:rPr lang="en-US" sz="2800" dirty="0" err="1">
                <a:solidFill>
                  <a:schemeClr val="tx1"/>
                </a:solidFill>
              </a:rPr>
              <a:t>keadilan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besarnya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dicantumkan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Tarif</a:t>
            </a:r>
            <a:r>
              <a:rPr lang="en-US" sz="2800" dirty="0">
                <a:solidFill>
                  <a:srgbClr val="FF0000"/>
                </a:solidFill>
              </a:rPr>
              <a:t> </a:t>
            </a:r>
            <a:r>
              <a:rPr lang="en-US" sz="2800" dirty="0" err="1">
                <a:solidFill>
                  <a:srgbClr val="FF0000"/>
                </a:solidFill>
              </a:rPr>
              <a:t>Progresif</a:t>
            </a:r>
            <a:endParaRPr lang="en-US" sz="2800" dirty="0">
              <a:solidFill>
                <a:srgbClr val="FF0000"/>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Degresif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Proporsional</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Tetap</a:t>
            </a:r>
            <a:endParaRPr lang="en-US" sz="2800" dirty="0">
              <a:solidFill>
                <a:schemeClr val="tx1"/>
              </a:solidFill>
            </a:endParaRPr>
          </a:p>
        </p:txBody>
      </p:sp>
      <p:sp>
        <p:nvSpPr>
          <p:cNvPr id="7" name="Rectangular Callout 6"/>
          <p:cNvSpPr/>
          <p:nvPr/>
        </p:nvSpPr>
        <p:spPr>
          <a:xfrm>
            <a:off x="857224" y="285750"/>
            <a:ext cx="7858151" cy="3143250"/>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OP:</a:t>
            </a:r>
          </a:p>
          <a:p>
            <a:pPr>
              <a:defRPr/>
            </a:pPr>
            <a:r>
              <a:rPr lang="pt-BR" sz="2800" dirty="0">
                <a:solidFill>
                  <a:schemeClr val="tx1"/>
                </a:solidFill>
              </a:rPr>
              <a:t>Sampai dengan Rp 50 Juta 		5%</a:t>
            </a:r>
            <a:endParaRPr lang="en-US" sz="2800" dirty="0">
              <a:solidFill>
                <a:schemeClr val="tx1"/>
              </a:solidFill>
            </a:endParaRPr>
          </a:p>
          <a:p>
            <a:pPr>
              <a:defRPr/>
            </a:pPr>
            <a:r>
              <a:rPr lang="pt-BR" sz="2800" dirty="0">
                <a:solidFill>
                  <a:schemeClr val="tx1"/>
                </a:solidFill>
              </a:rPr>
              <a:t>Diatas Rp 50 Juta – Rp 250 Juta 	</a:t>
            </a:r>
            <a:r>
              <a:rPr lang="pt-BR" sz="2800" dirty="0" smtClean="0">
                <a:solidFill>
                  <a:schemeClr val="tx1"/>
                </a:solidFill>
              </a:rPr>
              <a:t>	15</a:t>
            </a:r>
            <a:r>
              <a:rPr lang="pt-BR" sz="2800" dirty="0">
                <a:solidFill>
                  <a:schemeClr val="tx1"/>
                </a:solidFill>
              </a:rPr>
              <a:t>%</a:t>
            </a:r>
            <a:endParaRPr lang="en-US" sz="2800" dirty="0">
              <a:solidFill>
                <a:schemeClr val="tx1"/>
              </a:solidFill>
            </a:endParaRPr>
          </a:p>
          <a:p>
            <a:pPr>
              <a:defRPr/>
            </a:pPr>
            <a:r>
              <a:rPr lang="pt-BR" sz="2800" dirty="0">
                <a:solidFill>
                  <a:schemeClr val="tx1"/>
                </a:solidFill>
              </a:rPr>
              <a:t>Diatas Rp 250 Juta – Rp 500 Juta	25%</a:t>
            </a:r>
            <a:endParaRPr lang="en-US" sz="2800" dirty="0">
              <a:solidFill>
                <a:schemeClr val="tx1"/>
              </a:solidFill>
            </a:endParaRPr>
          </a:p>
          <a:p>
            <a:pPr>
              <a:defRPr/>
            </a:pPr>
            <a:r>
              <a:rPr lang="pt-BR" sz="2800" dirty="0">
                <a:solidFill>
                  <a:schemeClr val="tx1"/>
                </a:solidFill>
              </a:rPr>
              <a:t>Diatas Rp 500 Juta	 			30%</a:t>
            </a:r>
            <a:endParaRPr lang="en-US" sz="2800" dirty="0">
              <a:solidFill>
                <a:schemeClr val="tx1"/>
              </a:solidFill>
            </a:endParaRPr>
          </a:p>
          <a:p>
            <a:pPr algn="just">
              <a:defRPr/>
            </a:pPr>
            <a:endParaRPr lang="en-US" sz="2800" dirty="0">
              <a:solidFill>
                <a:schemeClr val="tx1"/>
              </a:solidFill>
            </a:endParaRPr>
          </a:p>
        </p:txBody>
      </p:sp>
      <p:sp>
        <p:nvSpPr>
          <p:cNvPr id="8" name="Rectangular Callout 7"/>
          <p:cNvSpPr/>
          <p:nvPr/>
        </p:nvSpPr>
        <p:spPr>
          <a:xfrm>
            <a:off x="785786" y="4643438"/>
            <a:ext cx="8072464" cy="2000272"/>
          </a:xfrm>
          <a:prstGeom prst="wedgeRectCallout">
            <a:avLst>
              <a:gd name="adj1" fmla="val -24863"/>
              <a:gd name="adj2" fmla="val -54741"/>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Tarif</a:t>
            </a:r>
            <a:r>
              <a:rPr lang="en-US" sz="2700" dirty="0">
                <a:solidFill>
                  <a:schemeClr val="tx1"/>
                </a:solidFill>
              </a:rPr>
              <a:t> </a:t>
            </a:r>
            <a:r>
              <a:rPr lang="en-US" sz="2700" dirty="0" err="1">
                <a:solidFill>
                  <a:schemeClr val="tx1"/>
                </a:solidFill>
              </a:rPr>
              <a:t>progresif</a:t>
            </a:r>
            <a:r>
              <a:rPr lang="en-US" sz="2700" dirty="0">
                <a:solidFill>
                  <a:schemeClr val="tx1"/>
                </a:solidFill>
              </a:rPr>
              <a:t> </a:t>
            </a:r>
            <a:r>
              <a:rPr lang="en-US" sz="2700" dirty="0" err="1">
                <a:solidFill>
                  <a:schemeClr val="tx1"/>
                </a:solidFill>
              </a:rPr>
              <a:t>adalah</a:t>
            </a:r>
            <a:r>
              <a:rPr lang="en-US" sz="2700" dirty="0">
                <a:solidFill>
                  <a:schemeClr val="tx1"/>
                </a:solidFill>
              </a:rPr>
              <a:t> </a:t>
            </a:r>
            <a:r>
              <a:rPr lang="en-US" sz="2700" dirty="0" err="1">
                <a:solidFill>
                  <a:schemeClr val="tx1"/>
                </a:solidFill>
              </a:rPr>
              <a:t>tarif</a:t>
            </a:r>
            <a:r>
              <a:rPr lang="en-US" sz="2700" dirty="0">
                <a:solidFill>
                  <a:schemeClr val="tx1"/>
                </a:solidFill>
              </a:rPr>
              <a:t> </a:t>
            </a:r>
            <a:r>
              <a:rPr lang="en-US" sz="2700" dirty="0" err="1">
                <a:solidFill>
                  <a:schemeClr val="tx1"/>
                </a:solidFill>
              </a:rPr>
              <a:t>pemungutan</a:t>
            </a:r>
            <a:r>
              <a:rPr lang="en-US" sz="2700" dirty="0">
                <a:solidFill>
                  <a:schemeClr val="tx1"/>
                </a:solidFill>
              </a:rPr>
              <a:t> </a:t>
            </a:r>
            <a:r>
              <a:rPr lang="en-US" sz="2700" dirty="0" err="1">
                <a:solidFill>
                  <a:schemeClr val="tx1"/>
                </a:solidFill>
              </a:rPr>
              <a:t>pajak</a:t>
            </a:r>
            <a:r>
              <a:rPr lang="en-US" sz="2700" dirty="0">
                <a:solidFill>
                  <a:schemeClr val="tx1"/>
                </a:solidFill>
              </a:rPr>
              <a:t> yang </a:t>
            </a:r>
            <a:r>
              <a:rPr lang="en-US" sz="2700" dirty="0" err="1">
                <a:solidFill>
                  <a:schemeClr val="tx1"/>
                </a:solidFill>
              </a:rPr>
              <a:t>prosentasenya</a:t>
            </a:r>
            <a:r>
              <a:rPr lang="en-US" sz="2700" dirty="0">
                <a:solidFill>
                  <a:schemeClr val="tx1"/>
                </a:solidFill>
              </a:rPr>
              <a:t> </a:t>
            </a:r>
            <a:r>
              <a:rPr lang="en-US" sz="2700" dirty="0" err="1">
                <a:solidFill>
                  <a:schemeClr val="tx1"/>
                </a:solidFill>
              </a:rPr>
              <a:t>semakin</a:t>
            </a:r>
            <a:r>
              <a:rPr lang="en-US" sz="2700" dirty="0">
                <a:solidFill>
                  <a:schemeClr val="tx1"/>
                </a:solidFill>
              </a:rPr>
              <a:t> </a:t>
            </a:r>
            <a:r>
              <a:rPr lang="en-US" sz="2700" dirty="0" err="1">
                <a:solidFill>
                  <a:schemeClr val="tx1"/>
                </a:solidFill>
              </a:rPr>
              <a:t>besar</a:t>
            </a:r>
            <a:r>
              <a:rPr lang="en-US" sz="2700" dirty="0">
                <a:solidFill>
                  <a:schemeClr val="tx1"/>
                </a:solidFill>
              </a:rPr>
              <a:t> </a:t>
            </a:r>
            <a:r>
              <a:rPr lang="en-US" sz="2700" dirty="0" err="1">
                <a:solidFill>
                  <a:schemeClr val="tx1"/>
                </a:solidFill>
              </a:rPr>
              <a:t>bila</a:t>
            </a:r>
            <a:r>
              <a:rPr lang="en-US" sz="2700" dirty="0">
                <a:solidFill>
                  <a:schemeClr val="tx1"/>
                </a:solidFill>
              </a:rPr>
              <a:t> </a:t>
            </a:r>
            <a:r>
              <a:rPr lang="en-US" sz="2700" dirty="0" err="1">
                <a:solidFill>
                  <a:schemeClr val="tx1"/>
                </a:solidFill>
              </a:rPr>
              <a:t>jumlah</a:t>
            </a:r>
            <a:r>
              <a:rPr lang="en-US" sz="2700" dirty="0">
                <a:solidFill>
                  <a:schemeClr val="tx1"/>
                </a:solidFill>
              </a:rPr>
              <a:t> yang </a:t>
            </a:r>
            <a:r>
              <a:rPr lang="en-US" sz="2700" dirty="0" err="1">
                <a:solidFill>
                  <a:schemeClr val="tx1"/>
                </a:solidFill>
              </a:rPr>
              <a:t>dijadikan</a:t>
            </a:r>
            <a:r>
              <a:rPr lang="en-US" sz="2700" dirty="0">
                <a:solidFill>
                  <a:schemeClr val="tx1"/>
                </a:solidFill>
              </a:rPr>
              <a:t> </a:t>
            </a:r>
            <a:r>
              <a:rPr lang="en-US" sz="2700" dirty="0" err="1">
                <a:solidFill>
                  <a:schemeClr val="tx1"/>
                </a:solidFill>
              </a:rPr>
              <a:t>dasar</a:t>
            </a:r>
            <a:r>
              <a:rPr lang="en-US" sz="2700" dirty="0">
                <a:solidFill>
                  <a:schemeClr val="tx1"/>
                </a:solidFill>
              </a:rPr>
              <a:t> </a:t>
            </a:r>
            <a:r>
              <a:rPr lang="en-US" sz="2700" dirty="0" err="1">
                <a:solidFill>
                  <a:schemeClr val="tx1"/>
                </a:solidFill>
              </a:rPr>
              <a:t>pengenaan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juga</a:t>
            </a:r>
            <a:r>
              <a:rPr lang="en-US" sz="2700" dirty="0">
                <a:solidFill>
                  <a:schemeClr val="tx1"/>
                </a:solidFill>
              </a:rPr>
              <a:t> </a:t>
            </a:r>
            <a:r>
              <a:rPr lang="en-US" sz="2700" dirty="0" err="1">
                <a:solidFill>
                  <a:schemeClr val="tx1"/>
                </a:solidFill>
              </a:rPr>
              <a:t>semakin</a:t>
            </a:r>
            <a:r>
              <a:rPr lang="en-US" sz="2700" dirty="0">
                <a:solidFill>
                  <a:schemeClr val="tx1"/>
                </a:solidFill>
              </a:rPr>
              <a:t> </a:t>
            </a:r>
            <a:r>
              <a:rPr lang="en-US" sz="2700" dirty="0" err="1">
                <a:solidFill>
                  <a:schemeClr val="tx1"/>
                </a:solidFill>
              </a:rPr>
              <a:t>besar</a:t>
            </a:r>
            <a:r>
              <a:rPr lang="en-US" sz="2700" dirty="0">
                <a:solidFill>
                  <a:schemeClr val="tx1"/>
                </a:solidFill>
              </a:rPr>
              <a:t>. </a:t>
            </a:r>
            <a:r>
              <a:rPr lang="en-US" sz="2700" dirty="0" err="1">
                <a:solidFill>
                  <a:schemeClr val="tx1"/>
                </a:solidFill>
              </a:rPr>
              <a:t>Contoh</a:t>
            </a:r>
            <a:r>
              <a:rPr lang="en-US" sz="2700" dirty="0">
                <a:solidFill>
                  <a:schemeClr val="tx1"/>
                </a:solidFill>
              </a:rPr>
              <a:t> </a:t>
            </a:r>
            <a:r>
              <a:rPr lang="en-US" sz="2700" dirty="0" err="1">
                <a:solidFill>
                  <a:schemeClr val="tx1"/>
                </a:solidFill>
              </a:rPr>
              <a:t>tarif</a:t>
            </a:r>
            <a:r>
              <a:rPr lang="en-US" sz="2700" dirty="0">
                <a:solidFill>
                  <a:schemeClr val="tx1"/>
                </a:solidFill>
              </a:rPr>
              <a:t> </a:t>
            </a:r>
            <a:r>
              <a:rPr lang="en-US" sz="2700" dirty="0" err="1">
                <a:solidFill>
                  <a:schemeClr val="tx1"/>
                </a:solidFill>
              </a:rPr>
              <a:t>progresif</a:t>
            </a:r>
            <a:r>
              <a:rPr lang="en-US" sz="2700" dirty="0">
                <a:solidFill>
                  <a:schemeClr val="tx1"/>
                </a:solidFill>
              </a:rPr>
              <a:t> </a:t>
            </a:r>
            <a:r>
              <a:rPr lang="en-US" sz="2700" dirty="0" err="1">
                <a:solidFill>
                  <a:schemeClr val="tx1"/>
                </a:solidFill>
              </a:rPr>
              <a:t>adalah</a:t>
            </a:r>
            <a:r>
              <a:rPr lang="en-US" sz="2700" dirty="0">
                <a:solidFill>
                  <a:schemeClr val="tx1"/>
                </a:solidFill>
              </a:rPr>
              <a:t> </a:t>
            </a:r>
            <a:r>
              <a:rPr lang="en-US" sz="2700" dirty="0" err="1">
                <a:solidFill>
                  <a:schemeClr val="tx1"/>
                </a:solidFill>
              </a:rPr>
              <a:t>seperti</a:t>
            </a:r>
            <a:r>
              <a:rPr lang="en-US" sz="2700" dirty="0">
                <a:solidFill>
                  <a:schemeClr val="tx1"/>
                </a:solidFill>
              </a:rPr>
              <a:t> yang </a:t>
            </a:r>
            <a:r>
              <a:rPr lang="en-US" sz="2700" dirty="0" err="1">
                <a:solidFill>
                  <a:schemeClr val="tx1"/>
                </a:solidFill>
              </a:rPr>
              <a:t>diatur</a:t>
            </a:r>
            <a:r>
              <a:rPr lang="en-US" sz="2700" dirty="0">
                <a:solidFill>
                  <a:schemeClr val="tx1"/>
                </a:solidFill>
              </a:rPr>
              <a:t> </a:t>
            </a:r>
            <a:r>
              <a:rPr lang="en-US" sz="2700" dirty="0" err="1">
                <a:solidFill>
                  <a:schemeClr val="tx1"/>
                </a:solidFill>
              </a:rPr>
              <a:t>dalam</a:t>
            </a:r>
            <a:r>
              <a:rPr lang="en-US" sz="2700" dirty="0">
                <a:solidFill>
                  <a:schemeClr val="tx1"/>
                </a:solidFill>
              </a:rPr>
              <a:t> UU </a:t>
            </a:r>
            <a:r>
              <a:rPr lang="en-US" sz="2700" dirty="0" err="1">
                <a:solidFill>
                  <a:schemeClr val="tx1"/>
                </a:solidFill>
              </a:rPr>
              <a:t>PPh</a:t>
            </a:r>
            <a:r>
              <a:rPr lang="en-US" sz="2700" dirty="0">
                <a:solidFill>
                  <a:schemeClr val="tx1"/>
                </a:solidFill>
              </a:rPr>
              <a:t> </a:t>
            </a:r>
            <a:r>
              <a:rPr lang="en-US" sz="2700" dirty="0" err="1">
                <a:solidFill>
                  <a:schemeClr val="tx1"/>
                </a:solidFill>
              </a:rPr>
              <a:t>Pasal</a:t>
            </a:r>
            <a:r>
              <a:rPr lang="en-US" sz="2700" dirty="0">
                <a:solidFill>
                  <a:schemeClr val="tx1"/>
                </a:solidFill>
              </a:rPr>
              <a:t> 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Tarif</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Salah</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unsur</a:t>
            </a:r>
            <a:r>
              <a:rPr lang="en-US" sz="2800" dirty="0">
                <a:solidFill>
                  <a:schemeClr val="tx1"/>
                </a:solidFill>
              </a:rPr>
              <a:t> yang </a:t>
            </a:r>
            <a:r>
              <a:rPr lang="en-US" sz="2800" dirty="0" err="1">
                <a:solidFill>
                  <a:schemeClr val="tx1"/>
                </a:solidFill>
              </a:rPr>
              <a:t>menentukan</a:t>
            </a:r>
            <a:r>
              <a:rPr lang="en-US" sz="2800" dirty="0">
                <a:solidFill>
                  <a:schemeClr val="tx1"/>
                </a:solidFill>
              </a:rPr>
              <a:t> rasa </a:t>
            </a:r>
            <a:r>
              <a:rPr lang="en-US" sz="2800" dirty="0" err="1">
                <a:solidFill>
                  <a:schemeClr val="tx1"/>
                </a:solidFill>
              </a:rPr>
              <a:t>keadilan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besarnya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dicantumkan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Progresif</a:t>
            </a:r>
            <a:endParaRPr lang="en-US" sz="2800" dirty="0">
              <a:solidFill>
                <a:schemeClr val="tx1"/>
              </a:solidFill>
            </a:endParaRPr>
          </a:p>
          <a:p>
            <a:pPr marL="514350" indent="-514350" algn="just">
              <a:buFontTx/>
              <a:buAutoNum type="arabicPeriod"/>
              <a:defRPr/>
            </a:pPr>
            <a:r>
              <a:rPr lang="en-US" sz="2800" dirty="0" err="1">
                <a:solidFill>
                  <a:srgbClr val="FF0000"/>
                </a:solidFill>
              </a:rPr>
              <a:t>Tarif</a:t>
            </a:r>
            <a:r>
              <a:rPr lang="en-US" sz="2800" dirty="0">
                <a:solidFill>
                  <a:srgbClr val="FF0000"/>
                </a:solidFill>
              </a:rPr>
              <a:t> </a:t>
            </a:r>
            <a:r>
              <a:rPr lang="en-US" sz="2800" dirty="0" err="1">
                <a:solidFill>
                  <a:srgbClr val="FF0000"/>
                </a:solidFill>
              </a:rPr>
              <a:t>Degresif</a:t>
            </a:r>
            <a:endParaRPr lang="en-US" sz="2800" dirty="0">
              <a:solidFill>
                <a:srgbClr val="FF0000"/>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Proporsional</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Tetap</a:t>
            </a:r>
            <a:endParaRPr lang="en-US" sz="2800" dirty="0">
              <a:solidFill>
                <a:schemeClr val="tx1"/>
              </a:solidFill>
            </a:endParaRPr>
          </a:p>
        </p:txBody>
      </p:sp>
      <p:sp>
        <p:nvSpPr>
          <p:cNvPr id="7" name="Rectangular Callout 6"/>
          <p:cNvSpPr/>
          <p:nvPr/>
        </p:nvSpPr>
        <p:spPr>
          <a:xfrm>
            <a:off x="857224" y="500042"/>
            <a:ext cx="8072494" cy="3429000"/>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Tarif</a:t>
            </a:r>
            <a:r>
              <a:rPr lang="en-US" sz="2800" dirty="0">
                <a:solidFill>
                  <a:schemeClr val="tx1"/>
                </a:solidFill>
              </a:rPr>
              <a:t> </a:t>
            </a:r>
            <a:r>
              <a:rPr lang="en-US" sz="2800" dirty="0" err="1" smtClean="0">
                <a:solidFill>
                  <a:schemeClr val="tx1"/>
                </a:solidFill>
              </a:rPr>
              <a:t>Degresif</a:t>
            </a:r>
            <a:r>
              <a:rPr lang="en-US" sz="2800" dirty="0" smtClean="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prosentasenya</a:t>
            </a:r>
            <a:r>
              <a:rPr lang="en-US" sz="2800" dirty="0">
                <a:solidFill>
                  <a:schemeClr val="tx1"/>
                </a:solidFill>
              </a:rPr>
              <a:t> </a:t>
            </a:r>
            <a:r>
              <a:rPr lang="en-US" sz="2800" dirty="0" err="1">
                <a:solidFill>
                  <a:schemeClr val="tx1"/>
                </a:solidFill>
              </a:rPr>
              <a:t>semakin</a:t>
            </a:r>
            <a:r>
              <a:rPr lang="en-US" sz="2800" dirty="0">
                <a:solidFill>
                  <a:schemeClr val="tx1"/>
                </a:solidFill>
              </a:rPr>
              <a:t> </a:t>
            </a:r>
            <a:r>
              <a:rPr lang="en-US" sz="2800" dirty="0" err="1">
                <a:solidFill>
                  <a:schemeClr val="tx1"/>
                </a:solidFill>
              </a:rPr>
              <a:t>kecil</a:t>
            </a:r>
            <a:r>
              <a:rPr lang="en-US" sz="2800" dirty="0">
                <a:solidFill>
                  <a:schemeClr val="tx1"/>
                </a:solidFill>
              </a:rPr>
              <a:t> </a:t>
            </a:r>
            <a:r>
              <a:rPr lang="en-US" sz="2800" dirty="0" err="1">
                <a:solidFill>
                  <a:schemeClr val="tx1"/>
                </a:solidFill>
              </a:rPr>
              <a:t>bila</a:t>
            </a:r>
            <a:r>
              <a:rPr lang="en-US" sz="2800" dirty="0">
                <a:solidFill>
                  <a:schemeClr val="tx1"/>
                </a:solidFill>
              </a:rPr>
              <a:t> </a:t>
            </a:r>
            <a:r>
              <a:rPr lang="en-US" sz="2800" dirty="0" err="1">
                <a:solidFill>
                  <a:schemeClr val="tx1"/>
                </a:solidFill>
              </a:rPr>
              <a:t>jumlah</a:t>
            </a:r>
            <a:r>
              <a:rPr lang="en-US" sz="2800" dirty="0">
                <a:solidFill>
                  <a:schemeClr val="tx1"/>
                </a:solidFill>
              </a:rPr>
              <a:t> yang </a:t>
            </a:r>
            <a:r>
              <a:rPr lang="en-US" sz="2800" dirty="0" err="1">
                <a:solidFill>
                  <a:schemeClr val="tx1"/>
                </a:solidFill>
              </a:rPr>
              <a:t>dijadikan</a:t>
            </a:r>
            <a:r>
              <a:rPr lang="en-US" sz="2800" dirty="0">
                <a:solidFill>
                  <a:schemeClr val="tx1"/>
                </a:solidFill>
              </a:rPr>
              <a:t> </a:t>
            </a:r>
            <a:r>
              <a:rPr lang="en-US" sz="2800" dirty="0" err="1">
                <a:solidFill>
                  <a:schemeClr val="tx1"/>
                </a:solidFill>
              </a:rPr>
              <a:t>dasar</a:t>
            </a:r>
            <a:r>
              <a:rPr lang="en-US" sz="2800" dirty="0">
                <a:solidFill>
                  <a:schemeClr val="tx1"/>
                </a:solidFill>
              </a:rPr>
              <a:t> </a:t>
            </a:r>
            <a:r>
              <a:rPr lang="en-US" sz="2800" dirty="0" err="1">
                <a:solidFill>
                  <a:schemeClr val="tx1"/>
                </a:solidFill>
              </a:rPr>
              <a:t>pengenaan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juga</a:t>
            </a:r>
            <a:r>
              <a:rPr lang="en-US" sz="2800" dirty="0">
                <a:solidFill>
                  <a:schemeClr val="tx1"/>
                </a:solidFill>
              </a:rPr>
              <a:t> </a:t>
            </a:r>
            <a:r>
              <a:rPr lang="en-US" sz="2800" dirty="0" err="1">
                <a:solidFill>
                  <a:schemeClr val="tx1"/>
                </a:solidFill>
              </a:rPr>
              <a:t>semakin</a:t>
            </a:r>
            <a:r>
              <a:rPr lang="en-US" sz="2800" dirty="0">
                <a:solidFill>
                  <a:schemeClr val="tx1"/>
                </a:solidFill>
              </a:rPr>
              <a:t> </a:t>
            </a:r>
            <a:r>
              <a:rPr lang="en-US" sz="2800" dirty="0" err="1">
                <a:solidFill>
                  <a:schemeClr val="tx1"/>
                </a:solidFill>
              </a:rPr>
              <a:t>besar</a:t>
            </a:r>
            <a:r>
              <a:rPr lang="en-US" sz="2800" dirty="0">
                <a:solidFill>
                  <a:schemeClr val="tx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Tarif</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Salah</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unsur</a:t>
            </a:r>
            <a:r>
              <a:rPr lang="en-US" sz="2800" dirty="0">
                <a:solidFill>
                  <a:schemeClr val="tx1"/>
                </a:solidFill>
              </a:rPr>
              <a:t> yang </a:t>
            </a:r>
            <a:r>
              <a:rPr lang="en-US" sz="2800" dirty="0" err="1">
                <a:solidFill>
                  <a:schemeClr val="tx1"/>
                </a:solidFill>
              </a:rPr>
              <a:t>menentukan</a:t>
            </a:r>
            <a:r>
              <a:rPr lang="en-US" sz="2800" dirty="0">
                <a:solidFill>
                  <a:schemeClr val="tx1"/>
                </a:solidFill>
              </a:rPr>
              <a:t> rasa </a:t>
            </a:r>
            <a:r>
              <a:rPr lang="en-US" sz="2800" dirty="0" err="1">
                <a:solidFill>
                  <a:schemeClr val="tx1"/>
                </a:solidFill>
              </a:rPr>
              <a:t>keadilan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besarnya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dicantumkan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Degresif</a:t>
            </a:r>
            <a:endParaRPr lang="en-US" sz="2800" dirty="0">
              <a:solidFill>
                <a:schemeClr val="tx1"/>
              </a:solidFill>
            </a:endParaRPr>
          </a:p>
          <a:p>
            <a:pPr marL="514350" indent="-514350" algn="just">
              <a:buFontTx/>
              <a:buAutoNum type="arabicPeriod"/>
              <a:defRPr/>
            </a:pPr>
            <a:r>
              <a:rPr lang="en-US" sz="2800" dirty="0" err="1">
                <a:solidFill>
                  <a:srgbClr val="FF0000"/>
                </a:solidFill>
              </a:rPr>
              <a:t>Tarif</a:t>
            </a:r>
            <a:r>
              <a:rPr lang="en-US" sz="2800" dirty="0">
                <a:solidFill>
                  <a:srgbClr val="FF0000"/>
                </a:solidFill>
              </a:rPr>
              <a:t> </a:t>
            </a:r>
            <a:r>
              <a:rPr lang="en-US" sz="2800" dirty="0" err="1">
                <a:solidFill>
                  <a:srgbClr val="FF0000"/>
                </a:solidFill>
              </a:rPr>
              <a:t>Proporsional</a:t>
            </a:r>
            <a:endParaRPr lang="en-US" sz="2800" dirty="0">
              <a:solidFill>
                <a:srgbClr val="FF0000"/>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Tetap</a:t>
            </a:r>
            <a:endParaRPr lang="en-US" sz="2800" dirty="0">
              <a:solidFill>
                <a:schemeClr val="tx1"/>
              </a:solidFill>
            </a:endParaRPr>
          </a:p>
        </p:txBody>
      </p:sp>
      <p:sp>
        <p:nvSpPr>
          <p:cNvPr id="7" name="Rectangular Callout 6"/>
          <p:cNvSpPr/>
          <p:nvPr/>
        </p:nvSpPr>
        <p:spPr>
          <a:xfrm>
            <a:off x="928662" y="571500"/>
            <a:ext cx="7786713" cy="3786188"/>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Tarif</a:t>
            </a:r>
            <a:r>
              <a:rPr lang="en-GB" sz="2800" dirty="0">
                <a:solidFill>
                  <a:schemeClr val="tx1"/>
                </a:solidFill>
              </a:rPr>
              <a:t> </a:t>
            </a:r>
            <a:r>
              <a:rPr lang="en-GB" sz="2800" dirty="0" err="1">
                <a:solidFill>
                  <a:schemeClr val="tx1"/>
                </a:solidFill>
              </a:rPr>
              <a:t>proporsional</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tarif</a:t>
            </a:r>
            <a:r>
              <a:rPr lang="en-GB" sz="2800" dirty="0">
                <a:solidFill>
                  <a:schemeClr val="tx1"/>
                </a:solidFill>
              </a:rPr>
              <a:t> </a:t>
            </a:r>
            <a:r>
              <a:rPr lang="en-GB" sz="2800" dirty="0" err="1">
                <a:solidFill>
                  <a:schemeClr val="tx1"/>
                </a:solidFill>
              </a:rPr>
              <a:t>pemungutan</a:t>
            </a:r>
            <a:r>
              <a:rPr lang="en-GB" sz="2800" dirty="0">
                <a:solidFill>
                  <a:schemeClr val="tx1"/>
                </a:solidFill>
              </a:rPr>
              <a:t> </a:t>
            </a:r>
            <a:r>
              <a:rPr lang="en-GB" sz="2800" dirty="0" err="1">
                <a:solidFill>
                  <a:schemeClr val="tx1"/>
                </a:solidFill>
              </a:rPr>
              <a:t>pajak</a:t>
            </a:r>
            <a:r>
              <a:rPr lang="en-GB" sz="2800" dirty="0">
                <a:solidFill>
                  <a:schemeClr val="tx1"/>
                </a:solidFill>
              </a:rPr>
              <a:t> yang </a:t>
            </a:r>
            <a:r>
              <a:rPr lang="en-GB" sz="2800" dirty="0" err="1">
                <a:solidFill>
                  <a:schemeClr val="tx1"/>
                </a:solidFill>
              </a:rPr>
              <a:t>menggunakan</a:t>
            </a:r>
            <a:r>
              <a:rPr lang="en-GB" sz="2800" dirty="0">
                <a:solidFill>
                  <a:schemeClr val="tx1"/>
                </a:solidFill>
              </a:rPr>
              <a:t> </a:t>
            </a:r>
            <a:r>
              <a:rPr lang="en-GB" sz="2800" dirty="0" err="1">
                <a:solidFill>
                  <a:schemeClr val="tx1"/>
                </a:solidFill>
              </a:rPr>
              <a:t>prosentase</a:t>
            </a:r>
            <a:r>
              <a:rPr lang="en-GB" sz="2800" dirty="0">
                <a:solidFill>
                  <a:schemeClr val="tx1"/>
                </a:solidFill>
              </a:rPr>
              <a:t> </a:t>
            </a:r>
            <a:r>
              <a:rPr lang="en-GB" sz="2800" dirty="0" err="1">
                <a:solidFill>
                  <a:schemeClr val="tx1"/>
                </a:solidFill>
              </a:rPr>
              <a:t>tetap</a:t>
            </a:r>
            <a:r>
              <a:rPr lang="en-GB" sz="2800" dirty="0">
                <a:solidFill>
                  <a:schemeClr val="tx1"/>
                </a:solidFill>
              </a:rPr>
              <a:t> </a:t>
            </a:r>
            <a:r>
              <a:rPr lang="en-GB" sz="2800" dirty="0" err="1">
                <a:solidFill>
                  <a:schemeClr val="tx1"/>
                </a:solidFill>
              </a:rPr>
              <a:t>tanpa</a:t>
            </a:r>
            <a:r>
              <a:rPr lang="en-GB" sz="2800" dirty="0">
                <a:solidFill>
                  <a:schemeClr val="tx1"/>
                </a:solidFill>
              </a:rPr>
              <a:t> </a:t>
            </a:r>
            <a:r>
              <a:rPr lang="en-GB" sz="2800" dirty="0" err="1">
                <a:solidFill>
                  <a:schemeClr val="tx1"/>
                </a:solidFill>
              </a:rPr>
              <a:t>memperhatikan</a:t>
            </a:r>
            <a:r>
              <a:rPr lang="en-GB" sz="2800" dirty="0">
                <a:solidFill>
                  <a:schemeClr val="tx1"/>
                </a:solidFill>
              </a:rPr>
              <a:t> </a:t>
            </a:r>
            <a:r>
              <a:rPr lang="en-GB" sz="2800" dirty="0" err="1">
                <a:solidFill>
                  <a:schemeClr val="tx1"/>
                </a:solidFill>
              </a:rPr>
              <a:t>jumlah</a:t>
            </a:r>
            <a:r>
              <a:rPr lang="en-GB" sz="2800" dirty="0">
                <a:solidFill>
                  <a:schemeClr val="tx1"/>
                </a:solidFill>
              </a:rPr>
              <a:t> yang </a:t>
            </a:r>
            <a:r>
              <a:rPr lang="en-GB" sz="2800" dirty="0" err="1">
                <a:solidFill>
                  <a:schemeClr val="tx1"/>
                </a:solidFill>
              </a:rPr>
              <a:t>dijadikan</a:t>
            </a:r>
            <a:r>
              <a:rPr lang="en-GB" sz="2800" dirty="0">
                <a:solidFill>
                  <a:schemeClr val="tx1"/>
                </a:solidFill>
              </a:rPr>
              <a:t> </a:t>
            </a:r>
            <a:r>
              <a:rPr lang="en-GB" sz="2800" dirty="0" err="1">
                <a:solidFill>
                  <a:schemeClr val="tx1"/>
                </a:solidFill>
              </a:rPr>
              <a:t>dasar</a:t>
            </a:r>
            <a:r>
              <a:rPr lang="en-GB" sz="2800" dirty="0">
                <a:solidFill>
                  <a:schemeClr val="tx1"/>
                </a:solidFill>
              </a:rPr>
              <a:t> </a:t>
            </a:r>
            <a:r>
              <a:rPr lang="en-GB" sz="2800" dirty="0" err="1">
                <a:solidFill>
                  <a:schemeClr val="tx1"/>
                </a:solidFill>
              </a:rPr>
              <a:t>pengenaan</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Dengan</a:t>
            </a:r>
            <a:r>
              <a:rPr lang="en-GB" sz="2800" dirty="0">
                <a:solidFill>
                  <a:schemeClr val="tx1"/>
                </a:solidFill>
              </a:rPr>
              <a:t> </a:t>
            </a:r>
            <a:r>
              <a:rPr lang="en-GB" sz="2800" dirty="0" err="1">
                <a:solidFill>
                  <a:schemeClr val="tx1"/>
                </a:solidFill>
              </a:rPr>
              <a:t>demikian</a:t>
            </a:r>
            <a:r>
              <a:rPr lang="en-GB" sz="2800" dirty="0">
                <a:solidFill>
                  <a:schemeClr val="tx1"/>
                </a:solidFill>
              </a:rPr>
              <a:t> </a:t>
            </a:r>
            <a:r>
              <a:rPr lang="en-GB" sz="2800" dirty="0" err="1">
                <a:solidFill>
                  <a:schemeClr val="tx1"/>
                </a:solidFill>
              </a:rPr>
              <a:t>semakin</a:t>
            </a:r>
            <a:r>
              <a:rPr lang="en-GB" sz="2800" dirty="0">
                <a:solidFill>
                  <a:schemeClr val="tx1"/>
                </a:solidFill>
              </a:rPr>
              <a:t> </a:t>
            </a:r>
            <a:r>
              <a:rPr lang="en-GB" sz="2800" dirty="0" err="1">
                <a:solidFill>
                  <a:schemeClr val="tx1"/>
                </a:solidFill>
              </a:rPr>
              <a:t>besar</a:t>
            </a:r>
            <a:r>
              <a:rPr lang="en-GB" sz="2800" dirty="0">
                <a:solidFill>
                  <a:schemeClr val="tx1"/>
                </a:solidFill>
              </a:rPr>
              <a:t> </a:t>
            </a:r>
            <a:r>
              <a:rPr lang="en-GB" sz="2800" dirty="0" err="1">
                <a:solidFill>
                  <a:schemeClr val="tx1"/>
                </a:solidFill>
              </a:rPr>
              <a:t>jumlah</a:t>
            </a:r>
            <a:r>
              <a:rPr lang="en-GB" sz="2800" dirty="0">
                <a:solidFill>
                  <a:schemeClr val="tx1"/>
                </a:solidFill>
              </a:rPr>
              <a:t> yang </a:t>
            </a:r>
            <a:r>
              <a:rPr lang="en-GB" sz="2800" dirty="0" err="1">
                <a:solidFill>
                  <a:schemeClr val="tx1"/>
                </a:solidFill>
              </a:rPr>
              <a:t>dijadikan</a:t>
            </a:r>
            <a:r>
              <a:rPr lang="en-GB" sz="2800" dirty="0">
                <a:solidFill>
                  <a:schemeClr val="tx1"/>
                </a:solidFill>
              </a:rPr>
              <a:t> </a:t>
            </a:r>
            <a:r>
              <a:rPr lang="en-GB" sz="2800" dirty="0" err="1">
                <a:solidFill>
                  <a:schemeClr val="tx1"/>
                </a:solidFill>
              </a:rPr>
              <a:t>dasar</a:t>
            </a:r>
            <a:r>
              <a:rPr lang="en-GB" sz="2800" dirty="0">
                <a:solidFill>
                  <a:schemeClr val="tx1"/>
                </a:solidFill>
              </a:rPr>
              <a:t> </a:t>
            </a:r>
            <a:r>
              <a:rPr lang="en-GB" sz="2800" dirty="0" err="1">
                <a:solidFill>
                  <a:schemeClr val="tx1"/>
                </a:solidFill>
              </a:rPr>
              <a:t>pengenaan</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akan</a:t>
            </a:r>
            <a:r>
              <a:rPr lang="en-GB" sz="2800" dirty="0">
                <a:solidFill>
                  <a:schemeClr val="tx1"/>
                </a:solidFill>
              </a:rPr>
              <a:t> </a:t>
            </a:r>
            <a:r>
              <a:rPr lang="en-GB" sz="2800" dirty="0" err="1">
                <a:solidFill>
                  <a:schemeClr val="tx1"/>
                </a:solidFill>
              </a:rPr>
              <a:t>semakin</a:t>
            </a:r>
            <a:r>
              <a:rPr lang="en-GB" sz="2800" dirty="0">
                <a:solidFill>
                  <a:schemeClr val="tx1"/>
                </a:solidFill>
              </a:rPr>
              <a:t> </a:t>
            </a:r>
            <a:r>
              <a:rPr lang="en-GB" sz="2800" dirty="0" err="1">
                <a:solidFill>
                  <a:schemeClr val="tx1"/>
                </a:solidFill>
              </a:rPr>
              <a:t>besar</a:t>
            </a:r>
            <a:r>
              <a:rPr lang="en-GB" sz="2800" dirty="0">
                <a:solidFill>
                  <a:schemeClr val="tx1"/>
                </a:solidFill>
              </a:rPr>
              <a:t> pula </a:t>
            </a:r>
            <a:r>
              <a:rPr lang="en-GB" sz="2800" dirty="0" err="1">
                <a:solidFill>
                  <a:schemeClr val="tx1"/>
                </a:solidFill>
              </a:rPr>
              <a:t>jumlah</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terutang</a:t>
            </a:r>
            <a:r>
              <a:rPr lang="en-GB" sz="2800" dirty="0">
                <a:solidFill>
                  <a:schemeClr val="tx1"/>
                </a:solidFill>
              </a:rPr>
              <a:t>. </a:t>
            </a:r>
            <a:r>
              <a:rPr lang="en-GB" sz="2800" dirty="0" err="1">
                <a:solidFill>
                  <a:schemeClr val="tx1"/>
                </a:solidFill>
              </a:rPr>
              <a:t>Tarif</a:t>
            </a:r>
            <a:r>
              <a:rPr lang="en-GB" sz="2800" dirty="0">
                <a:solidFill>
                  <a:schemeClr val="tx1"/>
                </a:solidFill>
              </a:rPr>
              <a:t> </a:t>
            </a:r>
            <a:r>
              <a:rPr lang="en-GB" sz="2800" dirty="0" err="1">
                <a:solidFill>
                  <a:schemeClr val="tx1"/>
                </a:solidFill>
              </a:rPr>
              <a:t>ini</a:t>
            </a:r>
            <a:r>
              <a:rPr lang="en-GB" sz="2800" dirty="0">
                <a:solidFill>
                  <a:schemeClr val="tx1"/>
                </a:solidFill>
              </a:rPr>
              <a:t> </a:t>
            </a:r>
            <a:r>
              <a:rPr lang="en-GB" sz="2800" dirty="0" err="1">
                <a:solidFill>
                  <a:schemeClr val="tx1"/>
                </a:solidFill>
              </a:rPr>
              <a:t>ditetapkan</a:t>
            </a:r>
            <a:r>
              <a:rPr lang="en-GB" sz="2800" dirty="0">
                <a:solidFill>
                  <a:schemeClr val="tx1"/>
                </a:solidFill>
              </a:rPr>
              <a:t> </a:t>
            </a:r>
            <a:r>
              <a:rPr lang="en-GB" sz="2800" dirty="0" err="1">
                <a:solidFill>
                  <a:schemeClr val="tx1"/>
                </a:solidFill>
              </a:rPr>
              <a:t>dalam</a:t>
            </a:r>
            <a:r>
              <a:rPr lang="en-GB" sz="2800" dirty="0">
                <a:solidFill>
                  <a:schemeClr val="tx1"/>
                </a:solidFill>
              </a:rPr>
              <a:t> UU No 18 </a:t>
            </a:r>
            <a:r>
              <a:rPr lang="en-GB" sz="2800" dirty="0" err="1">
                <a:solidFill>
                  <a:schemeClr val="tx1"/>
                </a:solidFill>
              </a:rPr>
              <a:t>Tahun</a:t>
            </a:r>
            <a:r>
              <a:rPr lang="en-GB" sz="2800" dirty="0">
                <a:solidFill>
                  <a:schemeClr val="tx1"/>
                </a:solidFill>
              </a:rPr>
              <a:t> 2000 </a:t>
            </a:r>
            <a:r>
              <a:rPr lang="en-GB" sz="2800" dirty="0" err="1">
                <a:solidFill>
                  <a:schemeClr val="tx1"/>
                </a:solidFill>
              </a:rPr>
              <a:t>untuk</a:t>
            </a:r>
            <a:r>
              <a:rPr lang="en-GB" sz="2800" dirty="0">
                <a:solidFill>
                  <a:schemeClr val="tx1"/>
                </a:solidFill>
              </a:rPr>
              <a:t> PPN, yang </a:t>
            </a:r>
            <a:r>
              <a:rPr lang="en-GB" sz="2800" dirty="0" err="1">
                <a:solidFill>
                  <a:schemeClr val="tx1"/>
                </a:solidFill>
              </a:rPr>
              <a:t>menggunakan</a:t>
            </a:r>
            <a:r>
              <a:rPr lang="en-GB" sz="2800" dirty="0">
                <a:solidFill>
                  <a:schemeClr val="tx1"/>
                </a:solidFill>
              </a:rPr>
              <a:t> </a:t>
            </a:r>
            <a:r>
              <a:rPr lang="en-GB" sz="2800" dirty="0" err="1">
                <a:solidFill>
                  <a:schemeClr val="tx1"/>
                </a:solidFill>
              </a:rPr>
              <a:t>tarif</a:t>
            </a:r>
            <a:r>
              <a:rPr lang="en-GB" sz="2800" dirty="0">
                <a:solidFill>
                  <a:schemeClr val="tx1"/>
                </a:solidFill>
              </a:rPr>
              <a:t> 10 %. Dan </a:t>
            </a:r>
            <a:r>
              <a:rPr lang="en-GB" sz="2800" dirty="0" err="1">
                <a:solidFill>
                  <a:schemeClr val="tx1"/>
                </a:solidFill>
              </a:rPr>
              <a:t>tarif</a:t>
            </a:r>
            <a:r>
              <a:rPr lang="en-GB" sz="2800" dirty="0">
                <a:solidFill>
                  <a:schemeClr val="tx1"/>
                </a:solidFill>
              </a:rPr>
              <a:t> PBB</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Tarif</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Salah</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unsur</a:t>
            </a:r>
            <a:r>
              <a:rPr lang="en-US" sz="2800" dirty="0">
                <a:solidFill>
                  <a:schemeClr val="tx1"/>
                </a:solidFill>
              </a:rPr>
              <a:t> yang </a:t>
            </a:r>
            <a:r>
              <a:rPr lang="en-US" sz="2800" dirty="0" err="1">
                <a:solidFill>
                  <a:schemeClr val="tx1"/>
                </a:solidFill>
              </a:rPr>
              <a:t>menentukan</a:t>
            </a:r>
            <a:r>
              <a:rPr lang="en-US" sz="2800" dirty="0">
                <a:solidFill>
                  <a:schemeClr val="tx1"/>
                </a:solidFill>
              </a:rPr>
              <a:t> rasa </a:t>
            </a:r>
            <a:r>
              <a:rPr lang="en-US" sz="2800" dirty="0" err="1">
                <a:solidFill>
                  <a:schemeClr val="tx1"/>
                </a:solidFill>
              </a:rPr>
              <a:t>keadilan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bagi</a:t>
            </a:r>
            <a:r>
              <a:rPr lang="en-US" sz="2800" dirty="0">
                <a:solidFill>
                  <a:schemeClr val="tx1"/>
                </a:solidFill>
              </a:rPr>
              <a:t> WP </a:t>
            </a:r>
            <a:r>
              <a:rPr lang="en-US" sz="2800" dirty="0" err="1">
                <a:solidFill>
                  <a:schemeClr val="tx1"/>
                </a:solidFill>
              </a:rPr>
              <a:t>adalah</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besarnya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dicantumkan</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beberapa</a:t>
            </a:r>
            <a:r>
              <a:rPr lang="en-US" sz="2800" dirty="0">
                <a:solidFill>
                  <a:schemeClr val="tx1"/>
                </a:solidFill>
              </a:rPr>
              <a:t> </a:t>
            </a:r>
            <a:r>
              <a:rPr lang="en-US" sz="2800" dirty="0" err="1">
                <a:solidFill>
                  <a:schemeClr val="tx1"/>
                </a:solidFill>
              </a:rPr>
              <a:t>Tarif</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Degresif</a:t>
            </a:r>
            <a:endParaRPr lang="en-US" sz="2800" dirty="0">
              <a:solidFill>
                <a:schemeClr val="tx1"/>
              </a:solidFill>
            </a:endParaRPr>
          </a:p>
          <a:p>
            <a:pPr marL="514350" indent="-514350" algn="just">
              <a:buFontTx/>
              <a:buAutoNum type="arabicPeriod"/>
              <a:defRPr/>
            </a:pPr>
            <a:r>
              <a:rPr lang="en-US" sz="2800" dirty="0" err="1">
                <a:solidFill>
                  <a:schemeClr val="tx1"/>
                </a:solidFill>
              </a:rPr>
              <a:t>Tarif</a:t>
            </a:r>
            <a:r>
              <a:rPr lang="en-US" sz="2800" dirty="0">
                <a:solidFill>
                  <a:schemeClr val="tx1"/>
                </a:solidFill>
              </a:rPr>
              <a:t> </a:t>
            </a:r>
            <a:r>
              <a:rPr lang="en-US" sz="2800" dirty="0" err="1">
                <a:solidFill>
                  <a:schemeClr val="tx1"/>
                </a:solidFill>
              </a:rPr>
              <a:t>Proporsional</a:t>
            </a:r>
            <a:endParaRPr lang="en-US" sz="2800" dirty="0">
              <a:solidFill>
                <a:schemeClr val="tx1"/>
              </a:solidFill>
            </a:endParaRPr>
          </a:p>
          <a:p>
            <a:pPr marL="514350" indent="-514350" algn="just">
              <a:buFontTx/>
              <a:buAutoNum type="arabicPeriod"/>
              <a:defRPr/>
            </a:pPr>
            <a:r>
              <a:rPr lang="en-US" sz="2800" dirty="0" err="1">
                <a:solidFill>
                  <a:srgbClr val="FF0000"/>
                </a:solidFill>
              </a:rPr>
              <a:t>Tarif</a:t>
            </a:r>
            <a:r>
              <a:rPr lang="en-US" sz="2800" dirty="0">
                <a:solidFill>
                  <a:srgbClr val="FF0000"/>
                </a:solidFill>
              </a:rPr>
              <a:t> </a:t>
            </a:r>
            <a:r>
              <a:rPr lang="en-US" sz="2800" dirty="0" err="1">
                <a:solidFill>
                  <a:srgbClr val="FF0000"/>
                </a:solidFill>
              </a:rPr>
              <a:t>Tetap</a:t>
            </a:r>
            <a:endParaRPr lang="en-US" sz="2800" dirty="0">
              <a:solidFill>
                <a:srgbClr val="FF0000"/>
              </a:solidFill>
            </a:endParaRPr>
          </a:p>
        </p:txBody>
      </p:sp>
      <p:sp>
        <p:nvSpPr>
          <p:cNvPr id="7" name="Rectangular Callout 6"/>
          <p:cNvSpPr/>
          <p:nvPr/>
        </p:nvSpPr>
        <p:spPr>
          <a:xfrm>
            <a:off x="857224" y="642938"/>
            <a:ext cx="7858151" cy="4071937"/>
          </a:xfrm>
          <a:prstGeom prst="wedgeRectCallout">
            <a:avLst>
              <a:gd name="adj1" fmla="val -30621"/>
              <a:gd name="adj2" fmla="val 6748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Tarif</a:t>
            </a:r>
            <a:r>
              <a:rPr lang="en-GB" sz="2800" dirty="0">
                <a:solidFill>
                  <a:schemeClr val="tx1"/>
                </a:solidFill>
              </a:rPr>
              <a:t> </a:t>
            </a:r>
            <a:r>
              <a:rPr lang="en-GB" sz="2800" dirty="0" err="1">
                <a:solidFill>
                  <a:schemeClr val="tx1"/>
                </a:solidFill>
              </a:rPr>
              <a:t>Tetap</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tarif</a:t>
            </a:r>
            <a:r>
              <a:rPr lang="en-GB" sz="2800" dirty="0">
                <a:solidFill>
                  <a:schemeClr val="tx1"/>
                </a:solidFill>
              </a:rPr>
              <a:t> </a:t>
            </a:r>
            <a:r>
              <a:rPr lang="en-GB" sz="2800" dirty="0" err="1">
                <a:solidFill>
                  <a:schemeClr val="tx1"/>
                </a:solidFill>
              </a:rPr>
              <a:t>pemungutan</a:t>
            </a:r>
            <a:r>
              <a:rPr lang="en-GB" sz="2800" dirty="0">
                <a:solidFill>
                  <a:schemeClr val="tx1"/>
                </a:solidFill>
              </a:rPr>
              <a:t> </a:t>
            </a:r>
            <a:r>
              <a:rPr lang="en-GB" sz="2800" dirty="0" err="1">
                <a:solidFill>
                  <a:schemeClr val="tx1"/>
                </a:solidFill>
              </a:rPr>
              <a:t>pajak</a:t>
            </a:r>
            <a:r>
              <a:rPr lang="en-GB" sz="2800" dirty="0">
                <a:solidFill>
                  <a:schemeClr val="tx1"/>
                </a:solidFill>
              </a:rPr>
              <a:t> yang </a:t>
            </a:r>
            <a:r>
              <a:rPr lang="en-GB" sz="2800" dirty="0" err="1">
                <a:solidFill>
                  <a:schemeClr val="tx1"/>
                </a:solidFill>
              </a:rPr>
              <a:t>besar</a:t>
            </a:r>
            <a:r>
              <a:rPr lang="en-GB" sz="2800" dirty="0">
                <a:solidFill>
                  <a:schemeClr val="tx1"/>
                </a:solidFill>
              </a:rPr>
              <a:t> </a:t>
            </a:r>
            <a:r>
              <a:rPr lang="en-GB" sz="2800" dirty="0" err="1">
                <a:solidFill>
                  <a:schemeClr val="tx1"/>
                </a:solidFill>
              </a:rPr>
              <a:t>nominalnya</a:t>
            </a:r>
            <a:r>
              <a:rPr lang="en-GB" sz="2800" dirty="0">
                <a:solidFill>
                  <a:schemeClr val="tx1"/>
                </a:solidFill>
              </a:rPr>
              <a:t> </a:t>
            </a:r>
            <a:r>
              <a:rPr lang="en-GB" sz="2800" dirty="0" err="1">
                <a:solidFill>
                  <a:schemeClr val="tx1"/>
                </a:solidFill>
              </a:rPr>
              <a:t>tetap</a:t>
            </a:r>
            <a:r>
              <a:rPr lang="en-GB" sz="2800" dirty="0">
                <a:solidFill>
                  <a:schemeClr val="tx1"/>
                </a:solidFill>
              </a:rPr>
              <a:t> </a:t>
            </a:r>
            <a:r>
              <a:rPr lang="en-GB" sz="2800" dirty="0" err="1">
                <a:solidFill>
                  <a:schemeClr val="tx1"/>
                </a:solidFill>
              </a:rPr>
              <a:t>tanpa</a:t>
            </a:r>
            <a:r>
              <a:rPr lang="en-GB" sz="2800" dirty="0">
                <a:solidFill>
                  <a:schemeClr val="tx1"/>
                </a:solidFill>
              </a:rPr>
              <a:t> </a:t>
            </a:r>
            <a:r>
              <a:rPr lang="en-GB" sz="2800" dirty="0" err="1">
                <a:solidFill>
                  <a:schemeClr val="tx1"/>
                </a:solidFill>
              </a:rPr>
              <a:t>memperhatikan</a:t>
            </a:r>
            <a:r>
              <a:rPr lang="en-GB" sz="2800" dirty="0">
                <a:solidFill>
                  <a:schemeClr val="tx1"/>
                </a:solidFill>
              </a:rPr>
              <a:t> </a:t>
            </a:r>
            <a:r>
              <a:rPr lang="en-GB" sz="2800" dirty="0" err="1">
                <a:solidFill>
                  <a:schemeClr val="tx1"/>
                </a:solidFill>
              </a:rPr>
              <a:t>jumlah</a:t>
            </a:r>
            <a:r>
              <a:rPr lang="en-GB" sz="2800" dirty="0">
                <a:solidFill>
                  <a:schemeClr val="tx1"/>
                </a:solidFill>
              </a:rPr>
              <a:t> yang </a:t>
            </a:r>
            <a:r>
              <a:rPr lang="en-GB" sz="2800" dirty="0" err="1">
                <a:solidFill>
                  <a:schemeClr val="tx1"/>
                </a:solidFill>
              </a:rPr>
              <a:t>dijadikan</a:t>
            </a:r>
            <a:r>
              <a:rPr lang="en-GB" sz="2800" dirty="0">
                <a:solidFill>
                  <a:schemeClr val="tx1"/>
                </a:solidFill>
              </a:rPr>
              <a:t> </a:t>
            </a:r>
            <a:r>
              <a:rPr lang="en-GB" sz="2800" dirty="0" err="1">
                <a:solidFill>
                  <a:schemeClr val="tx1"/>
                </a:solidFill>
              </a:rPr>
              <a:t>pengenaan</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pt-BR" sz="2800" dirty="0">
                <a:solidFill>
                  <a:schemeClr val="tx1"/>
                </a:solidFill>
              </a:rPr>
              <a:t>Tarif ini ditetapkan dalam UU No 13 Tahun 1985 tentang Bea Meterai (BM) dan diubah terakhir PP 24 Tahun 2000.</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6DEB915-A8B4-447A-9433-763A56E3860D}" type="slidenum">
              <a:rPr lang="en-US" smtClean="0"/>
              <a:pPr>
                <a:defRPr/>
              </a:pPr>
              <a:t>36</a:t>
            </a:fld>
            <a:endParaRPr lang="en-US"/>
          </a:p>
        </p:txBody>
      </p:sp>
      <p:sp>
        <p:nvSpPr>
          <p:cNvPr id="31" name="Rectangle 30"/>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32" name="Rectangle 31"/>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rgbClr val="FF0000"/>
                </a:solidFill>
              </a:rPr>
              <a:t>Berdasarkan</a:t>
            </a:r>
            <a:r>
              <a:rPr lang="en-US" sz="2700" dirty="0">
                <a:solidFill>
                  <a:srgbClr val="FF0000"/>
                </a:solidFill>
              </a:rPr>
              <a:t> </a:t>
            </a:r>
            <a:r>
              <a:rPr lang="en-US" sz="2700" dirty="0" err="1">
                <a:solidFill>
                  <a:srgbClr val="FF0000"/>
                </a:solidFill>
              </a:rPr>
              <a:t>Golongan</a:t>
            </a:r>
            <a:endParaRPr lang="en-US" sz="2700" dirty="0">
              <a:solidFill>
                <a:srgbClr val="FF0000"/>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
        <p:nvSpPr>
          <p:cNvPr id="33" name="Rectangular Callout 32"/>
          <p:cNvSpPr/>
          <p:nvPr/>
        </p:nvSpPr>
        <p:spPr>
          <a:xfrm>
            <a:off x="785786" y="142875"/>
            <a:ext cx="7929589" cy="3643313"/>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Golongannya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905AF90-9091-4A07-B9AF-2408A3DB6620}" type="slidenum">
              <a:rPr lang="en-US" smtClean="0"/>
              <a:pPr>
                <a:defRPr/>
              </a:pPr>
              <a:t>37</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rgbClr val="FF0000"/>
                </a:solidFill>
              </a:rPr>
              <a:t>Berdasarkan</a:t>
            </a:r>
            <a:r>
              <a:rPr lang="en-US" sz="2700" dirty="0">
                <a:solidFill>
                  <a:srgbClr val="FF0000"/>
                </a:solidFill>
              </a:rPr>
              <a:t> </a:t>
            </a:r>
            <a:r>
              <a:rPr lang="en-US" sz="2700" dirty="0" err="1">
                <a:solidFill>
                  <a:srgbClr val="FF0000"/>
                </a:solidFill>
              </a:rPr>
              <a:t>Golongan</a:t>
            </a:r>
            <a:endParaRPr lang="en-US" sz="2700" dirty="0">
              <a:solidFill>
                <a:srgbClr val="FF0000"/>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
        <p:nvSpPr>
          <p:cNvPr id="11" name="Rectangular Callout 10"/>
          <p:cNvSpPr/>
          <p:nvPr/>
        </p:nvSpPr>
        <p:spPr>
          <a:xfrm>
            <a:off x="1143003" y="3071810"/>
            <a:ext cx="8000997" cy="3214688"/>
          </a:xfrm>
          <a:prstGeom prst="wedgeRectCallout">
            <a:avLst>
              <a:gd name="adj1" fmla="val -36379"/>
              <a:gd name="adj2" fmla="val -6741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langsung</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bebannya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ditanggung</a:t>
            </a:r>
            <a:r>
              <a:rPr lang="en-US" sz="2800" dirty="0">
                <a:solidFill>
                  <a:schemeClr val="tx1"/>
                </a:solidFill>
              </a:rPr>
              <a:t> </a:t>
            </a:r>
            <a:r>
              <a:rPr lang="en-US" sz="2800" dirty="0" err="1">
                <a:solidFill>
                  <a:schemeClr val="tx1"/>
                </a:solidFill>
              </a:rPr>
              <a:t>sendiri</a:t>
            </a:r>
            <a:r>
              <a:rPr lang="en-US" sz="2800" dirty="0">
                <a:solidFill>
                  <a:schemeClr val="tx1"/>
                </a:solidFill>
              </a:rPr>
              <a:t> </a:t>
            </a:r>
            <a:r>
              <a:rPr lang="en-US" sz="2800" dirty="0" err="1">
                <a:solidFill>
                  <a:schemeClr val="tx1"/>
                </a:solidFill>
              </a:rPr>
              <a:t>oleh</a:t>
            </a:r>
            <a:r>
              <a:rPr lang="en-US" sz="2800" dirty="0">
                <a:solidFill>
                  <a:schemeClr val="tx1"/>
                </a:solidFill>
              </a:rPr>
              <a:t> WP yang </a:t>
            </a:r>
            <a:r>
              <a:rPr lang="en-US" sz="2800" dirty="0" err="1">
                <a:solidFill>
                  <a:schemeClr val="tx1"/>
                </a:solidFill>
              </a:rPr>
              <a:t>bersangkutan</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dialihkan</a:t>
            </a:r>
            <a:r>
              <a:rPr lang="en-US" sz="2800" dirty="0">
                <a:solidFill>
                  <a:schemeClr val="tx1"/>
                </a:solidFill>
              </a:rPr>
              <a:t> </a:t>
            </a:r>
            <a:r>
              <a:rPr lang="en-US" sz="2800" dirty="0" err="1">
                <a:solidFill>
                  <a:schemeClr val="tx1"/>
                </a:solidFill>
              </a:rPr>
              <a:t>kepada</a:t>
            </a:r>
            <a:r>
              <a:rPr lang="en-US" sz="2800" dirty="0">
                <a:solidFill>
                  <a:schemeClr val="tx1"/>
                </a:solidFill>
              </a:rPr>
              <a:t> </a:t>
            </a:r>
            <a:r>
              <a:rPr lang="en-US" sz="2800" dirty="0" err="1">
                <a:solidFill>
                  <a:schemeClr val="tx1"/>
                </a:solidFill>
              </a:rPr>
              <a:t>pihak</a:t>
            </a:r>
            <a:r>
              <a:rPr lang="en-US" sz="2800" dirty="0">
                <a:solidFill>
                  <a:schemeClr val="tx1"/>
                </a:solidFill>
              </a:rPr>
              <a:t> lain.</a:t>
            </a:r>
          </a:p>
          <a:p>
            <a:pPr algn="just">
              <a:defRPr/>
            </a:pPr>
            <a:r>
              <a:rPr lang="en-US" sz="2800" dirty="0">
                <a:solidFill>
                  <a:schemeClr val="tx1"/>
                </a:solidFill>
              </a:rPr>
              <a:t>Ex. </a:t>
            </a:r>
            <a:r>
              <a:rPr lang="en-US" sz="2800" dirty="0" err="1">
                <a:solidFill>
                  <a:schemeClr val="tx1"/>
                </a:solidFill>
              </a:rPr>
              <a:t>Pajak</a:t>
            </a:r>
            <a:r>
              <a:rPr lang="en-US" sz="2800" dirty="0">
                <a:solidFill>
                  <a:schemeClr val="tx1"/>
                </a:solidFill>
              </a:rPr>
              <a:t> </a:t>
            </a:r>
            <a:r>
              <a:rPr lang="en-US" sz="2800" dirty="0" err="1">
                <a:solidFill>
                  <a:schemeClr val="tx1"/>
                </a:solidFill>
              </a:rPr>
              <a:t>Penghasilan</a:t>
            </a:r>
            <a:endParaRPr lang="en-US" sz="2800" dirty="0">
              <a:solidFill>
                <a:schemeClr val="tx1"/>
              </a:solidFill>
            </a:endParaRPr>
          </a:p>
        </p:txBody>
      </p:sp>
      <p:sp>
        <p:nvSpPr>
          <p:cNvPr id="12" name="Rectangular Callout 11"/>
          <p:cNvSpPr/>
          <p:nvPr/>
        </p:nvSpPr>
        <p:spPr>
          <a:xfrm>
            <a:off x="785786" y="142875"/>
            <a:ext cx="7929589" cy="3643313"/>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Golongannya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A83911E-4B86-4988-B4B6-12B17612C118}" type="slidenum">
              <a:rPr lang="en-US" smtClean="0"/>
              <a:pPr>
                <a:defRPr/>
              </a:pPr>
              <a:t>38</a:t>
            </a:fld>
            <a:endParaRPr lang="en-US"/>
          </a:p>
        </p:txBody>
      </p:sp>
      <p:sp>
        <p:nvSpPr>
          <p:cNvPr id="5" name="Slide Number Placeholder 3"/>
          <p:cNvSpPr txBox="1">
            <a:spLocks/>
          </p:cNvSpPr>
          <p:nvPr/>
        </p:nvSpPr>
        <p:spPr>
          <a:xfrm>
            <a:off x="8613775" y="6305550"/>
            <a:ext cx="457200" cy="476250"/>
          </a:xfrm>
          <a:prstGeom prst="rect">
            <a:avLst/>
          </a:prstGeom>
        </p:spPr>
        <p:txBody>
          <a:bodyPr anchor="b"/>
          <a:lstStyle/>
          <a:p>
            <a:pPr algn="ctr">
              <a:defRPr/>
            </a:pPr>
            <a:fld id="{90B9257A-A007-430B-B342-1917D01D7AC6}" type="slidenum">
              <a:rPr lang="en-US" sz="1200">
                <a:solidFill>
                  <a:schemeClr val="bg2">
                    <a:shade val="50000"/>
                    <a:satMod val="200000"/>
                  </a:schemeClr>
                </a:solidFill>
              </a:rPr>
              <a:pPr algn="ctr">
                <a:defRPr/>
              </a:pPr>
              <a:t>38</a:t>
            </a:fld>
            <a:endParaRPr lang="en-US" sz="1200">
              <a:solidFill>
                <a:schemeClr val="bg2">
                  <a:shade val="50000"/>
                  <a:satMod val="200000"/>
                </a:schemeClr>
              </a:solidFill>
            </a:endParaRPr>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rgbClr val="FF0000"/>
                </a:solidFill>
              </a:rPr>
              <a:t>Berdasarkan</a:t>
            </a:r>
            <a:r>
              <a:rPr lang="en-US" sz="2700" dirty="0">
                <a:solidFill>
                  <a:srgbClr val="FF0000"/>
                </a:solidFill>
              </a:rPr>
              <a:t> </a:t>
            </a:r>
            <a:r>
              <a:rPr lang="en-US" sz="2700" dirty="0" err="1">
                <a:solidFill>
                  <a:srgbClr val="FF0000"/>
                </a:solidFill>
              </a:rPr>
              <a:t>Golongan</a:t>
            </a:r>
            <a:endParaRPr lang="en-US" sz="2700" dirty="0">
              <a:solidFill>
                <a:srgbClr val="FF0000"/>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
        <p:nvSpPr>
          <p:cNvPr id="12" name="Rectangular Callout 11"/>
          <p:cNvSpPr/>
          <p:nvPr/>
        </p:nvSpPr>
        <p:spPr>
          <a:xfrm>
            <a:off x="785786" y="142875"/>
            <a:ext cx="7929589" cy="3643313"/>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Golongannya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Langsung</a:t>
            </a:r>
            <a:endParaRPr lang="en-US" sz="2800" dirty="0">
              <a:solidFill>
                <a:schemeClr val="tx1"/>
              </a:solidFill>
            </a:endParaRPr>
          </a:p>
        </p:txBody>
      </p:sp>
      <p:sp>
        <p:nvSpPr>
          <p:cNvPr id="13" name="Rectangular Callout 12"/>
          <p:cNvSpPr/>
          <p:nvPr/>
        </p:nvSpPr>
        <p:spPr>
          <a:xfrm>
            <a:off x="1071538" y="3643314"/>
            <a:ext cx="7858151" cy="2786060"/>
          </a:xfrm>
          <a:prstGeom prst="wedgeRectCallout">
            <a:avLst>
              <a:gd name="adj1" fmla="val -36379"/>
              <a:gd name="adj2" fmla="val -6741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langsung</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bebannya</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dialihkan</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digeserkan</a:t>
            </a:r>
            <a:r>
              <a:rPr lang="en-US" sz="2800" dirty="0">
                <a:solidFill>
                  <a:schemeClr val="tx1"/>
                </a:solidFill>
              </a:rPr>
              <a:t> </a:t>
            </a:r>
            <a:r>
              <a:rPr lang="en-US" sz="2800" dirty="0" err="1">
                <a:solidFill>
                  <a:schemeClr val="tx1"/>
                </a:solidFill>
              </a:rPr>
              <a:t>kepada</a:t>
            </a:r>
            <a:r>
              <a:rPr lang="en-US" sz="2800" dirty="0">
                <a:solidFill>
                  <a:schemeClr val="tx1"/>
                </a:solidFill>
              </a:rPr>
              <a:t> </a:t>
            </a:r>
            <a:r>
              <a:rPr lang="en-US" sz="2800" dirty="0" err="1">
                <a:solidFill>
                  <a:schemeClr val="tx1"/>
                </a:solidFill>
              </a:rPr>
              <a:t>pihak</a:t>
            </a:r>
            <a:r>
              <a:rPr lang="en-US" sz="2800" dirty="0">
                <a:solidFill>
                  <a:schemeClr val="tx1"/>
                </a:solidFill>
              </a:rPr>
              <a:t> lain.</a:t>
            </a:r>
          </a:p>
          <a:p>
            <a:pPr algn="just">
              <a:defRPr/>
            </a:pPr>
            <a:r>
              <a:rPr lang="en-US" sz="2800" dirty="0">
                <a:solidFill>
                  <a:schemeClr val="tx1"/>
                </a:solidFill>
              </a:rPr>
              <a:t>Ex. PPN (</a:t>
            </a:r>
            <a:r>
              <a:rPr lang="en-US" sz="2800" dirty="0" err="1">
                <a:solidFill>
                  <a:schemeClr val="tx1"/>
                </a:solidFill>
              </a:rPr>
              <a:t>Pajak</a:t>
            </a:r>
            <a:r>
              <a:rPr lang="en-US" sz="2800" dirty="0">
                <a:solidFill>
                  <a:schemeClr val="tx1"/>
                </a:solidFill>
              </a:rPr>
              <a:t> </a:t>
            </a:r>
            <a:r>
              <a:rPr lang="en-US" sz="2800" dirty="0" err="1">
                <a:solidFill>
                  <a:schemeClr val="tx1"/>
                </a:solidFill>
              </a:rPr>
              <a:t>Pertambahan</a:t>
            </a:r>
            <a:r>
              <a:rPr lang="en-US" sz="2800" dirty="0">
                <a:solidFill>
                  <a:schemeClr val="tx1"/>
                </a:solidFill>
              </a:rPr>
              <a:t> </a:t>
            </a:r>
            <a:r>
              <a:rPr lang="en-US" sz="2800" dirty="0" err="1">
                <a:solidFill>
                  <a:schemeClr val="tx1"/>
                </a:solidFill>
              </a:rPr>
              <a:t>Nilai</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PPn</a:t>
            </a:r>
            <a:r>
              <a:rPr lang="en-US" sz="2800" dirty="0">
                <a:solidFill>
                  <a:schemeClr val="tx1"/>
                </a:solidFill>
              </a:rPr>
              <a:t> BM (</a:t>
            </a:r>
            <a:r>
              <a:rPr lang="en-US" sz="2800" dirty="0" err="1">
                <a:solidFill>
                  <a:schemeClr val="tx1"/>
                </a:solidFill>
              </a:rPr>
              <a:t>Pajak</a:t>
            </a:r>
            <a:r>
              <a:rPr lang="en-US" sz="2800" dirty="0">
                <a:solidFill>
                  <a:schemeClr val="tx1"/>
                </a:solidFill>
              </a:rPr>
              <a:t> </a:t>
            </a:r>
            <a:r>
              <a:rPr lang="en-US" sz="2800" dirty="0" err="1">
                <a:solidFill>
                  <a:schemeClr val="tx1"/>
                </a:solidFill>
              </a:rPr>
              <a:t>Penjualan</a:t>
            </a:r>
            <a:r>
              <a:rPr lang="en-US" sz="2800" dirty="0">
                <a:solidFill>
                  <a:schemeClr val="tx1"/>
                </a:solidFill>
              </a:rPr>
              <a:t> </a:t>
            </a:r>
            <a:r>
              <a:rPr lang="en-US" sz="2800" dirty="0" err="1">
                <a:solidFill>
                  <a:schemeClr val="tx1"/>
                </a:solidFill>
              </a:rPr>
              <a:t>atas</a:t>
            </a:r>
            <a:r>
              <a:rPr lang="en-US" sz="2800" dirty="0">
                <a:solidFill>
                  <a:schemeClr val="tx1"/>
                </a:solidFill>
              </a:rPr>
              <a:t> </a:t>
            </a:r>
            <a:r>
              <a:rPr lang="en-US" sz="2800" dirty="0" err="1">
                <a:solidFill>
                  <a:schemeClr val="tx1"/>
                </a:solidFill>
              </a:rPr>
              <a:t>Barang</a:t>
            </a:r>
            <a:r>
              <a:rPr lang="en-US" sz="2800" dirty="0">
                <a:solidFill>
                  <a:schemeClr val="tx1"/>
                </a:solidFill>
              </a:rPr>
              <a:t> </a:t>
            </a:r>
            <a:r>
              <a:rPr lang="en-US" sz="2800" dirty="0" err="1">
                <a:solidFill>
                  <a:schemeClr val="tx1"/>
                </a:solidFill>
              </a:rPr>
              <a:t>Mewah</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Pengertian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3200" dirty="0" err="1">
                <a:solidFill>
                  <a:schemeClr val="tx1"/>
                </a:solidFill>
                <a:latin typeface="Arial" pitchFamily="34" charset="0"/>
                <a:cs typeface="Arial" pitchFamily="34" charset="0"/>
              </a:rPr>
              <a:t>Kontribusi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wajib</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kepada</a:t>
            </a:r>
            <a:r>
              <a:rPr lang="en-US" sz="3200" dirty="0">
                <a:solidFill>
                  <a:schemeClr val="tx1"/>
                </a:solidFill>
                <a:latin typeface="Arial" pitchFamily="34" charset="0"/>
                <a:cs typeface="Arial" pitchFamily="34" charset="0"/>
              </a:rPr>
              <a:t> Negara yang </a:t>
            </a:r>
            <a:r>
              <a:rPr lang="en-US" sz="3200" dirty="0" err="1">
                <a:solidFill>
                  <a:schemeClr val="tx1"/>
                </a:solidFill>
                <a:latin typeface="Arial" pitchFamily="34" charset="0"/>
                <a:cs typeface="Arial" pitchFamily="34" charset="0"/>
              </a:rPr>
              <a:t>terutang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oleh</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orang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pribadi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atau</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badan</a:t>
            </a:r>
            <a:r>
              <a:rPr lang="en-US" sz="3200" dirty="0">
                <a:solidFill>
                  <a:schemeClr val="tx1"/>
                </a:solidFill>
                <a:latin typeface="Arial" pitchFamily="34" charset="0"/>
                <a:cs typeface="Arial" pitchFamily="34" charset="0"/>
              </a:rPr>
              <a:t> yang </a:t>
            </a:r>
            <a:r>
              <a:rPr lang="en-US" sz="3200" dirty="0" err="1">
                <a:solidFill>
                  <a:schemeClr val="tx1"/>
                </a:solidFill>
                <a:latin typeface="Arial" pitchFamily="34" charset="0"/>
                <a:cs typeface="Arial" pitchFamily="34" charset="0"/>
              </a:rPr>
              <a:t>bersifat</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memaksa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berdasarkan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Undang-undang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dengan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tidak</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mendapatkan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imbalan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secara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langsung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digunakan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untuk</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keperluan</a:t>
            </a:r>
            <a:r>
              <a:rPr lang="en-US" sz="3200" dirty="0">
                <a:solidFill>
                  <a:schemeClr val="tx1"/>
                </a:solidFill>
                <a:latin typeface="Arial" pitchFamily="34" charset="0"/>
                <a:cs typeface="Arial" pitchFamily="34" charset="0"/>
              </a:rPr>
              <a:t> Negara </a:t>
            </a:r>
            <a:r>
              <a:rPr lang="en-US" sz="3200" dirty="0" err="1">
                <a:solidFill>
                  <a:schemeClr val="tx1"/>
                </a:solidFill>
                <a:latin typeface="Arial" pitchFamily="34" charset="0"/>
                <a:cs typeface="Arial" pitchFamily="34" charset="0"/>
              </a:rPr>
              <a:t>bagi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sebesar-besarnya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kemakmuran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rakyat</a:t>
            </a:r>
            <a:r>
              <a:rPr lang="en-US" sz="3200" dirty="0">
                <a:solidFill>
                  <a:schemeClr val="tx1"/>
                </a:solidFill>
                <a:latin typeface="Arial" pitchFamily="34" charset="0"/>
                <a:cs typeface="Arial" pitchFamily="34" charset="0"/>
              </a:rPr>
              <a:t>.</a:t>
            </a:r>
          </a:p>
          <a:p>
            <a:pPr algn="just">
              <a:defRPr/>
            </a:pPr>
            <a:r>
              <a:rPr lang="en-US" sz="3200" dirty="0">
                <a:solidFill>
                  <a:schemeClr val="tx1"/>
                </a:solidFill>
                <a:latin typeface="Arial" pitchFamily="34" charset="0"/>
                <a:cs typeface="Arial" pitchFamily="34" charset="0"/>
              </a:rPr>
              <a:t>(UU No 28 </a:t>
            </a:r>
            <a:r>
              <a:rPr lang="en-US" sz="3200" dirty="0" err="1">
                <a:solidFill>
                  <a:schemeClr val="tx1"/>
                </a:solidFill>
                <a:latin typeface="Arial" pitchFamily="34" charset="0"/>
                <a:cs typeface="Arial" pitchFamily="34" charset="0"/>
              </a:rPr>
              <a:t>Tahun</a:t>
            </a:r>
            <a:r>
              <a:rPr lang="en-US" sz="3200" dirty="0">
                <a:solidFill>
                  <a:schemeClr val="tx1"/>
                </a:solidFill>
                <a:latin typeface="Arial" pitchFamily="34" charset="0"/>
                <a:cs typeface="Arial" pitchFamily="34" charset="0"/>
              </a:rPr>
              <a:t> 2007 </a:t>
            </a:r>
            <a:r>
              <a:rPr lang="en-US" sz="3200" dirty="0" err="1">
                <a:solidFill>
                  <a:schemeClr val="tx1"/>
                </a:solidFill>
                <a:latin typeface="Arial" pitchFamily="34" charset="0"/>
                <a:cs typeface="Arial" pitchFamily="34" charset="0"/>
              </a:rPr>
              <a:t>Ttg</a:t>
            </a:r>
            <a:r>
              <a:rPr lang="en-US" sz="3200" dirty="0">
                <a:solidFill>
                  <a:schemeClr val="tx1"/>
                </a:solidFill>
                <a:latin typeface="Arial" pitchFamily="34" charset="0"/>
                <a:cs typeface="Arial" pitchFamily="34" charset="0"/>
              </a:rPr>
              <a:t> KUP)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614473C9-5C9E-4519-BB85-BAE66D952994}" type="slidenum">
              <a:rPr lang="en-US" smtClean="0"/>
              <a:pPr>
                <a:defRPr/>
              </a:pPr>
              <a:t>40</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endParaRPr lang="en-US" sz="2700" dirty="0">
              <a:solidFill>
                <a:schemeClr val="tx1"/>
              </a:solidFill>
            </a:endParaRPr>
          </a:p>
          <a:p>
            <a:pPr marL="514350" indent="-514350" algn="just">
              <a:lnSpc>
                <a:spcPct val="150000"/>
              </a:lnSpc>
              <a:buFontTx/>
              <a:buAutoNum type="arabicPeriod"/>
              <a:defRPr/>
            </a:pPr>
            <a:r>
              <a:rPr lang="en-US" sz="2700" dirty="0" err="1">
                <a:solidFill>
                  <a:srgbClr val="FF0000"/>
                </a:solidFill>
              </a:rPr>
              <a:t>Berdasarkan</a:t>
            </a:r>
            <a:r>
              <a:rPr lang="en-US" sz="2700" dirty="0">
                <a:solidFill>
                  <a:srgbClr val="FF0000"/>
                </a:solidFill>
              </a:rPr>
              <a:t> </a:t>
            </a:r>
            <a:r>
              <a:rPr lang="en-US" sz="2700" dirty="0" err="1">
                <a:solidFill>
                  <a:srgbClr val="FF0000"/>
                </a:solidFill>
              </a:rPr>
              <a:t>Wewenang</a:t>
            </a:r>
            <a:endParaRPr lang="en-US" sz="2700" dirty="0">
              <a:solidFill>
                <a:srgbClr val="FF0000"/>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
        <p:nvSpPr>
          <p:cNvPr id="8" name="Rectangular Callout 7"/>
          <p:cNvSpPr/>
          <p:nvPr/>
        </p:nvSpPr>
        <p:spPr>
          <a:xfrm>
            <a:off x="785786" y="142875"/>
            <a:ext cx="7929589" cy="4214819"/>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Kewenangannya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Pusat</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Daerah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79EA4A50-60FB-4DAF-97EF-15980A6210A9}" type="slidenum">
              <a:rPr lang="en-US" smtClean="0"/>
              <a:pPr>
                <a:defRPr/>
              </a:pPr>
              <a:t>41</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Pembagian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pemungut</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jelas</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dilihat</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gambar</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endParaRPr lang="en-US" sz="2800" dirty="0">
              <a:solidFill>
                <a:schemeClr val="tx1"/>
              </a:solidFill>
            </a:endParaRPr>
          </a:p>
          <a:p>
            <a:pPr marL="514350" indent="-514350" algn="just">
              <a:lnSpc>
                <a:spcPct val="150000"/>
              </a:lnSpc>
              <a:buFontTx/>
              <a:buAutoNum type="arabicPeriod"/>
              <a:defRPr/>
            </a:pPr>
            <a:r>
              <a:rPr lang="en-US" sz="2800" dirty="0" err="1">
                <a:solidFill>
                  <a:srgbClr val="FF0000"/>
                </a:solidFill>
              </a:rPr>
              <a:t>Berdasarkan</a:t>
            </a:r>
            <a:r>
              <a:rPr lang="en-US" sz="2800" dirty="0">
                <a:solidFill>
                  <a:srgbClr val="FF0000"/>
                </a:solidFill>
              </a:rPr>
              <a:t> </a:t>
            </a:r>
            <a:r>
              <a:rPr lang="en-US" sz="2800" dirty="0" err="1">
                <a:solidFill>
                  <a:srgbClr val="FF0000"/>
                </a:solidFill>
              </a:rPr>
              <a:t>Wewenang</a:t>
            </a:r>
            <a:endParaRPr lang="en-US" sz="2800" dirty="0">
              <a:solidFill>
                <a:srgbClr val="FF0000"/>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Sifat</a:t>
            </a:r>
            <a:endParaRPr lang="en-US" sz="2800" dirty="0">
              <a:solidFill>
                <a:schemeClr val="tx1"/>
              </a:solidFill>
            </a:endParaRPr>
          </a:p>
        </p:txBody>
      </p:sp>
      <p:sp>
        <p:nvSpPr>
          <p:cNvPr id="8" name="Rectangular Callout 7"/>
          <p:cNvSpPr/>
          <p:nvPr/>
        </p:nvSpPr>
        <p:spPr>
          <a:xfrm>
            <a:off x="785786" y="142875"/>
            <a:ext cx="7929589" cy="4214813"/>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Kewenangannya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Pajak</a:t>
            </a:r>
            <a:r>
              <a:rPr lang="en-US" sz="2800" dirty="0">
                <a:solidFill>
                  <a:srgbClr val="FF0000"/>
                </a:solidFill>
              </a:rPr>
              <a:t> </a:t>
            </a:r>
            <a:r>
              <a:rPr lang="en-US" sz="2800" dirty="0" err="1">
                <a:solidFill>
                  <a:srgbClr val="FF0000"/>
                </a:solidFill>
              </a:rPr>
              <a:t>Pusat</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Daerah</a:t>
            </a:r>
          </a:p>
        </p:txBody>
      </p:sp>
      <p:sp>
        <p:nvSpPr>
          <p:cNvPr id="13" name="Rectangular Callout 12"/>
          <p:cNvSpPr/>
          <p:nvPr/>
        </p:nvSpPr>
        <p:spPr>
          <a:xfrm>
            <a:off x="1000100" y="3643313"/>
            <a:ext cx="7715275" cy="2928937"/>
          </a:xfrm>
          <a:prstGeom prst="wedgeRectCallout">
            <a:avLst>
              <a:gd name="adj1" fmla="val -32221"/>
              <a:gd name="adj2" fmla="val -8048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Pajak</a:t>
            </a:r>
            <a:r>
              <a:rPr lang="en-GB" sz="2800" dirty="0">
                <a:solidFill>
                  <a:schemeClr val="tx1"/>
                </a:solidFill>
              </a:rPr>
              <a:t> </a:t>
            </a:r>
            <a:r>
              <a:rPr lang="en-GB" sz="2800" dirty="0" err="1">
                <a:solidFill>
                  <a:schemeClr val="tx1"/>
                </a:solidFill>
              </a:rPr>
              <a:t>Pusat</a:t>
            </a:r>
            <a:r>
              <a:rPr lang="en-GB" sz="2800" dirty="0">
                <a:solidFill>
                  <a:schemeClr val="tx1"/>
                </a:solidFill>
              </a:rPr>
              <a:t> </a:t>
            </a:r>
            <a:r>
              <a:rPr lang="en-GB" sz="2800" dirty="0" err="1">
                <a:solidFill>
                  <a:schemeClr val="tx1"/>
                </a:solidFill>
              </a:rPr>
              <a:t>atau</a:t>
            </a:r>
            <a:r>
              <a:rPr lang="en-GB" sz="2800" dirty="0">
                <a:solidFill>
                  <a:schemeClr val="tx1"/>
                </a:solidFill>
              </a:rPr>
              <a:t> </a:t>
            </a:r>
            <a:r>
              <a:rPr lang="en-GB" sz="2800" dirty="0" err="1">
                <a:solidFill>
                  <a:schemeClr val="tx1"/>
                </a:solidFill>
              </a:rPr>
              <a:t>Pajak</a:t>
            </a:r>
            <a:r>
              <a:rPr lang="en-GB" sz="2800" dirty="0">
                <a:solidFill>
                  <a:schemeClr val="tx1"/>
                </a:solidFill>
              </a:rPr>
              <a:t> Negara </a:t>
            </a:r>
            <a:r>
              <a:rPr lang="en-GB" sz="2800" dirty="0" err="1">
                <a:solidFill>
                  <a:schemeClr val="tx1"/>
                </a:solidFill>
              </a:rPr>
              <a:t>adalah</a:t>
            </a:r>
            <a:r>
              <a:rPr lang="en-GB" sz="2800" dirty="0">
                <a:solidFill>
                  <a:schemeClr val="tx1"/>
                </a:solidFill>
              </a:rPr>
              <a:t> </a:t>
            </a:r>
            <a:r>
              <a:rPr lang="en-GB" sz="2800" dirty="0" err="1">
                <a:solidFill>
                  <a:schemeClr val="tx1"/>
                </a:solidFill>
              </a:rPr>
              <a:t>pajak</a:t>
            </a:r>
            <a:r>
              <a:rPr lang="en-GB" sz="2800" dirty="0">
                <a:solidFill>
                  <a:schemeClr val="tx1"/>
                </a:solidFill>
              </a:rPr>
              <a:t> yang </a:t>
            </a:r>
            <a:r>
              <a:rPr lang="en-GB" sz="2800" dirty="0" err="1">
                <a:solidFill>
                  <a:schemeClr val="tx1"/>
                </a:solidFill>
              </a:rPr>
              <a:t>wewenang</a:t>
            </a:r>
            <a:r>
              <a:rPr lang="en-GB" sz="2800" dirty="0">
                <a:solidFill>
                  <a:schemeClr val="tx1"/>
                </a:solidFill>
              </a:rPr>
              <a:t> </a:t>
            </a:r>
            <a:r>
              <a:rPr lang="en-GB" sz="2800" dirty="0" err="1">
                <a:solidFill>
                  <a:schemeClr val="tx1"/>
                </a:solidFill>
              </a:rPr>
              <a:t>pemungutannya</a:t>
            </a:r>
            <a:r>
              <a:rPr lang="en-GB" sz="2800" dirty="0">
                <a:solidFill>
                  <a:schemeClr val="tx1"/>
                </a:solidFill>
              </a:rPr>
              <a:t> </a:t>
            </a:r>
            <a:r>
              <a:rPr lang="en-GB" sz="2800" dirty="0" err="1">
                <a:solidFill>
                  <a:schemeClr val="tx1"/>
                </a:solidFill>
              </a:rPr>
              <a:t>ada</a:t>
            </a:r>
            <a:r>
              <a:rPr lang="en-GB" sz="2800" dirty="0">
                <a:solidFill>
                  <a:schemeClr val="tx1"/>
                </a:solidFill>
              </a:rPr>
              <a:t> </a:t>
            </a:r>
            <a:r>
              <a:rPr lang="en-GB" sz="2800" dirty="0" err="1">
                <a:solidFill>
                  <a:schemeClr val="tx1"/>
                </a:solidFill>
              </a:rPr>
              <a:t>pada</a:t>
            </a:r>
            <a:r>
              <a:rPr lang="en-GB" sz="2800" dirty="0">
                <a:solidFill>
                  <a:schemeClr val="tx1"/>
                </a:solidFill>
              </a:rPr>
              <a:t> </a:t>
            </a:r>
            <a:r>
              <a:rPr lang="en-GB" sz="2800" dirty="0" err="1">
                <a:solidFill>
                  <a:schemeClr val="tx1"/>
                </a:solidFill>
              </a:rPr>
              <a:t>pemerintah</a:t>
            </a:r>
            <a:r>
              <a:rPr lang="en-GB" sz="2800" dirty="0">
                <a:solidFill>
                  <a:schemeClr val="tx1"/>
                </a:solidFill>
              </a:rPr>
              <a:t> </a:t>
            </a:r>
            <a:r>
              <a:rPr lang="en-GB" sz="2800" dirty="0" err="1">
                <a:solidFill>
                  <a:schemeClr val="tx1"/>
                </a:solidFill>
              </a:rPr>
              <a:t>pusat</a:t>
            </a:r>
            <a:r>
              <a:rPr lang="en-GB" sz="2800" dirty="0">
                <a:solidFill>
                  <a:schemeClr val="tx1"/>
                </a:solidFill>
              </a:rPr>
              <a:t> yang </a:t>
            </a:r>
            <a:r>
              <a:rPr lang="en-GB" sz="2800" dirty="0" err="1">
                <a:solidFill>
                  <a:schemeClr val="tx1"/>
                </a:solidFill>
              </a:rPr>
              <a:t>pelaksanaannya</a:t>
            </a:r>
            <a:r>
              <a:rPr lang="en-GB" sz="2800" dirty="0">
                <a:solidFill>
                  <a:schemeClr val="tx1"/>
                </a:solidFill>
              </a:rPr>
              <a:t> </a:t>
            </a:r>
            <a:r>
              <a:rPr lang="en-GB" sz="2800" dirty="0" err="1">
                <a:solidFill>
                  <a:schemeClr val="tx1"/>
                </a:solidFill>
              </a:rPr>
              <a:t>dilakukan</a:t>
            </a:r>
            <a:r>
              <a:rPr lang="en-GB" sz="2800" dirty="0">
                <a:solidFill>
                  <a:schemeClr val="tx1"/>
                </a:solidFill>
              </a:rPr>
              <a:t> </a:t>
            </a:r>
            <a:r>
              <a:rPr lang="en-GB" sz="2800" dirty="0" err="1">
                <a:solidFill>
                  <a:schemeClr val="tx1"/>
                </a:solidFill>
              </a:rPr>
              <a:t>oleh</a:t>
            </a:r>
            <a:r>
              <a:rPr lang="en-GB" sz="2800" dirty="0">
                <a:solidFill>
                  <a:schemeClr val="tx1"/>
                </a:solidFill>
              </a:rPr>
              <a:t> </a:t>
            </a:r>
            <a:r>
              <a:rPr lang="en-GB" sz="2800" dirty="0" err="1">
                <a:solidFill>
                  <a:schemeClr val="tx1"/>
                </a:solidFill>
              </a:rPr>
              <a:t>Departemen</a:t>
            </a:r>
            <a:r>
              <a:rPr lang="en-GB" sz="2800" dirty="0">
                <a:solidFill>
                  <a:schemeClr val="tx1"/>
                </a:solidFill>
              </a:rPr>
              <a:t> </a:t>
            </a:r>
            <a:r>
              <a:rPr lang="en-GB" sz="2800" dirty="0" err="1">
                <a:solidFill>
                  <a:schemeClr val="tx1"/>
                </a:solidFill>
              </a:rPr>
              <a:t>Keuangan</a:t>
            </a:r>
            <a:r>
              <a:rPr lang="en-GB" sz="2800" dirty="0">
                <a:solidFill>
                  <a:schemeClr val="tx1"/>
                </a:solidFill>
              </a:rPr>
              <a:t> </a:t>
            </a:r>
            <a:r>
              <a:rPr lang="en-GB" sz="2800" dirty="0" err="1">
                <a:solidFill>
                  <a:schemeClr val="tx1"/>
                </a:solidFill>
              </a:rPr>
              <a:t>melalui</a:t>
            </a:r>
            <a:r>
              <a:rPr lang="en-GB" sz="2800" dirty="0">
                <a:solidFill>
                  <a:schemeClr val="tx1"/>
                </a:solidFill>
              </a:rPr>
              <a:t> </a:t>
            </a:r>
            <a:r>
              <a:rPr lang="en-GB" sz="2800" dirty="0" err="1">
                <a:solidFill>
                  <a:schemeClr val="tx1"/>
                </a:solidFill>
              </a:rPr>
              <a:t>Direktorat</a:t>
            </a:r>
            <a:r>
              <a:rPr lang="en-GB" sz="2800" dirty="0">
                <a:solidFill>
                  <a:schemeClr val="tx1"/>
                </a:solidFill>
              </a:rPr>
              <a:t> </a:t>
            </a:r>
            <a:r>
              <a:rPr lang="en-GB" sz="2800" dirty="0" err="1">
                <a:solidFill>
                  <a:schemeClr val="tx1"/>
                </a:solidFill>
              </a:rPr>
              <a:t>Jenderal</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pusat</a:t>
            </a:r>
            <a:r>
              <a:rPr lang="en-GB" sz="2800" dirty="0">
                <a:solidFill>
                  <a:schemeClr val="tx1"/>
                </a:solidFill>
              </a:rPr>
              <a:t> </a:t>
            </a:r>
            <a:r>
              <a:rPr lang="en-GB" sz="2800" dirty="0" err="1">
                <a:solidFill>
                  <a:schemeClr val="tx1"/>
                </a:solidFill>
              </a:rPr>
              <a:t>diatur</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dan</a:t>
            </a:r>
            <a:r>
              <a:rPr lang="en-GB" sz="2800" dirty="0">
                <a:solidFill>
                  <a:schemeClr val="tx1"/>
                </a:solidFill>
              </a:rPr>
              <a:t> </a:t>
            </a:r>
            <a:r>
              <a:rPr lang="en-GB" sz="2800" dirty="0" err="1">
                <a:solidFill>
                  <a:schemeClr val="tx1"/>
                </a:solidFill>
              </a:rPr>
              <a:t>hasilnya</a:t>
            </a:r>
            <a:r>
              <a:rPr lang="en-GB" sz="2800" dirty="0">
                <a:solidFill>
                  <a:schemeClr val="tx1"/>
                </a:solidFill>
              </a:rPr>
              <a:t> </a:t>
            </a:r>
            <a:r>
              <a:rPr lang="en-GB" sz="2800" dirty="0" err="1">
                <a:solidFill>
                  <a:schemeClr val="tx1"/>
                </a:solidFill>
              </a:rPr>
              <a:t>akan</a:t>
            </a:r>
            <a:r>
              <a:rPr lang="en-GB" sz="2800" dirty="0">
                <a:solidFill>
                  <a:schemeClr val="tx1"/>
                </a:solidFill>
              </a:rPr>
              <a:t> </a:t>
            </a:r>
            <a:r>
              <a:rPr lang="en-GB" sz="2800" dirty="0" err="1">
                <a:solidFill>
                  <a:schemeClr val="tx1"/>
                </a:solidFill>
              </a:rPr>
              <a:t>masuk</a:t>
            </a:r>
            <a:r>
              <a:rPr lang="en-GB" sz="2800" dirty="0">
                <a:solidFill>
                  <a:schemeClr val="tx1"/>
                </a:solidFill>
              </a:rPr>
              <a:t> </a:t>
            </a:r>
            <a:r>
              <a:rPr lang="en-GB" sz="2800" dirty="0" err="1">
                <a:solidFill>
                  <a:schemeClr val="tx1"/>
                </a:solidFill>
              </a:rPr>
              <a:t>ke</a:t>
            </a:r>
            <a:r>
              <a:rPr lang="en-GB" sz="2800" dirty="0">
                <a:solidFill>
                  <a:schemeClr val="tx1"/>
                </a:solidFill>
              </a:rPr>
              <a:t> </a:t>
            </a:r>
            <a:r>
              <a:rPr lang="en-GB" sz="2800" dirty="0" err="1">
                <a:solidFill>
                  <a:schemeClr val="tx1"/>
                </a:solidFill>
              </a:rPr>
              <a:t>Kas</a:t>
            </a:r>
            <a:r>
              <a:rPr lang="en-GB" sz="2800" dirty="0">
                <a:solidFill>
                  <a:schemeClr val="tx1"/>
                </a:solidFill>
              </a:rPr>
              <a:t> Negara </a:t>
            </a:r>
            <a:r>
              <a:rPr lang="en-GB" sz="2800" dirty="0" err="1">
                <a:solidFill>
                  <a:schemeClr val="tx1"/>
                </a:solidFill>
              </a:rPr>
              <a:t>untuk</a:t>
            </a:r>
            <a:r>
              <a:rPr lang="en-GB" sz="2800" dirty="0">
                <a:solidFill>
                  <a:schemeClr val="tx1"/>
                </a:solidFill>
              </a:rPr>
              <a:t> </a:t>
            </a:r>
            <a:r>
              <a:rPr lang="en-GB" sz="2800" dirty="0" err="1">
                <a:solidFill>
                  <a:schemeClr val="tx1"/>
                </a:solidFill>
              </a:rPr>
              <a:t>APBN.ex</a:t>
            </a:r>
            <a:r>
              <a:rPr lang="en-GB" sz="2800" dirty="0">
                <a:solidFill>
                  <a:schemeClr val="tx1"/>
                </a:solidFill>
              </a:rPr>
              <a:t>. </a:t>
            </a:r>
            <a:r>
              <a:rPr lang="en-GB" sz="2800" dirty="0" err="1">
                <a:solidFill>
                  <a:schemeClr val="tx1"/>
                </a:solidFill>
              </a:rPr>
              <a:t>PPh</a:t>
            </a:r>
            <a:r>
              <a:rPr lang="en-GB" sz="2800" dirty="0">
                <a:solidFill>
                  <a:schemeClr val="tx1"/>
                </a:solidFill>
              </a:rPr>
              <a:t>, PPN,  BM</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261158DB-D687-4088-8D4B-CB87F0EAEDE2}" type="slidenum">
              <a:rPr lang="en-US" smtClean="0"/>
              <a:pPr>
                <a:defRPr/>
              </a:pPr>
              <a:t>42</a:t>
            </a:fld>
            <a:endParaRPr lang="en-US"/>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Pembagian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pemungut</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jelas</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dilihat</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gambar</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endParaRPr lang="en-US" sz="2800" dirty="0">
              <a:solidFill>
                <a:schemeClr val="tx1"/>
              </a:solidFill>
            </a:endParaRPr>
          </a:p>
          <a:p>
            <a:pPr marL="514350" indent="-514350" algn="just">
              <a:lnSpc>
                <a:spcPct val="150000"/>
              </a:lnSpc>
              <a:buFontTx/>
              <a:buAutoNum type="arabicPeriod"/>
              <a:defRPr/>
            </a:pPr>
            <a:r>
              <a:rPr lang="en-US" sz="2800" dirty="0" err="1">
                <a:solidFill>
                  <a:srgbClr val="FF0000"/>
                </a:solidFill>
              </a:rPr>
              <a:t>Berdasarkan</a:t>
            </a:r>
            <a:r>
              <a:rPr lang="en-US" sz="2800" dirty="0">
                <a:solidFill>
                  <a:srgbClr val="FF0000"/>
                </a:solidFill>
              </a:rPr>
              <a:t> </a:t>
            </a:r>
            <a:r>
              <a:rPr lang="en-US" sz="2800" dirty="0" err="1">
                <a:solidFill>
                  <a:srgbClr val="FF0000"/>
                </a:solidFill>
              </a:rPr>
              <a:t>Wewenang</a:t>
            </a:r>
            <a:endParaRPr lang="en-US" sz="2800" dirty="0">
              <a:solidFill>
                <a:srgbClr val="FF0000"/>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Sifat</a:t>
            </a:r>
            <a:endParaRPr lang="en-US" sz="2800" dirty="0">
              <a:solidFill>
                <a:schemeClr val="tx1"/>
              </a:solidFill>
            </a:endParaRPr>
          </a:p>
        </p:txBody>
      </p:sp>
      <p:sp>
        <p:nvSpPr>
          <p:cNvPr id="8" name="Rectangular Callout 7"/>
          <p:cNvSpPr/>
          <p:nvPr/>
        </p:nvSpPr>
        <p:spPr>
          <a:xfrm>
            <a:off x="785786" y="142875"/>
            <a:ext cx="7929589" cy="4214813"/>
          </a:xfrm>
          <a:prstGeom prst="wedgeRectCallout">
            <a:avLst>
              <a:gd name="adj1" fmla="val -32348"/>
              <a:gd name="adj2" fmla="val 58899"/>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Kewenangannya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Pusat</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Pajak</a:t>
            </a:r>
            <a:r>
              <a:rPr lang="en-US" sz="2800" dirty="0">
                <a:solidFill>
                  <a:srgbClr val="FF0000"/>
                </a:solidFill>
              </a:rPr>
              <a:t> Daerah</a:t>
            </a:r>
          </a:p>
        </p:txBody>
      </p:sp>
      <p:sp>
        <p:nvSpPr>
          <p:cNvPr id="9" name="Rectangular Callout 8"/>
          <p:cNvSpPr/>
          <p:nvPr/>
        </p:nvSpPr>
        <p:spPr>
          <a:xfrm>
            <a:off x="785786" y="3857628"/>
            <a:ext cx="7929589" cy="2714622"/>
          </a:xfrm>
          <a:prstGeom prst="wedgeRectCallout">
            <a:avLst>
              <a:gd name="adj1" fmla="val -37243"/>
              <a:gd name="adj2" fmla="val -6166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Pajak</a:t>
            </a:r>
            <a:r>
              <a:rPr lang="en-GB" sz="2800" dirty="0">
                <a:solidFill>
                  <a:schemeClr val="tx1"/>
                </a:solidFill>
              </a:rPr>
              <a:t> </a:t>
            </a:r>
            <a:r>
              <a:rPr lang="en-GB" sz="2800" dirty="0" err="1">
                <a:solidFill>
                  <a:schemeClr val="tx1"/>
                </a:solidFill>
              </a:rPr>
              <a:t>daerah</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pajak</a:t>
            </a:r>
            <a:r>
              <a:rPr lang="en-GB" sz="2800" dirty="0">
                <a:solidFill>
                  <a:schemeClr val="tx1"/>
                </a:solidFill>
              </a:rPr>
              <a:t> yang </a:t>
            </a:r>
            <a:r>
              <a:rPr lang="en-GB" sz="2800" dirty="0" err="1">
                <a:solidFill>
                  <a:schemeClr val="tx1"/>
                </a:solidFill>
              </a:rPr>
              <a:t>wewenang</a:t>
            </a:r>
            <a:r>
              <a:rPr lang="en-GB" sz="2800" dirty="0">
                <a:solidFill>
                  <a:schemeClr val="tx1"/>
                </a:solidFill>
              </a:rPr>
              <a:t> </a:t>
            </a:r>
            <a:r>
              <a:rPr lang="en-GB" sz="2800" dirty="0" err="1">
                <a:solidFill>
                  <a:schemeClr val="tx1"/>
                </a:solidFill>
              </a:rPr>
              <a:t>pemungutannya</a:t>
            </a:r>
            <a:r>
              <a:rPr lang="en-GB" sz="2800" dirty="0">
                <a:solidFill>
                  <a:schemeClr val="tx1"/>
                </a:solidFill>
              </a:rPr>
              <a:t> </a:t>
            </a:r>
            <a:r>
              <a:rPr lang="en-GB" sz="2800" dirty="0" err="1">
                <a:solidFill>
                  <a:schemeClr val="tx1"/>
                </a:solidFill>
              </a:rPr>
              <a:t>ada</a:t>
            </a:r>
            <a:r>
              <a:rPr lang="en-GB" sz="2800" dirty="0">
                <a:solidFill>
                  <a:schemeClr val="tx1"/>
                </a:solidFill>
              </a:rPr>
              <a:t> </a:t>
            </a:r>
            <a:r>
              <a:rPr lang="en-GB" sz="2800" dirty="0" err="1">
                <a:solidFill>
                  <a:schemeClr val="tx1"/>
                </a:solidFill>
              </a:rPr>
              <a:t>pada</a:t>
            </a:r>
            <a:r>
              <a:rPr lang="en-GB" sz="2800" dirty="0">
                <a:solidFill>
                  <a:schemeClr val="tx1"/>
                </a:solidFill>
              </a:rPr>
              <a:t> </a:t>
            </a:r>
            <a:r>
              <a:rPr lang="en-GB" sz="2800" dirty="0" err="1">
                <a:solidFill>
                  <a:schemeClr val="tx1"/>
                </a:solidFill>
              </a:rPr>
              <a:t>Pemerintah</a:t>
            </a:r>
            <a:r>
              <a:rPr lang="en-GB" sz="2800" dirty="0">
                <a:solidFill>
                  <a:schemeClr val="tx1"/>
                </a:solidFill>
              </a:rPr>
              <a:t> Daerah yang </a:t>
            </a:r>
            <a:r>
              <a:rPr lang="en-GB" sz="2800" dirty="0" err="1">
                <a:solidFill>
                  <a:schemeClr val="tx1"/>
                </a:solidFill>
              </a:rPr>
              <a:t>pelaksanaannya</a:t>
            </a:r>
            <a:r>
              <a:rPr lang="en-GB" sz="2800" dirty="0">
                <a:solidFill>
                  <a:schemeClr val="tx1"/>
                </a:solidFill>
              </a:rPr>
              <a:t> </a:t>
            </a:r>
            <a:r>
              <a:rPr lang="en-GB" sz="2800" dirty="0" err="1">
                <a:solidFill>
                  <a:schemeClr val="tx1"/>
                </a:solidFill>
              </a:rPr>
              <a:t>dilakukan</a:t>
            </a:r>
            <a:r>
              <a:rPr lang="en-GB" sz="2800" dirty="0">
                <a:solidFill>
                  <a:schemeClr val="tx1"/>
                </a:solidFill>
              </a:rPr>
              <a:t> </a:t>
            </a:r>
            <a:r>
              <a:rPr lang="en-GB" sz="2800" dirty="0" err="1">
                <a:solidFill>
                  <a:schemeClr val="tx1"/>
                </a:solidFill>
              </a:rPr>
              <a:t>oleh</a:t>
            </a:r>
            <a:r>
              <a:rPr lang="en-GB" sz="2800" dirty="0">
                <a:solidFill>
                  <a:schemeClr val="tx1"/>
                </a:solidFill>
              </a:rPr>
              <a:t> </a:t>
            </a:r>
            <a:r>
              <a:rPr lang="en-GB" sz="2800" dirty="0" err="1">
                <a:solidFill>
                  <a:schemeClr val="tx1"/>
                </a:solidFill>
              </a:rPr>
              <a:t>Dinas</a:t>
            </a:r>
            <a:r>
              <a:rPr lang="en-GB" sz="2800" dirty="0">
                <a:solidFill>
                  <a:schemeClr val="tx1"/>
                </a:solidFill>
              </a:rPr>
              <a:t> </a:t>
            </a:r>
            <a:r>
              <a:rPr lang="en-GB" sz="2800" dirty="0" err="1">
                <a:solidFill>
                  <a:schemeClr val="tx1"/>
                </a:solidFill>
              </a:rPr>
              <a:t>Pendapatan</a:t>
            </a:r>
            <a:r>
              <a:rPr lang="en-GB" sz="2800" dirty="0">
                <a:solidFill>
                  <a:schemeClr val="tx1"/>
                </a:solidFill>
              </a:rPr>
              <a:t> Daerah. </a:t>
            </a:r>
            <a:r>
              <a:rPr lang="en-GB" sz="2800" dirty="0" err="1">
                <a:solidFill>
                  <a:schemeClr val="tx1"/>
                </a:solidFill>
              </a:rPr>
              <a:t>Pajak</a:t>
            </a:r>
            <a:r>
              <a:rPr lang="en-GB" sz="2800" dirty="0">
                <a:solidFill>
                  <a:schemeClr val="tx1"/>
                </a:solidFill>
              </a:rPr>
              <a:t> Daerah </a:t>
            </a:r>
            <a:r>
              <a:rPr lang="en-GB" sz="2800" dirty="0" err="1">
                <a:solidFill>
                  <a:schemeClr val="tx1"/>
                </a:solidFill>
              </a:rPr>
              <a:t>diatur</a:t>
            </a:r>
            <a:r>
              <a:rPr lang="en-GB" sz="2800" dirty="0">
                <a:solidFill>
                  <a:schemeClr val="tx1"/>
                </a:solidFill>
              </a:rPr>
              <a:t> </a:t>
            </a:r>
            <a:r>
              <a:rPr lang="en-GB" sz="2800" dirty="0" err="1">
                <a:solidFill>
                  <a:schemeClr val="tx1"/>
                </a:solidFill>
              </a:rPr>
              <a:t>dalam</a:t>
            </a:r>
            <a:r>
              <a:rPr lang="en-GB" sz="2800" dirty="0">
                <a:solidFill>
                  <a:schemeClr val="tx1"/>
                </a:solidFill>
              </a:rPr>
              <a:t> </a:t>
            </a:r>
            <a:r>
              <a:rPr lang="en-GB" sz="2800" dirty="0" err="1">
                <a:solidFill>
                  <a:schemeClr val="tx1"/>
                </a:solidFill>
              </a:rPr>
              <a:t>undang-undang</a:t>
            </a:r>
            <a:r>
              <a:rPr lang="en-GB" sz="2800" dirty="0">
                <a:solidFill>
                  <a:schemeClr val="tx1"/>
                </a:solidFill>
              </a:rPr>
              <a:t> </a:t>
            </a:r>
            <a:r>
              <a:rPr lang="en-GB" sz="2800" dirty="0" err="1">
                <a:solidFill>
                  <a:schemeClr val="tx1"/>
                </a:solidFill>
              </a:rPr>
              <a:t>dan</a:t>
            </a:r>
            <a:r>
              <a:rPr lang="en-GB" sz="2800" dirty="0">
                <a:solidFill>
                  <a:schemeClr val="tx1"/>
                </a:solidFill>
              </a:rPr>
              <a:t> </a:t>
            </a:r>
            <a:r>
              <a:rPr lang="en-GB" sz="2800" dirty="0" err="1">
                <a:solidFill>
                  <a:schemeClr val="tx1"/>
                </a:solidFill>
              </a:rPr>
              <a:t>hasilnya</a:t>
            </a:r>
            <a:r>
              <a:rPr lang="en-GB" sz="2800" dirty="0">
                <a:solidFill>
                  <a:schemeClr val="tx1"/>
                </a:solidFill>
              </a:rPr>
              <a:t> </a:t>
            </a:r>
            <a:r>
              <a:rPr lang="en-GB" sz="2800" dirty="0" err="1">
                <a:solidFill>
                  <a:schemeClr val="tx1"/>
                </a:solidFill>
              </a:rPr>
              <a:t>akan</a:t>
            </a:r>
            <a:r>
              <a:rPr lang="en-GB" sz="2800" dirty="0">
                <a:solidFill>
                  <a:schemeClr val="tx1"/>
                </a:solidFill>
              </a:rPr>
              <a:t> </a:t>
            </a:r>
            <a:r>
              <a:rPr lang="en-GB" sz="2800" dirty="0" err="1">
                <a:solidFill>
                  <a:schemeClr val="tx1"/>
                </a:solidFill>
              </a:rPr>
              <a:t>masuk</a:t>
            </a:r>
            <a:r>
              <a:rPr lang="en-GB" sz="2800" dirty="0">
                <a:solidFill>
                  <a:schemeClr val="tx1"/>
                </a:solidFill>
              </a:rPr>
              <a:t> </a:t>
            </a:r>
            <a:r>
              <a:rPr lang="en-GB" sz="2800" dirty="0" err="1">
                <a:solidFill>
                  <a:schemeClr val="tx1"/>
                </a:solidFill>
              </a:rPr>
              <a:t>ke</a:t>
            </a:r>
            <a:r>
              <a:rPr lang="en-GB" sz="2800" dirty="0">
                <a:solidFill>
                  <a:schemeClr val="tx1"/>
                </a:solidFill>
              </a:rPr>
              <a:t> </a:t>
            </a:r>
            <a:r>
              <a:rPr lang="en-GB" sz="2800" dirty="0" err="1">
                <a:solidFill>
                  <a:schemeClr val="tx1"/>
                </a:solidFill>
              </a:rPr>
              <a:t>Kas</a:t>
            </a:r>
            <a:r>
              <a:rPr lang="en-GB" sz="2800" dirty="0">
                <a:solidFill>
                  <a:schemeClr val="tx1"/>
                </a:solidFill>
              </a:rPr>
              <a:t> Daerah </a:t>
            </a:r>
            <a:r>
              <a:rPr lang="en-GB" sz="2800" dirty="0" err="1">
                <a:solidFill>
                  <a:schemeClr val="tx1"/>
                </a:solidFill>
              </a:rPr>
              <a:t>untuk</a:t>
            </a:r>
            <a:r>
              <a:rPr lang="en-GB" sz="2800" dirty="0">
                <a:solidFill>
                  <a:schemeClr val="tx1"/>
                </a:solidFill>
              </a:rPr>
              <a:t> APBD. </a:t>
            </a:r>
            <a:r>
              <a:rPr lang="en-GB" sz="2800" dirty="0" err="1">
                <a:solidFill>
                  <a:schemeClr val="tx1"/>
                </a:solidFill>
              </a:rPr>
              <a:t>Eks</a:t>
            </a:r>
            <a:r>
              <a:rPr lang="en-GB" sz="2800" dirty="0">
                <a:solidFill>
                  <a:schemeClr val="tx1"/>
                </a:solidFill>
              </a:rPr>
              <a:t>. PKB, </a:t>
            </a:r>
            <a:r>
              <a:rPr lang="en-GB" sz="2800" dirty="0" err="1">
                <a:solidFill>
                  <a:schemeClr val="tx1"/>
                </a:solidFill>
              </a:rPr>
              <a:t>Pj</a:t>
            </a:r>
            <a:r>
              <a:rPr lang="en-GB" sz="2800" dirty="0">
                <a:solidFill>
                  <a:schemeClr val="tx1"/>
                </a:solidFill>
              </a:rPr>
              <a:t> Hotel, </a:t>
            </a:r>
            <a:r>
              <a:rPr lang="en-GB" sz="2800" dirty="0" err="1">
                <a:solidFill>
                  <a:schemeClr val="tx1"/>
                </a:solidFill>
              </a:rPr>
              <a:t>Pj</a:t>
            </a:r>
            <a:r>
              <a:rPr lang="en-GB" sz="2800" dirty="0">
                <a:solidFill>
                  <a:schemeClr val="tx1"/>
                </a:solidFill>
              </a:rPr>
              <a:t> </a:t>
            </a:r>
            <a:r>
              <a:rPr lang="en-GB" sz="2800" dirty="0" err="1">
                <a:solidFill>
                  <a:schemeClr val="tx1"/>
                </a:solidFill>
              </a:rPr>
              <a:t>Penerangan</a:t>
            </a:r>
            <a:r>
              <a:rPr lang="en-GB" sz="2800" dirty="0">
                <a:solidFill>
                  <a:schemeClr val="tx1"/>
                </a:solidFill>
              </a:rPr>
              <a:t> </a:t>
            </a:r>
            <a:r>
              <a:rPr lang="en-GB" sz="2800" dirty="0" err="1">
                <a:solidFill>
                  <a:schemeClr val="tx1"/>
                </a:solidFill>
              </a:rPr>
              <a:t>Dll</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Sifat</a:t>
            </a:r>
            <a:endParaRPr lang="en-US" sz="27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Pembagian</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dilakukan</a:t>
            </a:r>
            <a:r>
              <a:rPr lang="en-US" sz="2700" dirty="0">
                <a:solidFill>
                  <a:schemeClr val="tx1"/>
                </a:solidFill>
              </a:rPr>
              <a:t> </a:t>
            </a: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pemungut</a:t>
            </a:r>
            <a:r>
              <a:rPr lang="en-US" sz="2700" dirty="0">
                <a:solidFill>
                  <a:schemeClr val="tx1"/>
                </a:solidFill>
              </a:rPr>
              <a:t>, </a:t>
            </a:r>
            <a:r>
              <a:rPr lang="en-US" sz="2700" dirty="0" err="1">
                <a:solidFill>
                  <a:schemeClr val="tx1"/>
                </a:solidFill>
              </a:rPr>
              <a:t>maupun</a:t>
            </a:r>
            <a:r>
              <a:rPr lang="en-US" sz="2700" dirty="0">
                <a:solidFill>
                  <a:schemeClr val="tx1"/>
                </a:solidFill>
              </a:rPr>
              <a:t> </a:t>
            </a:r>
            <a:r>
              <a:rPr lang="en-US" sz="2700" dirty="0" err="1">
                <a:solidFill>
                  <a:schemeClr val="tx1"/>
                </a:solidFill>
              </a:rPr>
              <a:t>sifatnya</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lebih</a:t>
            </a:r>
            <a:r>
              <a:rPr lang="en-US" sz="2700" dirty="0">
                <a:solidFill>
                  <a:schemeClr val="tx1"/>
                </a:solidFill>
              </a:rPr>
              <a:t> </a:t>
            </a:r>
            <a:r>
              <a:rPr lang="en-US" sz="2700" dirty="0" err="1">
                <a:solidFill>
                  <a:schemeClr val="tx1"/>
                </a:solidFill>
              </a:rPr>
              <a:t>jelas</a:t>
            </a:r>
            <a:r>
              <a:rPr lang="en-US" sz="2700" dirty="0">
                <a:solidFill>
                  <a:schemeClr val="tx1"/>
                </a:solidFill>
              </a:rPr>
              <a:t> </a:t>
            </a:r>
            <a:r>
              <a:rPr lang="en-US" sz="2700" dirty="0" err="1">
                <a:solidFill>
                  <a:schemeClr val="tx1"/>
                </a:solidFill>
              </a:rPr>
              <a:t>dapat</a:t>
            </a:r>
            <a:r>
              <a:rPr lang="en-US" sz="2700" dirty="0">
                <a:solidFill>
                  <a:schemeClr val="tx1"/>
                </a:solidFill>
              </a:rPr>
              <a:t> </a:t>
            </a:r>
            <a:r>
              <a:rPr lang="en-US" sz="2700" dirty="0" err="1">
                <a:solidFill>
                  <a:schemeClr val="tx1"/>
                </a:solidFill>
              </a:rPr>
              <a:t>dilihat</a:t>
            </a:r>
            <a:r>
              <a:rPr lang="en-US" sz="2700" dirty="0">
                <a:solidFill>
                  <a:schemeClr val="tx1"/>
                </a:solidFill>
              </a:rPr>
              <a:t> </a:t>
            </a:r>
            <a:r>
              <a:rPr lang="en-US" sz="2700" dirty="0" err="1">
                <a:solidFill>
                  <a:schemeClr val="tx1"/>
                </a:solidFill>
              </a:rPr>
              <a:t>pada</a:t>
            </a:r>
            <a:r>
              <a:rPr lang="en-US" sz="2700" dirty="0">
                <a:solidFill>
                  <a:schemeClr val="tx1"/>
                </a:solidFill>
              </a:rPr>
              <a:t> </a:t>
            </a:r>
            <a:r>
              <a:rPr lang="en-US" sz="2700" dirty="0" err="1">
                <a:solidFill>
                  <a:schemeClr val="tx1"/>
                </a:solidFill>
              </a:rPr>
              <a:t>gambar</a:t>
            </a:r>
            <a:r>
              <a:rPr lang="en-US" sz="2700" dirty="0">
                <a:solidFill>
                  <a:schemeClr val="tx1"/>
                </a:solidFill>
              </a:rPr>
              <a:t> </a:t>
            </a:r>
            <a:r>
              <a:rPr lang="en-US" sz="2700" dirty="0" err="1">
                <a:solidFill>
                  <a:schemeClr val="tx1"/>
                </a:solidFill>
              </a:rPr>
              <a:t>berikut</a:t>
            </a:r>
            <a:r>
              <a:rPr lang="en-US" sz="2700" dirty="0">
                <a:solidFill>
                  <a:schemeClr val="tx1"/>
                </a:solidFill>
              </a:rPr>
              <a:t> :</a:t>
            </a:r>
          </a:p>
          <a:p>
            <a:pPr algn="just">
              <a:defRPr/>
            </a:pPr>
            <a:endParaRPr lang="en-US" sz="2700" dirty="0">
              <a:solidFill>
                <a:schemeClr val="tx1"/>
              </a:solidFill>
            </a:endParaRPr>
          </a:p>
          <a:p>
            <a:pPr algn="just">
              <a:defRPr/>
            </a:pP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Golongan</a:t>
            </a:r>
            <a:endParaRPr lang="en-US" sz="2700" dirty="0">
              <a:solidFill>
                <a:schemeClr val="tx1"/>
              </a:solidFill>
            </a:endParaRPr>
          </a:p>
          <a:p>
            <a:pPr marL="514350" indent="-514350" algn="just">
              <a:lnSpc>
                <a:spcPct val="150000"/>
              </a:lnSpc>
              <a:buFontTx/>
              <a:buAutoNum type="arabicPeriod"/>
              <a:defRPr/>
            </a:pPr>
            <a:r>
              <a:rPr lang="en-US" sz="2700" dirty="0" err="1">
                <a:solidFill>
                  <a:schemeClr val="tx1"/>
                </a:solidFill>
              </a:rPr>
              <a:t>Berdasarkan</a:t>
            </a:r>
            <a:r>
              <a:rPr lang="en-US" sz="2700" dirty="0">
                <a:solidFill>
                  <a:schemeClr val="tx1"/>
                </a:solidFill>
              </a:rPr>
              <a:t> </a:t>
            </a:r>
            <a:r>
              <a:rPr lang="en-US" sz="2700" dirty="0" err="1">
                <a:solidFill>
                  <a:schemeClr val="tx1"/>
                </a:solidFill>
              </a:rPr>
              <a:t>Wewenang</a:t>
            </a:r>
            <a:endParaRPr lang="en-US" sz="2700" dirty="0">
              <a:solidFill>
                <a:schemeClr val="tx1"/>
              </a:solidFill>
            </a:endParaRPr>
          </a:p>
          <a:p>
            <a:pPr marL="514350" indent="-514350" algn="just">
              <a:lnSpc>
                <a:spcPct val="150000"/>
              </a:lnSpc>
              <a:buFontTx/>
              <a:buAutoNum type="arabicPeriod"/>
              <a:defRPr/>
            </a:pPr>
            <a:r>
              <a:rPr lang="en-US" sz="2700" dirty="0" err="1">
                <a:solidFill>
                  <a:srgbClr val="FF0000"/>
                </a:solidFill>
              </a:rPr>
              <a:t>Berdasarkan</a:t>
            </a:r>
            <a:r>
              <a:rPr lang="en-US" sz="2700" dirty="0">
                <a:solidFill>
                  <a:srgbClr val="FF0000"/>
                </a:solidFill>
              </a:rPr>
              <a:t> </a:t>
            </a:r>
            <a:r>
              <a:rPr lang="en-US" sz="2700" dirty="0" err="1">
                <a:solidFill>
                  <a:srgbClr val="FF0000"/>
                </a:solidFill>
              </a:rPr>
              <a:t>Sifat</a:t>
            </a:r>
            <a:endParaRPr lang="en-US" sz="2700" dirty="0">
              <a:solidFill>
                <a:srgbClr val="FF0000"/>
              </a:solidFill>
            </a:endParaRPr>
          </a:p>
        </p:txBody>
      </p:sp>
      <p:sp>
        <p:nvSpPr>
          <p:cNvPr id="7" name="Rectangular Callout 6"/>
          <p:cNvSpPr/>
          <p:nvPr/>
        </p:nvSpPr>
        <p:spPr>
          <a:xfrm>
            <a:off x="785786" y="142875"/>
            <a:ext cx="7929589" cy="4214813"/>
          </a:xfrm>
          <a:prstGeom prst="wedgeRectCallout">
            <a:avLst>
              <a:gd name="adj1" fmla="val -32348"/>
              <a:gd name="adj2" fmla="val 760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Obyektif</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Subyektif</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Pembagian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pemungut</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jelas</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dilihat</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gambar</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Wewenang</a:t>
            </a:r>
            <a:endParaRPr lang="en-US" sz="2800" dirty="0">
              <a:solidFill>
                <a:schemeClr val="tx1"/>
              </a:solidFill>
            </a:endParaRPr>
          </a:p>
          <a:p>
            <a:pPr marL="514350" indent="-514350" algn="just">
              <a:lnSpc>
                <a:spcPct val="150000"/>
              </a:lnSpc>
              <a:buFontTx/>
              <a:buAutoNum type="arabicPeriod"/>
              <a:defRPr/>
            </a:pPr>
            <a:r>
              <a:rPr lang="en-US" sz="2800" dirty="0" err="1">
                <a:solidFill>
                  <a:srgbClr val="FF0000"/>
                </a:solidFill>
              </a:rPr>
              <a:t>Berdasarkan</a:t>
            </a:r>
            <a:r>
              <a:rPr lang="en-US" sz="2800" dirty="0">
                <a:solidFill>
                  <a:srgbClr val="FF0000"/>
                </a:solidFill>
              </a:rPr>
              <a:t> </a:t>
            </a:r>
            <a:r>
              <a:rPr lang="en-US" sz="2800" dirty="0" err="1">
                <a:solidFill>
                  <a:srgbClr val="FF0000"/>
                </a:solidFill>
              </a:rPr>
              <a:t>Sifat</a:t>
            </a:r>
            <a:endParaRPr lang="en-US" sz="2800" dirty="0">
              <a:solidFill>
                <a:srgbClr val="FF0000"/>
              </a:solidFill>
            </a:endParaRPr>
          </a:p>
        </p:txBody>
      </p:sp>
      <p:sp>
        <p:nvSpPr>
          <p:cNvPr id="7" name="Rectangular Callout 6"/>
          <p:cNvSpPr/>
          <p:nvPr/>
        </p:nvSpPr>
        <p:spPr>
          <a:xfrm>
            <a:off x="785786" y="142875"/>
            <a:ext cx="7929589" cy="4214813"/>
          </a:xfrm>
          <a:prstGeom prst="wedgeRectCallout">
            <a:avLst>
              <a:gd name="adj1" fmla="val -32348"/>
              <a:gd name="adj2" fmla="val 760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Pajak</a:t>
            </a:r>
            <a:r>
              <a:rPr lang="en-US" sz="2800" dirty="0">
                <a:solidFill>
                  <a:srgbClr val="FF0000"/>
                </a:solidFill>
              </a:rPr>
              <a:t> </a:t>
            </a:r>
            <a:r>
              <a:rPr lang="en-US" sz="2800" dirty="0" err="1">
                <a:solidFill>
                  <a:srgbClr val="FF0000"/>
                </a:solidFill>
              </a:rPr>
              <a:t>Obyektif</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Subyektif</a:t>
            </a:r>
            <a:endParaRPr lang="en-US" sz="2800" dirty="0">
              <a:solidFill>
                <a:schemeClr val="tx1"/>
              </a:solidFill>
            </a:endParaRPr>
          </a:p>
        </p:txBody>
      </p:sp>
      <p:sp>
        <p:nvSpPr>
          <p:cNvPr id="8" name="Rectangular Callout 7"/>
          <p:cNvSpPr/>
          <p:nvPr/>
        </p:nvSpPr>
        <p:spPr>
          <a:xfrm>
            <a:off x="357188" y="3643313"/>
            <a:ext cx="8358187" cy="2928937"/>
          </a:xfrm>
          <a:prstGeom prst="wedgeRectCallout">
            <a:avLst>
              <a:gd name="adj1" fmla="val -36091"/>
              <a:gd name="adj2" fmla="val -8877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800" dirty="0" err="1">
                <a:solidFill>
                  <a:schemeClr val="tx1"/>
                </a:solidFill>
              </a:rPr>
              <a:t>Pajak</a:t>
            </a:r>
            <a:r>
              <a:rPr lang="en-GB" sz="2800" dirty="0">
                <a:solidFill>
                  <a:schemeClr val="tx1"/>
                </a:solidFill>
              </a:rPr>
              <a:t> </a:t>
            </a:r>
            <a:r>
              <a:rPr lang="en-GB" sz="2800" dirty="0" err="1">
                <a:solidFill>
                  <a:schemeClr val="tx1"/>
                </a:solidFill>
              </a:rPr>
              <a:t>objektif</a:t>
            </a:r>
            <a:r>
              <a:rPr lang="en-GB" sz="2800" dirty="0">
                <a:solidFill>
                  <a:schemeClr val="tx1"/>
                </a:solidFill>
              </a:rPr>
              <a:t> </a:t>
            </a:r>
            <a:r>
              <a:rPr lang="en-GB" sz="2800" dirty="0" err="1">
                <a:solidFill>
                  <a:schemeClr val="tx1"/>
                </a:solidFill>
              </a:rPr>
              <a:t>adalah</a:t>
            </a:r>
            <a:r>
              <a:rPr lang="en-GB" sz="2800" dirty="0">
                <a:solidFill>
                  <a:schemeClr val="tx1"/>
                </a:solidFill>
              </a:rPr>
              <a:t> </a:t>
            </a:r>
            <a:r>
              <a:rPr lang="en-GB" sz="2800" dirty="0" err="1">
                <a:solidFill>
                  <a:schemeClr val="tx1"/>
                </a:solidFill>
              </a:rPr>
              <a:t>pajak</a:t>
            </a:r>
            <a:r>
              <a:rPr lang="en-GB" sz="2800" dirty="0">
                <a:solidFill>
                  <a:schemeClr val="tx1"/>
                </a:solidFill>
              </a:rPr>
              <a:t> yang </a:t>
            </a:r>
            <a:r>
              <a:rPr lang="en-GB" sz="2800" dirty="0" err="1">
                <a:solidFill>
                  <a:schemeClr val="tx1"/>
                </a:solidFill>
              </a:rPr>
              <a:t>pada</a:t>
            </a:r>
            <a:r>
              <a:rPr lang="en-GB" sz="2800" dirty="0">
                <a:solidFill>
                  <a:schemeClr val="tx1"/>
                </a:solidFill>
              </a:rPr>
              <a:t> </a:t>
            </a:r>
            <a:r>
              <a:rPr lang="en-GB" sz="2800" dirty="0" err="1">
                <a:solidFill>
                  <a:schemeClr val="tx1"/>
                </a:solidFill>
              </a:rPr>
              <a:t>awalnya</a:t>
            </a:r>
            <a:r>
              <a:rPr lang="en-GB" sz="2800" dirty="0">
                <a:solidFill>
                  <a:schemeClr val="tx1"/>
                </a:solidFill>
              </a:rPr>
              <a:t> </a:t>
            </a:r>
            <a:r>
              <a:rPr lang="en-GB" sz="2800" dirty="0" err="1">
                <a:solidFill>
                  <a:schemeClr val="tx1"/>
                </a:solidFill>
              </a:rPr>
              <a:t>memerhatikan</a:t>
            </a:r>
            <a:r>
              <a:rPr lang="en-GB" sz="2800" dirty="0">
                <a:solidFill>
                  <a:schemeClr val="tx1"/>
                </a:solidFill>
              </a:rPr>
              <a:t> </a:t>
            </a:r>
            <a:r>
              <a:rPr lang="en-GB" sz="2800" dirty="0" err="1">
                <a:solidFill>
                  <a:schemeClr val="tx1"/>
                </a:solidFill>
              </a:rPr>
              <a:t>objek</a:t>
            </a:r>
            <a:r>
              <a:rPr lang="en-GB" sz="2800" dirty="0">
                <a:solidFill>
                  <a:schemeClr val="tx1"/>
                </a:solidFill>
              </a:rPr>
              <a:t> yang </a:t>
            </a:r>
            <a:r>
              <a:rPr lang="en-GB" sz="2800" dirty="0" err="1">
                <a:solidFill>
                  <a:schemeClr val="tx1"/>
                </a:solidFill>
              </a:rPr>
              <a:t>menyebabkan</a:t>
            </a:r>
            <a:r>
              <a:rPr lang="en-GB" sz="2800" dirty="0">
                <a:solidFill>
                  <a:schemeClr val="tx1"/>
                </a:solidFill>
              </a:rPr>
              <a:t> </a:t>
            </a:r>
            <a:r>
              <a:rPr lang="en-GB" sz="2800" dirty="0" err="1">
                <a:solidFill>
                  <a:schemeClr val="tx1"/>
                </a:solidFill>
              </a:rPr>
              <a:t>timbulnya</a:t>
            </a:r>
            <a:r>
              <a:rPr lang="en-GB" sz="2800" dirty="0">
                <a:solidFill>
                  <a:schemeClr val="tx1"/>
                </a:solidFill>
              </a:rPr>
              <a:t> </a:t>
            </a:r>
            <a:r>
              <a:rPr lang="en-GB" sz="2800" dirty="0" err="1">
                <a:solidFill>
                  <a:schemeClr val="tx1"/>
                </a:solidFill>
              </a:rPr>
              <a:t>kewajiban</a:t>
            </a:r>
            <a:r>
              <a:rPr lang="en-GB" sz="2800" dirty="0">
                <a:solidFill>
                  <a:schemeClr val="tx1"/>
                </a:solidFill>
              </a:rPr>
              <a:t> </a:t>
            </a:r>
            <a:r>
              <a:rPr lang="en-GB" sz="2800" dirty="0" err="1">
                <a:solidFill>
                  <a:schemeClr val="tx1"/>
                </a:solidFill>
              </a:rPr>
              <a:t>pajak</a:t>
            </a:r>
            <a:r>
              <a:rPr lang="en-GB" sz="2800" dirty="0">
                <a:solidFill>
                  <a:schemeClr val="tx1"/>
                </a:solidFill>
              </a:rPr>
              <a:t>, </a:t>
            </a:r>
            <a:r>
              <a:rPr lang="en-GB" sz="2800" dirty="0" err="1">
                <a:solidFill>
                  <a:schemeClr val="tx1"/>
                </a:solidFill>
              </a:rPr>
              <a:t>kemudian</a:t>
            </a:r>
            <a:r>
              <a:rPr lang="en-GB" sz="2800" dirty="0">
                <a:solidFill>
                  <a:schemeClr val="tx1"/>
                </a:solidFill>
              </a:rPr>
              <a:t> </a:t>
            </a:r>
            <a:r>
              <a:rPr lang="en-GB" sz="2800" dirty="0" err="1">
                <a:solidFill>
                  <a:schemeClr val="tx1"/>
                </a:solidFill>
              </a:rPr>
              <a:t>baru</a:t>
            </a:r>
            <a:r>
              <a:rPr lang="en-GB" sz="2800" dirty="0">
                <a:solidFill>
                  <a:schemeClr val="tx1"/>
                </a:solidFill>
              </a:rPr>
              <a:t> </a:t>
            </a:r>
            <a:r>
              <a:rPr lang="en-GB" sz="2800" dirty="0" err="1">
                <a:solidFill>
                  <a:schemeClr val="tx1"/>
                </a:solidFill>
              </a:rPr>
              <a:t>dicari</a:t>
            </a:r>
            <a:r>
              <a:rPr lang="en-GB" sz="2800" dirty="0">
                <a:solidFill>
                  <a:schemeClr val="tx1"/>
                </a:solidFill>
              </a:rPr>
              <a:t> </a:t>
            </a:r>
            <a:r>
              <a:rPr lang="en-GB" sz="2800" dirty="0" err="1">
                <a:solidFill>
                  <a:schemeClr val="tx1"/>
                </a:solidFill>
              </a:rPr>
              <a:t>subjeknya</a:t>
            </a:r>
            <a:r>
              <a:rPr lang="en-GB" sz="2800" dirty="0">
                <a:solidFill>
                  <a:schemeClr val="tx1"/>
                </a:solidFill>
              </a:rPr>
              <a:t> </a:t>
            </a:r>
            <a:r>
              <a:rPr lang="en-GB" sz="2800" dirty="0" err="1">
                <a:solidFill>
                  <a:schemeClr val="tx1"/>
                </a:solidFill>
              </a:rPr>
              <a:t>baik</a:t>
            </a:r>
            <a:r>
              <a:rPr lang="en-GB" sz="2800" dirty="0">
                <a:solidFill>
                  <a:schemeClr val="tx1"/>
                </a:solidFill>
              </a:rPr>
              <a:t> </a:t>
            </a:r>
            <a:r>
              <a:rPr lang="en-GB" sz="2800" dirty="0" err="1">
                <a:solidFill>
                  <a:schemeClr val="tx1"/>
                </a:solidFill>
              </a:rPr>
              <a:t>orang</a:t>
            </a:r>
            <a:r>
              <a:rPr lang="en-GB" sz="2800" dirty="0">
                <a:solidFill>
                  <a:schemeClr val="tx1"/>
                </a:solidFill>
              </a:rPr>
              <a:t> </a:t>
            </a:r>
            <a:r>
              <a:rPr lang="en-GB" sz="2800" dirty="0" err="1">
                <a:solidFill>
                  <a:schemeClr val="tx1"/>
                </a:solidFill>
              </a:rPr>
              <a:t>pribadi</a:t>
            </a:r>
            <a:r>
              <a:rPr lang="en-GB" sz="2800" dirty="0">
                <a:solidFill>
                  <a:schemeClr val="tx1"/>
                </a:solidFill>
              </a:rPr>
              <a:t> </a:t>
            </a:r>
            <a:r>
              <a:rPr lang="en-GB" sz="2800" dirty="0" err="1">
                <a:solidFill>
                  <a:schemeClr val="tx1"/>
                </a:solidFill>
              </a:rPr>
              <a:t>maupun</a:t>
            </a:r>
            <a:r>
              <a:rPr lang="en-GB" sz="2800" dirty="0">
                <a:solidFill>
                  <a:schemeClr val="tx1"/>
                </a:solidFill>
              </a:rPr>
              <a:t> </a:t>
            </a:r>
            <a:r>
              <a:rPr lang="en-GB" sz="2800" dirty="0" err="1">
                <a:solidFill>
                  <a:schemeClr val="tx1"/>
                </a:solidFill>
              </a:rPr>
              <a:t>badan</a:t>
            </a:r>
            <a:r>
              <a:rPr lang="en-GB" sz="2800" dirty="0">
                <a:solidFill>
                  <a:schemeClr val="tx1"/>
                </a:solidFill>
              </a:rPr>
              <a:t>. Ex. PPN</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Pembagian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Penggolongan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Pembagian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pemungut</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lebih</a:t>
            </a:r>
            <a:r>
              <a:rPr lang="en-US" sz="2800" dirty="0">
                <a:solidFill>
                  <a:schemeClr val="tx1"/>
                </a:solidFill>
              </a:rPr>
              <a:t> </a:t>
            </a:r>
            <a:r>
              <a:rPr lang="en-US" sz="2800" dirty="0" err="1">
                <a:solidFill>
                  <a:schemeClr val="tx1"/>
                </a:solidFill>
              </a:rPr>
              <a:t>jelas</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dilihat</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gambar</a:t>
            </a:r>
            <a:r>
              <a:rPr lang="en-US" sz="2800" dirty="0">
                <a:solidFill>
                  <a:schemeClr val="tx1"/>
                </a:solidFill>
              </a:rPr>
              <a:t> </a:t>
            </a:r>
            <a:r>
              <a:rPr lang="en-US" sz="2800" dirty="0" err="1">
                <a:solidFill>
                  <a:schemeClr val="tx1"/>
                </a:solidFill>
              </a:rPr>
              <a:t>berikut</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Golongan</a:t>
            </a:r>
            <a:endParaRPr lang="en-US" sz="2800" dirty="0">
              <a:solidFill>
                <a:schemeClr val="tx1"/>
              </a:solidFill>
            </a:endParaRPr>
          </a:p>
          <a:p>
            <a:pPr marL="514350" indent="-514350" algn="just">
              <a:lnSpc>
                <a:spcPct val="150000"/>
              </a:lnSpc>
              <a:buFontTx/>
              <a:buAutoNum type="arabicPeriod"/>
              <a:defRPr/>
            </a:pPr>
            <a:r>
              <a:rPr lang="en-US" sz="2800" dirty="0" err="1">
                <a:solidFill>
                  <a:schemeClr val="tx1"/>
                </a:solidFill>
              </a:rPr>
              <a:t>Berdasarkan</a:t>
            </a:r>
            <a:r>
              <a:rPr lang="en-US" sz="2800" dirty="0">
                <a:solidFill>
                  <a:schemeClr val="tx1"/>
                </a:solidFill>
              </a:rPr>
              <a:t> </a:t>
            </a:r>
            <a:r>
              <a:rPr lang="en-US" sz="2800" dirty="0" err="1">
                <a:solidFill>
                  <a:schemeClr val="tx1"/>
                </a:solidFill>
              </a:rPr>
              <a:t>Wewenang</a:t>
            </a:r>
            <a:endParaRPr lang="en-US" sz="2800" dirty="0">
              <a:solidFill>
                <a:schemeClr val="tx1"/>
              </a:solidFill>
            </a:endParaRPr>
          </a:p>
          <a:p>
            <a:pPr marL="514350" indent="-514350" algn="just">
              <a:lnSpc>
                <a:spcPct val="150000"/>
              </a:lnSpc>
              <a:buFontTx/>
              <a:buAutoNum type="arabicPeriod"/>
              <a:defRPr/>
            </a:pPr>
            <a:r>
              <a:rPr lang="en-US" sz="2800" dirty="0" err="1">
                <a:solidFill>
                  <a:srgbClr val="FF0000"/>
                </a:solidFill>
              </a:rPr>
              <a:t>Berdasarkan</a:t>
            </a:r>
            <a:r>
              <a:rPr lang="en-US" sz="2800" dirty="0">
                <a:solidFill>
                  <a:srgbClr val="FF0000"/>
                </a:solidFill>
              </a:rPr>
              <a:t> </a:t>
            </a:r>
            <a:r>
              <a:rPr lang="en-US" sz="2800" dirty="0" err="1">
                <a:solidFill>
                  <a:srgbClr val="FF0000"/>
                </a:solidFill>
              </a:rPr>
              <a:t>Sifat</a:t>
            </a:r>
            <a:endParaRPr lang="en-US" sz="2800" dirty="0">
              <a:solidFill>
                <a:srgbClr val="FF0000"/>
              </a:solidFill>
            </a:endParaRPr>
          </a:p>
        </p:txBody>
      </p:sp>
      <p:sp>
        <p:nvSpPr>
          <p:cNvPr id="7" name="Rectangular Callout 6"/>
          <p:cNvSpPr/>
          <p:nvPr/>
        </p:nvSpPr>
        <p:spPr>
          <a:xfrm>
            <a:off x="785786" y="142875"/>
            <a:ext cx="7929589" cy="4214813"/>
          </a:xfrm>
          <a:prstGeom prst="wedgeRectCallout">
            <a:avLst>
              <a:gd name="adj1" fmla="val -32348"/>
              <a:gd name="adj2" fmla="val 7602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Bila</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Sifatnya</a:t>
            </a:r>
            <a:r>
              <a:rPr lang="en-US" sz="2800" dirty="0">
                <a:solidFill>
                  <a:schemeClr val="tx1"/>
                </a:solidFill>
              </a:rPr>
              <a:t> </a:t>
            </a:r>
            <a:r>
              <a:rPr lang="en-US" sz="2800" dirty="0" err="1">
                <a:solidFill>
                  <a:schemeClr val="tx1"/>
                </a:solidFill>
              </a:rPr>
              <a:t>terdapat</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Pajak</a:t>
            </a:r>
            <a:r>
              <a:rPr lang="en-US" sz="2800" dirty="0">
                <a:solidFill>
                  <a:schemeClr val="tx1"/>
                </a:solidFill>
              </a:rPr>
              <a:t>:</a:t>
            </a: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Pajak</a:t>
            </a:r>
            <a:r>
              <a:rPr lang="en-US" sz="2800" dirty="0">
                <a:solidFill>
                  <a:schemeClr val="tx1"/>
                </a:solidFill>
              </a:rPr>
              <a:t> </a:t>
            </a:r>
            <a:r>
              <a:rPr lang="en-US" sz="2800" dirty="0" err="1">
                <a:solidFill>
                  <a:schemeClr val="tx1"/>
                </a:solidFill>
              </a:rPr>
              <a:t>Obyektif</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Pajak</a:t>
            </a:r>
            <a:r>
              <a:rPr lang="en-US" sz="2800" dirty="0">
                <a:solidFill>
                  <a:srgbClr val="FF0000"/>
                </a:solidFill>
              </a:rPr>
              <a:t> </a:t>
            </a:r>
            <a:r>
              <a:rPr lang="en-US" sz="2800" dirty="0" err="1">
                <a:solidFill>
                  <a:srgbClr val="FF0000"/>
                </a:solidFill>
              </a:rPr>
              <a:t>Subyektif</a:t>
            </a:r>
            <a:endParaRPr lang="en-US" sz="2800" dirty="0">
              <a:solidFill>
                <a:srgbClr val="FF0000"/>
              </a:solidFill>
            </a:endParaRPr>
          </a:p>
        </p:txBody>
      </p:sp>
      <p:sp>
        <p:nvSpPr>
          <p:cNvPr id="8" name="Rectangular Callout 7"/>
          <p:cNvSpPr/>
          <p:nvPr/>
        </p:nvSpPr>
        <p:spPr>
          <a:xfrm>
            <a:off x="357188" y="3643313"/>
            <a:ext cx="8358187" cy="2928937"/>
          </a:xfrm>
          <a:prstGeom prst="wedgeRectCallout">
            <a:avLst>
              <a:gd name="adj1" fmla="val -34364"/>
              <a:gd name="adj2" fmla="val -61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Pajak</a:t>
            </a:r>
            <a:r>
              <a:rPr lang="en-US" sz="2800" dirty="0">
                <a:solidFill>
                  <a:schemeClr val="tx1"/>
                </a:solidFill>
              </a:rPr>
              <a:t> </a:t>
            </a:r>
            <a:r>
              <a:rPr lang="en-US" sz="2800" dirty="0" err="1">
                <a:solidFill>
                  <a:schemeClr val="tx1"/>
                </a:solidFill>
              </a:rPr>
              <a:t>subjektif</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memperhatikan</a:t>
            </a:r>
            <a:r>
              <a:rPr lang="en-US" sz="2800" dirty="0">
                <a:solidFill>
                  <a:schemeClr val="tx1"/>
                </a:solidFill>
              </a:rPr>
              <a:t> </a:t>
            </a:r>
            <a:r>
              <a:rPr lang="en-US" sz="2800" dirty="0" err="1">
                <a:solidFill>
                  <a:schemeClr val="tx1"/>
                </a:solidFill>
              </a:rPr>
              <a:t>kondiri</a:t>
            </a:r>
            <a:r>
              <a:rPr lang="en-US" sz="2800" dirty="0">
                <a:solidFill>
                  <a:schemeClr val="tx1"/>
                </a:solidFill>
              </a:rPr>
              <a:t>/</a:t>
            </a:r>
            <a:r>
              <a:rPr lang="en-US" sz="2800" dirty="0" err="1">
                <a:solidFill>
                  <a:schemeClr val="tx1"/>
                </a:solidFill>
              </a:rPr>
              <a:t>keadaan</a:t>
            </a:r>
            <a:r>
              <a:rPr lang="en-US" sz="2800" dirty="0">
                <a:solidFill>
                  <a:schemeClr val="tx1"/>
                </a:solidFill>
              </a:rPr>
              <a:t> WP. </a:t>
            </a:r>
            <a:r>
              <a:rPr lang="en-US" sz="2800" dirty="0" err="1">
                <a:solidFill>
                  <a:schemeClr val="tx1"/>
                </a:solidFill>
              </a:rPr>
              <a:t>Dalam</a:t>
            </a:r>
            <a:r>
              <a:rPr lang="en-US" sz="2800" dirty="0">
                <a:solidFill>
                  <a:schemeClr val="tx1"/>
                </a:solidFill>
              </a:rPr>
              <a:t> </a:t>
            </a:r>
            <a:r>
              <a:rPr lang="en-US" sz="2800" dirty="0" err="1">
                <a:solidFill>
                  <a:schemeClr val="tx1"/>
                </a:solidFill>
              </a:rPr>
              <a:t>menentukan</a:t>
            </a:r>
            <a:r>
              <a:rPr lang="en-US" sz="2800" dirty="0">
                <a:solidFill>
                  <a:schemeClr val="tx1"/>
                </a:solidFill>
              </a:rPr>
              <a:t> </a:t>
            </a:r>
            <a:r>
              <a:rPr lang="en-US" sz="2800" dirty="0" err="1">
                <a:solidFill>
                  <a:schemeClr val="tx1"/>
                </a:solidFill>
              </a:rPr>
              <a:t>pajaknya</a:t>
            </a:r>
            <a:r>
              <a:rPr lang="en-US" sz="2800" dirty="0">
                <a:solidFill>
                  <a:schemeClr val="tx1"/>
                </a:solidFill>
              </a:rPr>
              <a:t> </a:t>
            </a:r>
            <a:r>
              <a:rPr lang="en-US" sz="2800" dirty="0" err="1">
                <a:solidFill>
                  <a:schemeClr val="tx1"/>
                </a:solidFill>
              </a:rPr>
              <a:t>harus</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alasan</a:t>
            </a:r>
            <a:r>
              <a:rPr lang="en-US" sz="2800" dirty="0">
                <a:solidFill>
                  <a:schemeClr val="tx1"/>
                </a:solidFill>
              </a:rPr>
              <a:t> </a:t>
            </a:r>
            <a:r>
              <a:rPr lang="en-US" sz="2800" dirty="0" err="1">
                <a:solidFill>
                  <a:schemeClr val="tx1"/>
                </a:solidFill>
              </a:rPr>
              <a:t>objektif</a:t>
            </a:r>
            <a:r>
              <a:rPr lang="en-US" sz="2800" dirty="0">
                <a:solidFill>
                  <a:schemeClr val="tx1"/>
                </a:solidFill>
              </a:rPr>
              <a:t> yang </a:t>
            </a:r>
            <a:r>
              <a:rPr lang="en-US" sz="2800" dirty="0" err="1">
                <a:solidFill>
                  <a:schemeClr val="tx1"/>
                </a:solidFill>
              </a:rPr>
              <a:t>berhubungan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keadaan</a:t>
            </a:r>
            <a:r>
              <a:rPr lang="en-US" sz="2800" dirty="0">
                <a:solidFill>
                  <a:schemeClr val="tx1"/>
                </a:solidFill>
              </a:rPr>
              <a:t> </a:t>
            </a:r>
            <a:r>
              <a:rPr lang="en-US" sz="2800" dirty="0" err="1">
                <a:solidFill>
                  <a:schemeClr val="tx1"/>
                </a:solidFill>
              </a:rPr>
              <a:t>materialnya</a:t>
            </a:r>
            <a:r>
              <a:rPr lang="en-US" sz="2800" dirty="0">
                <a:solidFill>
                  <a:schemeClr val="tx1"/>
                </a:solidFill>
              </a:rPr>
              <a:t> (</a:t>
            </a:r>
            <a:r>
              <a:rPr lang="en-US" sz="2800" dirty="0" err="1">
                <a:solidFill>
                  <a:schemeClr val="tx1"/>
                </a:solidFill>
              </a:rPr>
              <a:t>gaya</a:t>
            </a:r>
            <a:r>
              <a:rPr lang="en-US" sz="2800" dirty="0">
                <a:solidFill>
                  <a:schemeClr val="tx1"/>
                </a:solidFill>
              </a:rPr>
              <a:t> </a:t>
            </a:r>
            <a:r>
              <a:rPr lang="en-US" sz="2800" dirty="0" err="1">
                <a:solidFill>
                  <a:schemeClr val="tx1"/>
                </a:solidFill>
              </a:rPr>
              <a:t>pikul</a:t>
            </a:r>
            <a:r>
              <a:rPr lang="en-US" sz="2800" dirty="0">
                <a:solidFill>
                  <a:schemeClr val="tx1"/>
                </a:solidFill>
              </a:rPr>
              <a:t>). Ex. </a:t>
            </a:r>
            <a:r>
              <a:rPr lang="en-US" sz="2800" dirty="0" err="1">
                <a:solidFill>
                  <a:schemeClr val="tx1"/>
                </a:solidFill>
              </a:rPr>
              <a:t>PPh</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Timbulnya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Utang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Pertanyaan</a:t>
            </a:r>
            <a:r>
              <a:rPr lang="en-US" sz="2800" dirty="0">
                <a:solidFill>
                  <a:schemeClr val="tx1"/>
                </a:solidFill>
              </a:rPr>
              <a:t> yang </a:t>
            </a:r>
            <a:r>
              <a:rPr lang="en-US" sz="2800" dirty="0" err="1">
                <a:solidFill>
                  <a:schemeClr val="tx1"/>
                </a:solidFill>
              </a:rPr>
              <a:t>sangat</a:t>
            </a:r>
            <a:r>
              <a:rPr lang="en-US" sz="2800" dirty="0">
                <a:solidFill>
                  <a:schemeClr val="tx1"/>
                </a:solidFill>
              </a:rPr>
              <a:t> </a:t>
            </a:r>
            <a:r>
              <a:rPr lang="en-US" sz="2800" dirty="0" err="1">
                <a:solidFill>
                  <a:schemeClr val="tx1"/>
                </a:solidFill>
              </a:rPr>
              <a:t>mendasar</a:t>
            </a:r>
            <a:r>
              <a:rPr lang="en-US" sz="2800" dirty="0">
                <a:solidFill>
                  <a:schemeClr val="tx1"/>
                </a:solidFill>
              </a:rPr>
              <a:t> </a:t>
            </a:r>
            <a:r>
              <a:rPr lang="en-US" sz="2800" dirty="0" err="1">
                <a:solidFill>
                  <a:schemeClr val="tx1"/>
                </a:solidFill>
              </a:rPr>
              <a:t>adalah</a:t>
            </a:r>
            <a:r>
              <a:rPr lang="en-US" sz="2800" dirty="0">
                <a:solidFill>
                  <a:schemeClr val="tx1"/>
                </a:solidFill>
              </a:rPr>
              <a:t> </a:t>
            </a:r>
            <a:r>
              <a:rPr lang="en-US" sz="2800" dirty="0" err="1">
                <a:solidFill>
                  <a:schemeClr val="tx1"/>
                </a:solidFill>
              </a:rPr>
              <a:t>kapan</a:t>
            </a:r>
            <a:r>
              <a:rPr lang="en-US" sz="2800" dirty="0">
                <a:solidFill>
                  <a:schemeClr val="tx1"/>
                </a:solidFill>
              </a:rPr>
              <a:t> </a:t>
            </a:r>
            <a:r>
              <a:rPr lang="en-US" sz="2800" dirty="0" err="1">
                <a:solidFill>
                  <a:schemeClr val="tx1"/>
                </a:solidFill>
              </a:rPr>
              <a:t>timbulnya</a:t>
            </a:r>
            <a:r>
              <a:rPr lang="en-US" sz="2800" dirty="0">
                <a:solidFill>
                  <a:schemeClr val="tx1"/>
                </a:solidFill>
              </a:rPr>
              <a:t> </a:t>
            </a:r>
            <a:r>
              <a:rPr lang="en-US" sz="2800" dirty="0" err="1">
                <a:solidFill>
                  <a:schemeClr val="tx1"/>
                </a:solidFill>
              </a:rPr>
              <a:t>utang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seseorang</a:t>
            </a:r>
            <a:r>
              <a:rPr lang="en-US" sz="2800" dirty="0">
                <a:solidFill>
                  <a:schemeClr val="tx1"/>
                </a:solidFill>
              </a:rPr>
              <a:t> </a:t>
            </a:r>
            <a:r>
              <a:rPr lang="en-US" sz="2800" dirty="0" err="1">
                <a:solidFill>
                  <a:schemeClr val="tx1"/>
                </a:solidFill>
              </a:rPr>
              <a:t>terhadap</a:t>
            </a:r>
            <a:r>
              <a:rPr lang="en-US" sz="2800" dirty="0">
                <a:solidFill>
                  <a:schemeClr val="tx1"/>
                </a:solidFill>
              </a:rPr>
              <a:t> </a:t>
            </a:r>
            <a:r>
              <a:rPr lang="en-US" sz="2800" dirty="0" err="1">
                <a:solidFill>
                  <a:schemeClr val="tx1"/>
                </a:solidFill>
              </a:rPr>
              <a:t>negara</a:t>
            </a:r>
            <a:r>
              <a:rPr lang="en-US" sz="2800" dirty="0">
                <a:solidFill>
                  <a:schemeClr val="tx1"/>
                </a:solidFill>
              </a:rPr>
              <a:t>, </a:t>
            </a:r>
            <a:r>
              <a:rPr lang="en-US" sz="2800" dirty="0" err="1">
                <a:solidFill>
                  <a:schemeClr val="tx1"/>
                </a:solidFill>
              </a:rPr>
              <a:t>padahal</a:t>
            </a:r>
            <a:r>
              <a:rPr lang="en-US" sz="2800" dirty="0">
                <a:solidFill>
                  <a:schemeClr val="tx1"/>
                </a:solidFill>
              </a:rPr>
              <a:t> </a:t>
            </a:r>
            <a:r>
              <a:rPr lang="en-US" sz="2800" dirty="0" err="1">
                <a:solidFill>
                  <a:schemeClr val="tx1"/>
                </a:solidFill>
              </a:rPr>
              <a:t>tidak</a:t>
            </a:r>
            <a:r>
              <a:rPr lang="en-US" sz="2800" dirty="0">
                <a:solidFill>
                  <a:schemeClr val="tx1"/>
                </a:solidFill>
              </a:rPr>
              <a:t> </a:t>
            </a:r>
            <a:r>
              <a:rPr lang="en-US" sz="2800" dirty="0" err="1">
                <a:solidFill>
                  <a:schemeClr val="tx1"/>
                </a:solidFill>
              </a:rPr>
              <a:t>pernah</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perikatan</a:t>
            </a:r>
            <a:r>
              <a:rPr lang="en-US" sz="2800" dirty="0">
                <a:solidFill>
                  <a:schemeClr val="tx1"/>
                </a:solidFill>
              </a:rPr>
              <a:t> </a:t>
            </a:r>
            <a:r>
              <a:rPr lang="en-US" sz="2800" dirty="0" err="1">
                <a:solidFill>
                  <a:schemeClr val="tx1"/>
                </a:solidFill>
              </a:rPr>
              <a:t>antara</a:t>
            </a:r>
            <a:r>
              <a:rPr lang="en-US" sz="2800" dirty="0">
                <a:solidFill>
                  <a:schemeClr val="tx1"/>
                </a:solidFill>
              </a:rPr>
              <a:t> </a:t>
            </a:r>
            <a:r>
              <a:rPr lang="en-US" sz="2800" dirty="0" err="1">
                <a:solidFill>
                  <a:schemeClr val="tx1"/>
                </a:solidFill>
              </a:rPr>
              <a:t>negara</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seseorang</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konteks</a:t>
            </a:r>
            <a:r>
              <a:rPr lang="en-US" sz="2800" dirty="0">
                <a:solidFill>
                  <a:schemeClr val="tx1"/>
                </a:solidFill>
              </a:rPr>
              <a:t> </a:t>
            </a:r>
            <a:r>
              <a:rPr lang="en-US" sz="2800" dirty="0" err="1">
                <a:solidFill>
                  <a:schemeClr val="tx1"/>
                </a:solidFill>
              </a:rPr>
              <a:t>membayar</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Dalam</a:t>
            </a:r>
            <a:r>
              <a:rPr lang="en-US" sz="2800" dirty="0">
                <a:solidFill>
                  <a:schemeClr val="tx1"/>
                </a:solidFill>
              </a:rPr>
              <a:t> </a:t>
            </a:r>
            <a:r>
              <a:rPr lang="en-US" sz="2800" dirty="0" err="1">
                <a:solidFill>
                  <a:schemeClr val="tx1"/>
                </a:solidFill>
              </a:rPr>
              <a:t>hukum</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timbulnya</a:t>
            </a:r>
            <a:r>
              <a:rPr lang="en-US" sz="2800" dirty="0">
                <a:solidFill>
                  <a:schemeClr val="tx1"/>
                </a:solidFill>
              </a:rPr>
              <a:t> </a:t>
            </a:r>
            <a:r>
              <a:rPr lang="en-US" sz="2800" dirty="0" err="1">
                <a:solidFill>
                  <a:schemeClr val="tx1"/>
                </a:solidFill>
              </a:rPr>
              <a:t>utang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dua</a:t>
            </a:r>
            <a:r>
              <a:rPr lang="en-US" sz="2800" dirty="0">
                <a:solidFill>
                  <a:schemeClr val="tx1"/>
                </a:solidFill>
              </a:rPr>
              <a:t> </a:t>
            </a:r>
            <a:r>
              <a:rPr lang="en-US" sz="2800" dirty="0" err="1">
                <a:solidFill>
                  <a:schemeClr val="tx1"/>
                </a:solidFill>
              </a:rPr>
              <a:t>pendapat</a:t>
            </a:r>
            <a:r>
              <a:rPr lang="en-US" sz="2800" dirty="0">
                <a:solidFill>
                  <a:schemeClr val="tx1"/>
                </a:solidFill>
              </a:rPr>
              <a:t> yang </a:t>
            </a:r>
            <a:r>
              <a:rPr lang="en-US" sz="2800" dirty="0" err="1">
                <a:solidFill>
                  <a:schemeClr val="tx1"/>
                </a:solidFill>
              </a:rPr>
              <a:t>berbeda</a:t>
            </a:r>
            <a:r>
              <a:rPr lang="en-US" sz="2800" dirty="0">
                <a:solidFill>
                  <a:schemeClr val="tx1"/>
                </a:solidFill>
              </a:rPr>
              <a:t>. </a:t>
            </a:r>
          </a:p>
          <a:p>
            <a:pPr marL="514350" indent="-514350" algn="just">
              <a:buFontTx/>
              <a:buAutoNum type="arabicPeriod"/>
              <a:defRPr/>
            </a:pPr>
            <a:r>
              <a:rPr lang="en-US" sz="2800" dirty="0" err="1">
                <a:solidFill>
                  <a:schemeClr val="tx1"/>
                </a:solidFill>
              </a:rPr>
              <a:t>Saat</a:t>
            </a:r>
            <a:r>
              <a:rPr lang="en-US" sz="2800" dirty="0">
                <a:solidFill>
                  <a:schemeClr val="tx1"/>
                </a:solidFill>
              </a:rPr>
              <a:t> </a:t>
            </a:r>
            <a:r>
              <a:rPr lang="en-US" sz="2800" dirty="0" err="1">
                <a:solidFill>
                  <a:schemeClr val="tx1"/>
                </a:solidFill>
              </a:rPr>
              <a:t>Diundangkannya</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Perpajakan</a:t>
            </a:r>
            <a:endParaRPr lang="en-US" sz="2800" dirty="0">
              <a:solidFill>
                <a:schemeClr val="tx1"/>
              </a:solidFill>
            </a:endParaRPr>
          </a:p>
          <a:p>
            <a:pPr marL="514350" indent="-514350" algn="just">
              <a:buFontTx/>
              <a:buAutoNum type="arabicPeriod"/>
              <a:defRPr/>
            </a:pPr>
            <a:r>
              <a:rPr lang="en-US" sz="2800" dirty="0" err="1">
                <a:solidFill>
                  <a:schemeClr val="tx1"/>
                </a:solidFill>
              </a:rPr>
              <a:t>Saat</a:t>
            </a:r>
            <a:r>
              <a:rPr lang="en-US" sz="2800" dirty="0">
                <a:solidFill>
                  <a:schemeClr val="tx1"/>
                </a:solidFill>
              </a:rPr>
              <a:t> </a:t>
            </a:r>
            <a:r>
              <a:rPr lang="en-US" sz="2800" dirty="0" err="1">
                <a:solidFill>
                  <a:schemeClr val="tx1"/>
                </a:solidFill>
              </a:rPr>
              <a:t>dikeluarkannya</a:t>
            </a:r>
            <a:r>
              <a:rPr lang="en-US" sz="2800" dirty="0">
                <a:solidFill>
                  <a:schemeClr val="tx1"/>
                </a:solidFill>
              </a:rPr>
              <a:t> </a:t>
            </a:r>
            <a:r>
              <a:rPr lang="en-US" sz="2800" dirty="0" err="1">
                <a:solidFill>
                  <a:schemeClr val="tx1"/>
                </a:solidFill>
              </a:rPr>
              <a:t>Surat</a:t>
            </a:r>
            <a:r>
              <a:rPr lang="en-US" sz="2800" dirty="0">
                <a:solidFill>
                  <a:schemeClr val="tx1"/>
                </a:solidFill>
              </a:rPr>
              <a:t> </a:t>
            </a:r>
            <a:r>
              <a:rPr lang="en-US" sz="2800" dirty="0" err="1">
                <a:solidFill>
                  <a:schemeClr val="tx1"/>
                </a:solidFill>
              </a:rPr>
              <a:t>Ketetapan</a:t>
            </a:r>
            <a:r>
              <a:rPr lang="en-US" sz="2800" dirty="0">
                <a:solidFill>
                  <a:schemeClr val="tx1"/>
                </a:solidFill>
              </a:rPr>
              <a:t> </a:t>
            </a:r>
            <a:r>
              <a:rPr lang="en-US" sz="2800" dirty="0" err="1">
                <a:solidFill>
                  <a:schemeClr val="tx1"/>
                </a:solidFill>
              </a:rPr>
              <a:t>Pajak</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Hapusnya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Utang</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a:t>
            </a:r>
            <a:r>
              <a:rPr lang="en-US" sz="2800" dirty="0">
                <a:solidFill>
                  <a:schemeClr val="tx1"/>
                </a:solidFill>
              </a:rPr>
              <a:t> 4 (</a:t>
            </a:r>
            <a:r>
              <a:rPr lang="en-US" sz="2800" dirty="0" err="1">
                <a:solidFill>
                  <a:schemeClr val="tx1"/>
                </a:solidFill>
              </a:rPr>
              <a:t>empat</a:t>
            </a:r>
            <a:r>
              <a:rPr lang="en-US" sz="2800" dirty="0">
                <a:solidFill>
                  <a:schemeClr val="tx1"/>
                </a:solidFill>
              </a:rPr>
              <a:t>) </a:t>
            </a:r>
            <a:r>
              <a:rPr lang="en-US" sz="2800" dirty="0" err="1">
                <a:solidFill>
                  <a:schemeClr val="tx1"/>
                </a:solidFill>
              </a:rPr>
              <a:t>hal</a:t>
            </a:r>
            <a:r>
              <a:rPr lang="en-US" sz="2800" dirty="0">
                <a:solidFill>
                  <a:schemeClr val="tx1"/>
                </a:solidFill>
              </a:rPr>
              <a:t> yang </a:t>
            </a:r>
            <a:r>
              <a:rPr lang="en-US" sz="2800" dirty="0" err="1">
                <a:solidFill>
                  <a:schemeClr val="tx1"/>
                </a:solidFill>
              </a:rPr>
              <a:t>mengakibatkan</a:t>
            </a:r>
            <a:r>
              <a:rPr lang="en-US" sz="2800" dirty="0">
                <a:solidFill>
                  <a:schemeClr val="tx1"/>
                </a:solidFill>
              </a:rPr>
              <a:t> </a:t>
            </a:r>
            <a:r>
              <a:rPr lang="en-US" sz="2800" dirty="0" err="1">
                <a:solidFill>
                  <a:schemeClr val="tx1"/>
                </a:solidFill>
              </a:rPr>
              <a:t>hapusnya</a:t>
            </a:r>
            <a:r>
              <a:rPr lang="en-US" sz="2800" dirty="0">
                <a:solidFill>
                  <a:schemeClr val="tx1"/>
                </a:solidFill>
              </a:rPr>
              <a:t> (</a:t>
            </a:r>
            <a:r>
              <a:rPr lang="en-US" sz="2800" dirty="0" err="1">
                <a:solidFill>
                  <a:schemeClr val="tx1"/>
                </a:solidFill>
              </a:rPr>
              <a:t>berakhirnya</a:t>
            </a:r>
            <a:r>
              <a:rPr lang="en-US" sz="2800" dirty="0">
                <a:solidFill>
                  <a:schemeClr val="tx1"/>
                </a:solidFill>
              </a:rPr>
              <a:t>) </a:t>
            </a:r>
            <a:r>
              <a:rPr lang="en-US" sz="2800" dirty="0" err="1">
                <a:solidFill>
                  <a:schemeClr val="tx1"/>
                </a:solidFill>
              </a:rPr>
              <a:t>utang</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yaitu</a:t>
            </a:r>
            <a:r>
              <a:rPr lang="en-US" sz="2800" dirty="0">
                <a:solidFill>
                  <a:schemeClr val="tx1"/>
                </a:solidFill>
              </a:rPr>
              <a:t> :</a:t>
            </a:r>
          </a:p>
          <a:p>
            <a:pPr algn="just">
              <a:defRPr/>
            </a:pPr>
            <a:endParaRPr lang="en-US" sz="2800" dirty="0">
              <a:solidFill>
                <a:schemeClr val="tx1"/>
              </a:solidFill>
            </a:endParaRPr>
          </a:p>
          <a:p>
            <a:pPr marL="514350" indent="-514350" algn="just">
              <a:buFont typeface="+mj-lt"/>
              <a:buAutoNum type="arabicPeriod"/>
              <a:defRPr/>
            </a:pPr>
            <a:r>
              <a:rPr lang="en-US" sz="2800" dirty="0" err="1">
                <a:solidFill>
                  <a:schemeClr val="tx1"/>
                </a:solidFill>
              </a:rPr>
              <a:t>Pembayaran</a:t>
            </a:r>
            <a:r>
              <a:rPr lang="en-US" sz="2800" dirty="0">
                <a:solidFill>
                  <a:schemeClr val="tx1"/>
                </a:solidFill>
              </a:rPr>
              <a:t>;</a:t>
            </a:r>
          </a:p>
          <a:p>
            <a:pPr marL="514350" indent="-514350" algn="just">
              <a:buFont typeface="+mj-lt"/>
              <a:buAutoNum type="arabicPeriod"/>
              <a:defRPr/>
            </a:pPr>
            <a:r>
              <a:rPr lang="en-US" sz="2800" dirty="0" err="1">
                <a:solidFill>
                  <a:schemeClr val="tx1"/>
                </a:solidFill>
              </a:rPr>
              <a:t>Kompensasi</a:t>
            </a:r>
            <a:r>
              <a:rPr lang="en-US" sz="2800" dirty="0">
                <a:solidFill>
                  <a:schemeClr val="tx1"/>
                </a:solidFill>
              </a:rPr>
              <a:t>;</a:t>
            </a:r>
          </a:p>
          <a:p>
            <a:pPr marL="514350" indent="-514350" algn="just">
              <a:buFont typeface="+mj-lt"/>
              <a:buAutoNum type="arabicPeriod"/>
              <a:defRPr/>
            </a:pPr>
            <a:r>
              <a:rPr lang="en-US" sz="2800" dirty="0" err="1">
                <a:solidFill>
                  <a:schemeClr val="tx1"/>
                </a:solidFill>
              </a:rPr>
              <a:t>Daluarsa</a:t>
            </a:r>
            <a:r>
              <a:rPr lang="en-US" sz="2800" dirty="0">
                <a:solidFill>
                  <a:schemeClr val="tx1"/>
                </a:solidFill>
              </a:rPr>
              <a:t>; </a:t>
            </a:r>
            <a:r>
              <a:rPr lang="en-US" sz="2800" dirty="0" err="1">
                <a:solidFill>
                  <a:schemeClr val="tx1"/>
                </a:solidFill>
              </a:rPr>
              <a:t>dan</a:t>
            </a:r>
            <a:endParaRPr lang="en-US" sz="2800" dirty="0">
              <a:solidFill>
                <a:schemeClr val="tx1"/>
              </a:solidFill>
            </a:endParaRPr>
          </a:p>
          <a:p>
            <a:pPr marL="514350" indent="-514350" algn="just">
              <a:buFont typeface="+mj-lt"/>
              <a:buAutoNum type="arabicPeriod"/>
              <a:defRPr/>
            </a:pPr>
            <a:r>
              <a:rPr lang="en-US" sz="2800" dirty="0" err="1">
                <a:solidFill>
                  <a:schemeClr val="tx1"/>
                </a:solidFill>
              </a:rPr>
              <a:t>Penghapusan</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Azaz</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Pengenaan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pengenaan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tiga</a:t>
            </a:r>
            <a:r>
              <a:rPr lang="en-US" sz="2800" dirty="0">
                <a:solidFill>
                  <a:schemeClr val="tx1"/>
                </a:solidFill>
              </a:rPr>
              <a:t> </a:t>
            </a:r>
            <a:r>
              <a:rPr lang="en-US" sz="2800" dirty="0" err="1">
                <a:solidFill>
                  <a:schemeClr val="tx1"/>
                </a:solidFill>
              </a:rPr>
              <a:t>asas</a:t>
            </a:r>
            <a:r>
              <a:rPr lang="en-US" sz="2800" dirty="0">
                <a:solidFill>
                  <a:schemeClr val="tx1"/>
                </a:solidFill>
              </a:rPr>
              <a:t> yang </a:t>
            </a:r>
            <a:r>
              <a:rPr lang="en-US" sz="2800" dirty="0" err="1">
                <a:solidFill>
                  <a:schemeClr val="tx1"/>
                </a:solidFill>
              </a:rPr>
              <a:t>biasa</a:t>
            </a:r>
            <a:r>
              <a:rPr lang="en-US" sz="2800" dirty="0">
                <a:solidFill>
                  <a:schemeClr val="tx1"/>
                </a:solidFill>
              </a:rPr>
              <a:t> </a:t>
            </a:r>
            <a:r>
              <a:rPr lang="en-US" sz="2800" dirty="0" err="1">
                <a:solidFill>
                  <a:schemeClr val="tx1"/>
                </a:solidFill>
              </a:rPr>
              <a:t>dilakukan</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Domisili</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Sumber</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Kebangsaan</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Ciri-ciri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dari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pengertian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algn="just">
              <a:buFontTx/>
              <a:buAutoNum type="arabicPeriod"/>
              <a:defRPr/>
            </a:pPr>
            <a:r>
              <a:rPr lang="en-US" sz="2800" dirty="0" err="1">
                <a:solidFill>
                  <a:schemeClr val="tx1"/>
                </a:solidFill>
                <a:latin typeface="Arial" pitchFamily="34" charset="0"/>
                <a:cs typeface="Arial" pitchFamily="34" charset="0"/>
              </a:rPr>
              <a:t>Pajak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Merupakan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Kontribusi</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peralihan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kekayaan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dari</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orang</a:t>
            </a:r>
            <a:r>
              <a:rPr lang="en-US" sz="2800" dirty="0">
                <a:solidFill>
                  <a:schemeClr val="tx1"/>
                </a:solidFill>
                <a:latin typeface="Arial" pitchFamily="34" charset="0"/>
                <a:cs typeface="Arial" pitchFamily="34" charset="0"/>
              </a:rPr>
              <a:t>/</a:t>
            </a:r>
            <a:r>
              <a:rPr lang="en-US" sz="2800" dirty="0" err="1">
                <a:solidFill>
                  <a:schemeClr val="tx1"/>
                </a:solidFill>
                <a:latin typeface="Arial" pitchFamily="34" charset="0"/>
                <a:cs typeface="Arial" pitchFamily="34" charset="0"/>
              </a:rPr>
              <a:t>badan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ke</a:t>
            </a:r>
            <a:r>
              <a:rPr lang="en-US" sz="2800" dirty="0">
                <a:solidFill>
                  <a:schemeClr val="tx1"/>
                </a:solidFill>
                <a:latin typeface="Arial" pitchFamily="34" charset="0"/>
                <a:cs typeface="Arial" pitchFamily="34" charset="0"/>
              </a:rPr>
              <a:t> Negara)</a:t>
            </a:r>
          </a:p>
          <a:p>
            <a:pPr marL="514350" indent="-514350" algn="just">
              <a:buFontTx/>
              <a:buAutoNum type="arabicPeriod"/>
              <a:defRPr/>
            </a:pPr>
            <a:r>
              <a:rPr lang="en-US" sz="2800" dirty="0" err="1">
                <a:solidFill>
                  <a:schemeClr val="tx1"/>
                </a:solidFill>
                <a:latin typeface="Arial" pitchFamily="34" charset="0"/>
                <a:cs typeface="Arial" pitchFamily="34" charset="0"/>
              </a:rPr>
              <a:t>Pajak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Dipungut</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berdasarkan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Undang-Undang</a:t>
            </a:r>
            <a:endParaRPr lang="en-US" sz="2800" dirty="0">
              <a:solidFill>
                <a:schemeClr val="tx1"/>
              </a:solidFill>
              <a:latin typeface="Arial" pitchFamily="34" charset="0"/>
              <a:cs typeface="Arial" pitchFamily="34" charset="0"/>
            </a:endParaRPr>
          </a:p>
          <a:p>
            <a:pPr marL="514350" indent="-514350" algn="just">
              <a:buFontTx/>
              <a:buAutoNum type="arabicPeriod"/>
              <a:defRPr/>
            </a:pPr>
            <a:r>
              <a:rPr lang="en-US" sz="2800" dirty="0" err="1">
                <a:solidFill>
                  <a:schemeClr val="tx1"/>
                </a:solidFill>
                <a:latin typeface="Arial" pitchFamily="34" charset="0"/>
                <a:cs typeface="Arial" pitchFamily="34" charset="0"/>
              </a:rPr>
              <a:t>Pelaksanaannya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dapat</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dipaksakan</a:t>
            </a:r>
            <a:endParaRPr lang="en-US" sz="2800" dirty="0">
              <a:solidFill>
                <a:schemeClr val="tx1"/>
              </a:solidFill>
              <a:latin typeface="Arial" pitchFamily="34" charset="0"/>
              <a:cs typeface="Arial" pitchFamily="34" charset="0"/>
            </a:endParaRPr>
          </a:p>
          <a:p>
            <a:pPr marL="514350" indent="-514350" algn="just">
              <a:buFontTx/>
              <a:buAutoNum type="arabicPeriod"/>
              <a:defRPr/>
            </a:pPr>
            <a:r>
              <a:rPr lang="en-US" sz="2800" dirty="0" err="1">
                <a:solidFill>
                  <a:schemeClr val="tx1"/>
                </a:solidFill>
                <a:latin typeface="Arial" pitchFamily="34" charset="0"/>
                <a:cs typeface="Arial" pitchFamily="34" charset="0"/>
              </a:rPr>
              <a:t>Tidak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ada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Kontra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prestasi</a:t>
            </a:r>
            <a:r>
              <a:rPr lang="en-US" sz="2800" dirty="0">
                <a:solidFill>
                  <a:schemeClr val="tx1"/>
                </a:solidFill>
                <a:latin typeface="Arial" pitchFamily="34" charset="0"/>
                <a:cs typeface="Arial" pitchFamily="34" charset="0"/>
              </a:rPr>
              <a:t>/</a:t>
            </a:r>
            <a:r>
              <a:rPr lang="en-US" sz="2800" dirty="0" err="1">
                <a:solidFill>
                  <a:schemeClr val="tx1"/>
                </a:solidFill>
                <a:latin typeface="Arial" pitchFamily="34" charset="0"/>
                <a:cs typeface="Arial" pitchFamily="34" charset="0"/>
              </a:rPr>
              <a:t>imbalan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langsung</a:t>
            </a:r>
            <a:endParaRPr lang="en-US" sz="2800" dirty="0">
              <a:solidFill>
                <a:schemeClr val="tx1"/>
              </a:solidFill>
              <a:latin typeface="Arial" pitchFamily="34" charset="0"/>
              <a:cs typeface="Arial" pitchFamily="34" charset="0"/>
            </a:endParaRPr>
          </a:p>
          <a:p>
            <a:pPr marL="514350" indent="-514350" algn="just">
              <a:buFontTx/>
              <a:buAutoNum type="arabicPeriod"/>
              <a:defRPr/>
            </a:pPr>
            <a:r>
              <a:rPr lang="en-US" sz="2800" dirty="0" err="1">
                <a:solidFill>
                  <a:schemeClr val="tx1"/>
                </a:solidFill>
                <a:latin typeface="Arial" pitchFamily="34" charset="0"/>
                <a:cs typeface="Arial" pitchFamily="34" charset="0"/>
              </a:rPr>
              <a:t>Digunakan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untuk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keperluan</a:t>
            </a:r>
            <a:r>
              <a:rPr lang="en-US" sz="2800" dirty="0">
                <a:solidFill>
                  <a:schemeClr val="tx1"/>
                </a:solidFill>
                <a:latin typeface="Arial" pitchFamily="34" charset="0"/>
                <a:cs typeface="Arial" pitchFamily="34" charset="0"/>
              </a:rPr>
              <a:t> Negara</a:t>
            </a:r>
          </a:p>
          <a:p>
            <a:pPr marL="514350" indent="-514350" algn="just">
              <a:buFontTx/>
              <a:buAutoNum type="arabicPeriod"/>
              <a:defRPr/>
            </a:pPr>
            <a:r>
              <a:rPr lang="en-US" sz="2800" dirty="0" err="1">
                <a:solidFill>
                  <a:schemeClr val="tx1"/>
                </a:solidFill>
                <a:latin typeface="Arial" pitchFamily="34" charset="0"/>
                <a:cs typeface="Arial" pitchFamily="34" charset="0"/>
              </a:rPr>
              <a:t>Untuk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sebesar-besarnya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kemakmuran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rakyat</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Azaz</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tiga</a:t>
            </a:r>
            <a:r>
              <a:rPr lang="en-US" sz="2800" dirty="0">
                <a:solidFill>
                  <a:schemeClr val="tx1"/>
                </a:solidFill>
              </a:rPr>
              <a:t> </a:t>
            </a:r>
            <a:r>
              <a:rPr lang="en-US" sz="2800" dirty="0" err="1">
                <a:solidFill>
                  <a:schemeClr val="tx1"/>
                </a:solidFill>
              </a:rPr>
              <a:t>asas</a:t>
            </a:r>
            <a:r>
              <a:rPr lang="en-US" sz="2800" dirty="0">
                <a:solidFill>
                  <a:schemeClr val="tx1"/>
                </a:solidFill>
              </a:rPr>
              <a:t> yang </a:t>
            </a:r>
            <a:r>
              <a:rPr lang="en-US" sz="2800" dirty="0" err="1">
                <a:solidFill>
                  <a:schemeClr val="tx1"/>
                </a:solidFill>
              </a:rPr>
              <a:t>biasa</a:t>
            </a:r>
            <a:r>
              <a:rPr lang="en-US" sz="2800" dirty="0">
                <a:solidFill>
                  <a:schemeClr val="tx1"/>
                </a:solidFill>
              </a:rPr>
              <a:t> </a:t>
            </a:r>
            <a:r>
              <a:rPr lang="en-US" sz="2800" dirty="0" err="1">
                <a:solidFill>
                  <a:schemeClr val="tx1"/>
                </a:solidFill>
              </a:rPr>
              <a:t>dilakukan</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Azas</a:t>
            </a:r>
            <a:r>
              <a:rPr lang="en-US" sz="2800" dirty="0">
                <a:solidFill>
                  <a:srgbClr val="FF0000"/>
                </a:solidFill>
              </a:rPr>
              <a:t> </a:t>
            </a:r>
            <a:r>
              <a:rPr lang="en-US" sz="2800" dirty="0" err="1">
                <a:solidFill>
                  <a:srgbClr val="FF0000"/>
                </a:solidFill>
              </a:rPr>
              <a:t>Domisili</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Sumber</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Kebangsaan</a:t>
            </a:r>
            <a:endParaRPr lang="en-US" sz="2800" dirty="0">
              <a:solidFill>
                <a:schemeClr val="tx1"/>
              </a:solidFill>
            </a:endParaRPr>
          </a:p>
        </p:txBody>
      </p:sp>
      <p:sp>
        <p:nvSpPr>
          <p:cNvPr id="7" name="Rectangular Callout 6"/>
          <p:cNvSpPr/>
          <p:nvPr/>
        </p:nvSpPr>
        <p:spPr>
          <a:xfrm>
            <a:off x="785786" y="142875"/>
            <a:ext cx="7929589" cy="3214688"/>
          </a:xfrm>
          <a:prstGeom prst="wedgeRectCallout">
            <a:avLst>
              <a:gd name="adj1" fmla="val -30909"/>
              <a:gd name="adj2" fmla="val 6893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asas</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smtClean="0">
                <a:solidFill>
                  <a:schemeClr val="tx1"/>
                </a:solidFill>
              </a:rPr>
              <a:t>Pengenaan</a:t>
            </a:r>
            <a:r>
              <a:rPr lang="pt-BR" sz="2800" dirty="0" smtClean="0">
                <a:solidFill>
                  <a:schemeClr val="tx1"/>
                </a:solidFill>
              </a:rPr>
              <a:t> </a:t>
            </a:r>
            <a:r>
              <a:rPr lang="pt-BR" sz="2800" dirty="0">
                <a:solidFill>
                  <a:schemeClr val="tx1"/>
                </a:solidFill>
              </a:rPr>
              <a:t>pajak berdasarkan pada domisili atau tempat tinggal WP dalam suatu negara. </a:t>
            </a:r>
            <a:r>
              <a:rPr lang="pt-BR" sz="2800" dirty="0">
                <a:solidFill>
                  <a:schemeClr val="tx1"/>
                </a:solidFill>
              </a:rPr>
              <a:t>Negara dimana WP bertempat tinggal berhak memungut pajak terhadap WP tanpa melihat dari mana pendapatan atau penghasilan tersebut diperoleh, baik dari DN maupun LN dan tanpa melihat kebangsaan/kewarganegaraan WP tersebut.</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Azaz</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tiga</a:t>
            </a:r>
            <a:r>
              <a:rPr lang="en-US" sz="2800" dirty="0">
                <a:solidFill>
                  <a:schemeClr val="tx1"/>
                </a:solidFill>
              </a:rPr>
              <a:t> </a:t>
            </a:r>
            <a:r>
              <a:rPr lang="en-US" sz="2800" dirty="0" err="1">
                <a:solidFill>
                  <a:schemeClr val="tx1"/>
                </a:solidFill>
              </a:rPr>
              <a:t>asas</a:t>
            </a:r>
            <a:r>
              <a:rPr lang="en-US" sz="2800" dirty="0">
                <a:solidFill>
                  <a:schemeClr val="tx1"/>
                </a:solidFill>
              </a:rPr>
              <a:t> yang </a:t>
            </a:r>
            <a:r>
              <a:rPr lang="en-US" sz="2800" dirty="0" err="1">
                <a:solidFill>
                  <a:schemeClr val="tx1"/>
                </a:solidFill>
              </a:rPr>
              <a:t>biasa</a:t>
            </a:r>
            <a:r>
              <a:rPr lang="en-US" sz="2800" dirty="0">
                <a:solidFill>
                  <a:schemeClr val="tx1"/>
                </a:solidFill>
              </a:rPr>
              <a:t> </a:t>
            </a:r>
            <a:r>
              <a:rPr lang="en-US" sz="2800" dirty="0" err="1">
                <a:solidFill>
                  <a:schemeClr val="tx1"/>
                </a:solidFill>
              </a:rPr>
              <a:t>dilakukan</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Domisili</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Azas</a:t>
            </a:r>
            <a:r>
              <a:rPr lang="en-US" sz="2800" dirty="0">
                <a:solidFill>
                  <a:srgbClr val="FF0000"/>
                </a:solidFill>
              </a:rPr>
              <a:t> </a:t>
            </a:r>
            <a:r>
              <a:rPr lang="en-US" sz="2800" dirty="0" err="1">
                <a:solidFill>
                  <a:srgbClr val="FF0000"/>
                </a:solidFill>
              </a:rPr>
              <a:t>Sumber</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Kebangsaan</a:t>
            </a:r>
            <a:endParaRPr lang="en-US" sz="2800" dirty="0">
              <a:solidFill>
                <a:schemeClr val="tx1"/>
              </a:solidFill>
            </a:endParaRPr>
          </a:p>
        </p:txBody>
      </p:sp>
      <p:sp>
        <p:nvSpPr>
          <p:cNvPr id="7" name="Rectangular Callout 6"/>
          <p:cNvSpPr/>
          <p:nvPr/>
        </p:nvSpPr>
        <p:spPr>
          <a:xfrm>
            <a:off x="785786" y="285750"/>
            <a:ext cx="7929589" cy="3214688"/>
          </a:xfrm>
          <a:prstGeom prst="wedgeRectCallout">
            <a:avLst>
              <a:gd name="adj1" fmla="val -30621"/>
              <a:gd name="adj2" fmla="val 8690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pt-BR" sz="2800" dirty="0">
                <a:solidFill>
                  <a:schemeClr val="tx1"/>
                </a:solidFill>
              </a:rPr>
              <a:t>Dalam asas ini </a:t>
            </a:r>
            <a:r>
              <a:rPr lang="pt-BR" sz="2800" dirty="0" smtClean="0">
                <a:solidFill>
                  <a:schemeClr val="tx1"/>
                </a:solidFill>
              </a:rPr>
              <a:t>Pengenaan </a:t>
            </a:r>
            <a:r>
              <a:rPr lang="pt-BR" sz="2800" dirty="0">
                <a:solidFill>
                  <a:schemeClr val="tx1"/>
                </a:solidFill>
              </a:rPr>
              <a:t>pajak didasarkan pada sumber pendapatan/penghasilan dalam suatu negara. </a:t>
            </a:r>
            <a:r>
              <a:rPr lang="pt-BR" sz="2800" dirty="0">
                <a:solidFill>
                  <a:schemeClr val="tx1"/>
                </a:solidFill>
              </a:rPr>
              <a:t>Menurut asas ini, negara yang menjadi sumber pendapatan/penghasilan tersebut berhak memungut pajak tanpa memperhatikan domisili dan kewarganegaraan WP</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Azaz</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ada</a:t>
            </a:r>
            <a:r>
              <a:rPr lang="en-US" sz="2800" dirty="0">
                <a:solidFill>
                  <a:schemeClr val="tx1"/>
                </a:solidFill>
              </a:rPr>
              <a:t> </a:t>
            </a:r>
            <a:r>
              <a:rPr lang="en-US" sz="2800" dirty="0" err="1">
                <a:solidFill>
                  <a:schemeClr val="tx1"/>
                </a:solidFill>
              </a:rPr>
              <a:t>tiga</a:t>
            </a:r>
            <a:r>
              <a:rPr lang="en-US" sz="2800" dirty="0">
                <a:solidFill>
                  <a:schemeClr val="tx1"/>
                </a:solidFill>
              </a:rPr>
              <a:t> </a:t>
            </a:r>
            <a:r>
              <a:rPr lang="en-US" sz="2800" dirty="0" err="1">
                <a:solidFill>
                  <a:schemeClr val="tx1"/>
                </a:solidFill>
              </a:rPr>
              <a:t>asas</a:t>
            </a:r>
            <a:r>
              <a:rPr lang="en-US" sz="2800" dirty="0">
                <a:solidFill>
                  <a:schemeClr val="tx1"/>
                </a:solidFill>
              </a:rPr>
              <a:t> yang </a:t>
            </a:r>
            <a:r>
              <a:rPr lang="en-US" sz="2800" dirty="0" err="1">
                <a:solidFill>
                  <a:schemeClr val="tx1"/>
                </a:solidFill>
              </a:rPr>
              <a:t>biasa</a:t>
            </a:r>
            <a:r>
              <a:rPr lang="en-US" sz="2800" dirty="0">
                <a:solidFill>
                  <a:schemeClr val="tx1"/>
                </a:solidFill>
              </a:rPr>
              <a:t> </a:t>
            </a:r>
            <a:r>
              <a:rPr lang="en-US" sz="2800" dirty="0" err="1">
                <a:solidFill>
                  <a:schemeClr val="tx1"/>
                </a:solidFill>
              </a:rPr>
              <a:t>dilakukan</a:t>
            </a:r>
            <a:r>
              <a:rPr lang="en-US" sz="2800" dirty="0">
                <a:solidFill>
                  <a:schemeClr val="tx1"/>
                </a:solidFill>
              </a:rPr>
              <a:t> :</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Domisili</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Azas</a:t>
            </a:r>
            <a:r>
              <a:rPr lang="en-US" sz="2800" dirty="0">
                <a:solidFill>
                  <a:schemeClr val="tx1"/>
                </a:solidFill>
              </a:rPr>
              <a:t> </a:t>
            </a:r>
            <a:r>
              <a:rPr lang="en-US" sz="2800" dirty="0" err="1">
                <a:solidFill>
                  <a:schemeClr val="tx1"/>
                </a:solidFill>
              </a:rPr>
              <a:t>Sumber</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Azas</a:t>
            </a:r>
            <a:r>
              <a:rPr lang="en-US" sz="2800" dirty="0">
                <a:solidFill>
                  <a:srgbClr val="FF0000"/>
                </a:solidFill>
              </a:rPr>
              <a:t> </a:t>
            </a:r>
            <a:r>
              <a:rPr lang="en-US" sz="2800" dirty="0" err="1">
                <a:solidFill>
                  <a:srgbClr val="FF0000"/>
                </a:solidFill>
              </a:rPr>
              <a:t>Kebangsaan</a:t>
            </a:r>
            <a:endParaRPr lang="en-US" sz="2800" dirty="0">
              <a:solidFill>
                <a:srgbClr val="FF0000"/>
              </a:solidFill>
            </a:endParaRPr>
          </a:p>
        </p:txBody>
      </p:sp>
      <p:sp>
        <p:nvSpPr>
          <p:cNvPr id="7" name="Rectangular Callout 6"/>
          <p:cNvSpPr/>
          <p:nvPr/>
        </p:nvSpPr>
        <p:spPr>
          <a:xfrm>
            <a:off x="785786" y="285750"/>
            <a:ext cx="7929589" cy="3786188"/>
          </a:xfrm>
          <a:prstGeom prst="wedgeRectCallout">
            <a:avLst>
              <a:gd name="adj1" fmla="val -30621"/>
              <a:gd name="adj2" fmla="val 86900"/>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Dalam</a:t>
            </a:r>
            <a:r>
              <a:rPr lang="en-US" sz="2800" dirty="0">
                <a:solidFill>
                  <a:schemeClr val="tx1"/>
                </a:solidFill>
              </a:rPr>
              <a:t> </a:t>
            </a:r>
            <a:r>
              <a:rPr lang="en-US" sz="2800" dirty="0" err="1">
                <a:solidFill>
                  <a:schemeClr val="tx1"/>
                </a:solidFill>
              </a:rPr>
              <a:t>asas</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smtClean="0">
                <a:solidFill>
                  <a:schemeClr val="tx1"/>
                </a:solidFill>
              </a:rPr>
              <a:t>Pengenaan</a:t>
            </a:r>
            <a:r>
              <a:rPr lang="en-US" sz="2800" dirty="0" smtClean="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pt-BR" sz="2800" dirty="0">
                <a:solidFill>
                  <a:schemeClr val="tx1"/>
                </a:solidFill>
              </a:rPr>
              <a:t>kebangsaan</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kewarganegaraan</a:t>
            </a:r>
            <a:r>
              <a:rPr lang="en-US" sz="2800" dirty="0">
                <a:solidFill>
                  <a:schemeClr val="tx1"/>
                </a:solidFill>
              </a:rPr>
              <a:t> </a:t>
            </a:r>
            <a:r>
              <a:rPr lang="en-US" sz="2800" dirty="0" err="1">
                <a:solidFill>
                  <a:schemeClr val="tx1"/>
                </a:solidFill>
              </a:rPr>
              <a:t>dari</a:t>
            </a:r>
            <a:r>
              <a:rPr lang="en-US" sz="2800" dirty="0">
                <a:solidFill>
                  <a:schemeClr val="tx1"/>
                </a:solidFill>
              </a:rPr>
              <a:t> WP, </a:t>
            </a:r>
            <a:r>
              <a:rPr lang="en-US" sz="2800" dirty="0" err="1">
                <a:solidFill>
                  <a:schemeClr val="tx1"/>
                </a:solidFill>
              </a:rPr>
              <a:t>tanpa</a:t>
            </a:r>
            <a:r>
              <a:rPr lang="en-US" sz="2800" dirty="0">
                <a:solidFill>
                  <a:schemeClr val="tx1"/>
                </a:solidFill>
              </a:rPr>
              <a:t> </a:t>
            </a:r>
            <a:r>
              <a:rPr lang="en-US" sz="2800" dirty="0" err="1">
                <a:solidFill>
                  <a:schemeClr val="tx1"/>
                </a:solidFill>
              </a:rPr>
              <a:t>melihat</a:t>
            </a:r>
            <a:r>
              <a:rPr lang="en-US" sz="2800" dirty="0">
                <a:solidFill>
                  <a:schemeClr val="tx1"/>
                </a:solidFill>
              </a:rPr>
              <a:t> </a:t>
            </a:r>
            <a:r>
              <a:rPr lang="en-US" sz="2800" dirty="0" err="1">
                <a:solidFill>
                  <a:schemeClr val="tx1"/>
                </a:solidFill>
              </a:rPr>
              <a:t>dari</a:t>
            </a:r>
            <a:r>
              <a:rPr lang="en-US" sz="2800" dirty="0">
                <a:solidFill>
                  <a:schemeClr val="tx1"/>
                </a:solidFill>
              </a:rPr>
              <a:t> </a:t>
            </a:r>
            <a:r>
              <a:rPr lang="en-US" sz="2800" dirty="0" err="1">
                <a:solidFill>
                  <a:schemeClr val="tx1"/>
                </a:solidFill>
              </a:rPr>
              <a:t>mana</a:t>
            </a:r>
            <a:r>
              <a:rPr lang="en-US" sz="2800" dirty="0">
                <a:solidFill>
                  <a:schemeClr val="tx1"/>
                </a:solidFill>
              </a:rPr>
              <a:t> </a:t>
            </a:r>
            <a:r>
              <a:rPr lang="en-US" sz="2800" dirty="0" err="1">
                <a:solidFill>
                  <a:schemeClr val="tx1"/>
                </a:solidFill>
              </a:rPr>
              <a:t>sumber</a:t>
            </a:r>
            <a:r>
              <a:rPr lang="en-US" sz="2800" dirty="0">
                <a:solidFill>
                  <a:schemeClr val="tx1"/>
                </a:solidFill>
              </a:rPr>
              <a:t> </a:t>
            </a:r>
            <a:r>
              <a:rPr lang="en-US" sz="2800" dirty="0" err="1">
                <a:solidFill>
                  <a:schemeClr val="tx1"/>
                </a:solidFill>
              </a:rPr>
              <a:t>pendapatan</a:t>
            </a:r>
            <a:r>
              <a:rPr lang="en-US" sz="2800" dirty="0">
                <a:solidFill>
                  <a:schemeClr val="tx1"/>
                </a:solidFill>
              </a:rPr>
              <a:t>/</a:t>
            </a:r>
            <a:r>
              <a:rPr lang="en-US" sz="2800" dirty="0" err="1">
                <a:solidFill>
                  <a:schemeClr val="tx1"/>
                </a:solidFill>
              </a:rPr>
              <a:t>penghasilan</a:t>
            </a:r>
            <a:r>
              <a:rPr lang="en-US" sz="2800" dirty="0">
                <a:solidFill>
                  <a:schemeClr val="tx1"/>
                </a:solidFill>
              </a:rPr>
              <a:t> </a:t>
            </a:r>
            <a:r>
              <a:rPr lang="en-US" sz="2800" dirty="0" err="1">
                <a:solidFill>
                  <a:schemeClr val="tx1"/>
                </a:solidFill>
              </a:rPr>
              <a:t>tersebut</a:t>
            </a:r>
            <a:r>
              <a:rPr lang="en-US" sz="2800" dirty="0">
                <a:solidFill>
                  <a:schemeClr val="tx1"/>
                </a:solidFill>
              </a:rPr>
              <a:t> </a:t>
            </a:r>
            <a:r>
              <a:rPr lang="en-US" sz="2800" dirty="0" err="1">
                <a:solidFill>
                  <a:schemeClr val="tx1"/>
                </a:solidFill>
              </a:rPr>
              <a:t>maupun</a:t>
            </a:r>
            <a:r>
              <a:rPr lang="en-US" sz="2800" dirty="0">
                <a:solidFill>
                  <a:schemeClr val="tx1"/>
                </a:solidFill>
              </a:rPr>
              <a:t> </a:t>
            </a:r>
            <a:r>
              <a:rPr lang="en-US" sz="2800" dirty="0" err="1">
                <a:solidFill>
                  <a:schemeClr val="tx1"/>
                </a:solidFill>
              </a:rPr>
              <a:t>dinegara</a:t>
            </a:r>
            <a:r>
              <a:rPr lang="en-US" sz="2800" dirty="0">
                <a:solidFill>
                  <a:schemeClr val="tx1"/>
                </a:solidFill>
              </a:rPr>
              <a:t> </a:t>
            </a:r>
            <a:r>
              <a:rPr lang="en-US" sz="2800" dirty="0" err="1">
                <a:solidFill>
                  <a:schemeClr val="tx1"/>
                </a:solidFill>
              </a:rPr>
              <a:t>mana</a:t>
            </a:r>
            <a:r>
              <a:rPr lang="en-US" sz="2800" dirty="0">
                <a:solidFill>
                  <a:schemeClr val="tx1"/>
                </a:solidFill>
              </a:rPr>
              <a:t> </a:t>
            </a:r>
            <a:r>
              <a:rPr lang="en-US" sz="2800" dirty="0" err="1">
                <a:solidFill>
                  <a:schemeClr val="tx1"/>
                </a:solidFill>
              </a:rPr>
              <a:t>tempat</a:t>
            </a:r>
            <a:r>
              <a:rPr lang="en-US" sz="2800" dirty="0">
                <a:solidFill>
                  <a:schemeClr val="tx1"/>
                </a:solidFill>
              </a:rPr>
              <a:t> </a:t>
            </a:r>
            <a:r>
              <a:rPr lang="en-US" sz="2800" dirty="0" err="1">
                <a:solidFill>
                  <a:schemeClr val="tx1"/>
                </a:solidFill>
              </a:rPr>
              <a:t>tinggal</a:t>
            </a:r>
            <a:r>
              <a:rPr lang="en-US" sz="2800" dirty="0">
                <a:solidFill>
                  <a:schemeClr val="tx1"/>
                </a:solidFill>
              </a:rPr>
              <a:t> (</a:t>
            </a:r>
            <a:r>
              <a:rPr lang="en-US" sz="2800" dirty="0" err="1">
                <a:solidFill>
                  <a:schemeClr val="tx1"/>
                </a:solidFill>
              </a:rPr>
              <a:t>domisili</a:t>
            </a:r>
            <a:r>
              <a:rPr lang="en-US" sz="2800" dirty="0">
                <a:solidFill>
                  <a:schemeClr val="tx1"/>
                </a:solidFill>
              </a:rPr>
              <a:t>) </a:t>
            </a:r>
            <a:r>
              <a:rPr lang="en-US" sz="2800" dirty="0" err="1">
                <a:solidFill>
                  <a:schemeClr val="tx1"/>
                </a:solidFill>
              </a:rPr>
              <a:t>dari</a:t>
            </a:r>
            <a:r>
              <a:rPr lang="en-US" sz="2800" dirty="0">
                <a:solidFill>
                  <a:schemeClr val="tx1"/>
                </a:solidFill>
              </a:rPr>
              <a:t> WP yang </a:t>
            </a:r>
            <a:r>
              <a:rPr lang="en-US" sz="2800" dirty="0" err="1">
                <a:solidFill>
                  <a:schemeClr val="tx1"/>
                </a:solidFill>
              </a:rPr>
              <a:t>bersankutan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itchFamily="34" charset="0"/>
                <a:cs typeface="Arial" pitchFamily="34" charset="0"/>
              </a:rPr>
              <a:t>Tata </a:t>
            </a:r>
            <a:r>
              <a:rPr lang="en-US" sz="3200" dirty="0" err="1">
                <a:solidFill>
                  <a:schemeClr val="tx1"/>
                </a:solidFill>
                <a:latin typeface="Arial" pitchFamily="34" charset="0"/>
                <a:cs typeface="Arial" pitchFamily="34" charset="0"/>
              </a:rPr>
              <a:t>Cata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Nyata</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Anggapan</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Campuran</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itchFamily="34" charset="0"/>
                <a:cs typeface="Arial" pitchFamily="34" charset="0"/>
              </a:rPr>
              <a:t>Tata </a:t>
            </a:r>
            <a:r>
              <a:rPr lang="en-US" sz="3200" dirty="0" err="1">
                <a:solidFill>
                  <a:schemeClr val="tx1"/>
                </a:solidFill>
                <a:latin typeface="Arial" pitchFamily="34" charset="0"/>
                <a:cs typeface="Arial" pitchFamily="34" charset="0"/>
              </a:rPr>
              <a:t>Cata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Stelsel</a:t>
            </a:r>
            <a:r>
              <a:rPr lang="en-US" sz="2800" dirty="0">
                <a:solidFill>
                  <a:srgbClr val="FF0000"/>
                </a:solidFill>
              </a:rPr>
              <a:t> </a:t>
            </a:r>
            <a:r>
              <a:rPr lang="en-US" sz="2800" dirty="0" err="1">
                <a:solidFill>
                  <a:srgbClr val="FF0000"/>
                </a:solidFill>
              </a:rPr>
              <a:t>Nyata</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Anggapan</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Campuran</a:t>
            </a:r>
            <a:endParaRPr lang="en-US" sz="2800" dirty="0">
              <a:solidFill>
                <a:schemeClr val="tx1"/>
              </a:solidFill>
            </a:endParaRPr>
          </a:p>
        </p:txBody>
      </p:sp>
      <p:sp>
        <p:nvSpPr>
          <p:cNvPr id="7" name="Rectangular Callout 6"/>
          <p:cNvSpPr/>
          <p:nvPr/>
        </p:nvSpPr>
        <p:spPr>
          <a:xfrm>
            <a:off x="785786" y="285750"/>
            <a:ext cx="7929589" cy="2928938"/>
          </a:xfrm>
          <a:prstGeom prst="wedgeRectCallout">
            <a:avLst>
              <a:gd name="adj1" fmla="val -31197"/>
              <a:gd name="adj2" fmla="val 6240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Pengenaan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obyek</a:t>
            </a:r>
            <a:r>
              <a:rPr lang="en-US" sz="2800" dirty="0">
                <a:solidFill>
                  <a:schemeClr val="tx1"/>
                </a:solidFill>
              </a:rPr>
              <a:t> yang </a:t>
            </a:r>
            <a:r>
              <a:rPr lang="en-US" sz="2800" dirty="0" err="1">
                <a:solidFill>
                  <a:schemeClr val="tx1"/>
                </a:solidFill>
              </a:rPr>
              <a:t>nyata</a:t>
            </a:r>
            <a:r>
              <a:rPr lang="en-US" sz="2800" dirty="0">
                <a:solidFill>
                  <a:schemeClr val="tx1"/>
                </a:solidFill>
              </a:rPr>
              <a:t>, </a:t>
            </a:r>
            <a:r>
              <a:rPr lang="en-US" sz="2800" dirty="0" err="1">
                <a:solidFill>
                  <a:schemeClr val="tx1"/>
                </a:solidFill>
              </a:rPr>
              <a:t>sehingga</a:t>
            </a:r>
            <a:r>
              <a:rPr lang="en-US" sz="2800" dirty="0">
                <a:solidFill>
                  <a:schemeClr val="tx1"/>
                </a:solidFill>
              </a:rPr>
              <a:t> </a:t>
            </a:r>
            <a:r>
              <a:rPr lang="en-US" sz="2800" dirty="0" err="1">
                <a:solidFill>
                  <a:schemeClr val="tx1"/>
                </a:solidFill>
              </a:rPr>
              <a:t>pemungutannya</a:t>
            </a:r>
            <a:r>
              <a:rPr lang="en-US" sz="2800" dirty="0">
                <a:solidFill>
                  <a:schemeClr val="tx1"/>
                </a:solidFill>
              </a:rPr>
              <a:t> </a:t>
            </a:r>
            <a:r>
              <a:rPr lang="en-US" sz="2800" dirty="0" err="1">
                <a:solidFill>
                  <a:schemeClr val="tx1"/>
                </a:solidFill>
              </a:rPr>
              <a:t>baru</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akhir</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yaitu</a:t>
            </a:r>
            <a:r>
              <a:rPr lang="en-US" sz="2800" dirty="0">
                <a:solidFill>
                  <a:schemeClr val="tx1"/>
                </a:solidFill>
              </a:rPr>
              <a:t> </a:t>
            </a:r>
            <a:r>
              <a:rPr lang="en-US" sz="2800" dirty="0" err="1">
                <a:solidFill>
                  <a:schemeClr val="tx1"/>
                </a:solidFill>
              </a:rPr>
              <a:t>setelah</a:t>
            </a:r>
            <a:r>
              <a:rPr lang="en-US" sz="2800" dirty="0">
                <a:solidFill>
                  <a:schemeClr val="tx1"/>
                </a:solidFill>
              </a:rPr>
              <a:t> </a:t>
            </a:r>
            <a:r>
              <a:rPr lang="en-US" sz="2800" dirty="0" err="1">
                <a:solidFill>
                  <a:schemeClr val="tx1"/>
                </a:solidFill>
              </a:rPr>
              <a:t>penghasilan</a:t>
            </a:r>
            <a:r>
              <a:rPr lang="en-US" sz="2800" dirty="0">
                <a:solidFill>
                  <a:schemeClr val="tx1"/>
                </a:solidFill>
              </a:rPr>
              <a:t> yang </a:t>
            </a:r>
            <a:r>
              <a:rPr lang="en-US" sz="2800" dirty="0" err="1">
                <a:solidFill>
                  <a:schemeClr val="tx1"/>
                </a:solidFill>
              </a:rPr>
              <a:t>sesungguhnya</a:t>
            </a:r>
            <a:r>
              <a:rPr lang="en-US" sz="2800" dirty="0">
                <a:solidFill>
                  <a:schemeClr val="tx1"/>
                </a:solidFill>
              </a:rPr>
              <a:t> </a:t>
            </a:r>
            <a:r>
              <a:rPr lang="en-US" sz="2800" dirty="0" err="1">
                <a:solidFill>
                  <a:schemeClr val="tx1"/>
                </a:solidFill>
              </a:rPr>
              <a:t>diketahui</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itchFamily="34" charset="0"/>
                <a:cs typeface="Arial" pitchFamily="34" charset="0"/>
              </a:rPr>
              <a:t>Tata </a:t>
            </a:r>
            <a:r>
              <a:rPr lang="en-US" sz="3200" dirty="0" err="1">
                <a:solidFill>
                  <a:schemeClr val="tx1"/>
                </a:solidFill>
                <a:latin typeface="Arial" pitchFamily="34" charset="0"/>
                <a:cs typeface="Arial" pitchFamily="34" charset="0"/>
              </a:rPr>
              <a:t>Cata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Nyata</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Stelsel</a:t>
            </a:r>
            <a:r>
              <a:rPr lang="en-US" sz="2800" dirty="0">
                <a:solidFill>
                  <a:srgbClr val="FF0000"/>
                </a:solidFill>
              </a:rPr>
              <a:t> </a:t>
            </a:r>
            <a:r>
              <a:rPr lang="en-US" sz="2800" dirty="0" err="1">
                <a:solidFill>
                  <a:srgbClr val="FF0000"/>
                </a:solidFill>
              </a:rPr>
              <a:t>Anggapan</a:t>
            </a:r>
            <a:endParaRPr lang="en-US" sz="2800" dirty="0">
              <a:solidFill>
                <a:srgbClr val="FF0000"/>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Campuran</a:t>
            </a:r>
            <a:endParaRPr lang="en-US" sz="2800" dirty="0">
              <a:solidFill>
                <a:schemeClr val="tx1"/>
              </a:solidFill>
            </a:endParaRPr>
          </a:p>
        </p:txBody>
      </p:sp>
      <p:sp>
        <p:nvSpPr>
          <p:cNvPr id="7" name="Rectangular Callout 6"/>
          <p:cNvSpPr/>
          <p:nvPr/>
        </p:nvSpPr>
        <p:spPr>
          <a:xfrm>
            <a:off x="785786" y="571500"/>
            <a:ext cx="7929589" cy="3000375"/>
          </a:xfrm>
          <a:prstGeom prst="wedgeRectCallout">
            <a:avLst>
              <a:gd name="adj1" fmla="val -31197"/>
              <a:gd name="adj2" fmla="val 8004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Pengenaan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didasarkan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anggapan</a:t>
            </a:r>
            <a:r>
              <a:rPr lang="en-US" sz="2800" dirty="0">
                <a:solidFill>
                  <a:schemeClr val="tx1"/>
                </a:solidFill>
              </a:rPr>
              <a:t> yang </a:t>
            </a:r>
            <a:r>
              <a:rPr lang="en-US" sz="2800" dirty="0" err="1">
                <a:solidFill>
                  <a:schemeClr val="tx1"/>
                </a:solidFill>
              </a:rPr>
              <a:t>diatur</a:t>
            </a:r>
            <a:r>
              <a:rPr lang="en-US" sz="2800" dirty="0">
                <a:solidFill>
                  <a:schemeClr val="tx1"/>
                </a:solidFill>
              </a:rPr>
              <a:t> </a:t>
            </a:r>
            <a:r>
              <a:rPr lang="en-US" sz="2800" dirty="0" err="1">
                <a:solidFill>
                  <a:schemeClr val="tx1"/>
                </a:solidFill>
              </a:rPr>
              <a:t>oleh</a:t>
            </a:r>
            <a:r>
              <a:rPr lang="en-US" sz="2800" dirty="0">
                <a:solidFill>
                  <a:schemeClr val="tx1"/>
                </a:solidFill>
              </a:rPr>
              <a:t> </a:t>
            </a:r>
            <a:r>
              <a:rPr lang="en-US" sz="2800" dirty="0" err="1">
                <a:solidFill>
                  <a:schemeClr val="tx1"/>
                </a:solidFill>
              </a:rPr>
              <a:t>undang-undang</a:t>
            </a:r>
            <a:r>
              <a:rPr lang="en-US" sz="2800" dirty="0">
                <a:solidFill>
                  <a:schemeClr val="tx1"/>
                </a:solidFill>
              </a:rPr>
              <a:t>.  </a:t>
            </a:r>
            <a:r>
              <a:rPr lang="en-US" sz="2800" dirty="0" err="1">
                <a:solidFill>
                  <a:schemeClr val="tx1"/>
                </a:solidFill>
              </a:rPr>
              <a:t>Misalnya</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satu</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dianggap</a:t>
            </a:r>
            <a:r>
              <a:rPr lang="en-US" sz="2800" dirty="0">
                <a:solidFill>
                  <a:schemeClr val="tx1"/>
                </a:solidFill>
              </a:rPr>
              <a:t> </a:t>
            </a:r>
            <a:r>
              <a:rPr lang="en-US" sz="2800" dirty="0" err="1">
                <a:solidFill>
                  <a:schemeClr val="tx1"/>
                </a:solidFill>
              </a:rPr>
              <a:t>sama</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penghasilan</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sebelumnya</a:t>
            </a:r>
            <a:r>
              <a:rPr lang="en-US" sz="2800" dirty="0">
                <a:solidFill>
                  <a:schemeClr val="tx1"/>
                </a:solidFill>
              </a:rPr>
              <a:t>, </a:t>
            </a:r>
            <a:r>
              <a:rPr lang="en-US" sz="2800" dirty="0" err="1">
                <a:solidFill>
                  <a:schemeClr val="tx1"/>
                </a:solidFill>
              </a:rPr>
              <a:t>sehingga</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awal</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ditetapkan</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terutang</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berjalan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latin typeface="Arial" pitchFamily="34" charset="0"/>
                <a:cs typeface="Arial" pitchFamily="34" charset="0"/>
              </a:rPr>
              <a:t>Tata </a:t>
            </a:r>
            <a:r>
              <a:rPr lang="en-US" sz="3200" dirty="0" err="1">
                <a:solidFill>
                  <a:schemeClr val="tx1"/>
                </a:solidFill>
                <a:latin typeface="Arial" pitchFamily="34" charset="0"/>
                <a:cs typeface="Arial" pitchFamily="34" charset="0"/>
              </a:rPr>
              <a:t>Cata</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 </a:t>
            </a:r>
            <a:r>
              <a:rPr lang="en-US" sz="2800" dirty="0" err="1">
                <a:solidFill>
                  <a:schemeClr val="tx1"/>
                </a:solidFill>
              </a:rPr>
              <a:t>berdasarkan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Nyata</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chemeClr val="tx1"/>
                </a:solidFill>
              </a:rPr>
              <a:t>Stelsel</a:t>
            </a:r>
            <a:r>
              <a:rPr lang="en-US" sz="2800" dirty="0">
                <a:solidFill>
                  <a:schemeClr val="tx1"/>
                </a:solidFill>
              </a:rPr>
              <a:t> </a:t>
            </a:r>
            <a:r>
              <a:rPr lang="en-US" sz="2800" dirty="0" err="1">
                <a:solidFill>
                  <a:schemeClr val="tx1"/>
                </a:solidFill>
              </a:rPr>
              <a:t>Anggapan</a:t>
            </a:r>
            <a:endParaRPr lang="en-US" sz="2800" dirty="0">
              <a:solidFill>
                <a:schemeClr val="tx1"/>
              </a:solidFill>
            </a:endParaRP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err="1">
                <a:solidFill>
                  <a:srgbClr val="FF0000"/>
                </a:solidFill>
              </a:rPr>
              <a:t>Stelsel</a:t>
            </a:r>
            <a:r>
              <a:rPr lang="en-US" sz="2800" dirty="0">
                <a:solidFill>
                  <a:srgbClr val="FF0000"/>
                </a:solidFill>
              </a:rPr>
              <a:t> </a:t>
            </a:r>
            <a:r>
              <a:rPr lang="en-US" sz="2800" dirty="0" err="1">
                <a:solidFill>
                  <a:srgbClr val="FF0000"/>
                </a:solidFill>
              </a:rPr>
              <a:t>Campuran</a:t>
            </a:r>
            <a:endParaRPr lang="en-US" sz="2800" dirty="0">
              <a:solidFill>
                <a:srgbClr val="FF0000"/>
              </a:solidFill>
            </a:endParaRPr>
          </a:p>
        </p:txBody>
      </p:sp>
      <p:sp>
        <p:nvSpPr>
          <p:cNvPr id="7" name="Rectangular Callout 6"/>
          <p:cNvSpPr/>
          <p:nvPr/>
        </p:nvSpPr>
        <p:spPr>
          <a:xfrm>
            <a:off x="857224" y="571500"/>
            <a:ext cx="7858151" cy="3571875"/>
          </a:xfrm>
          <a:prstGeom prst="wedgeRectCallout">
            <a:avLst>
              <a:gd name="adj1" fmla="val -31197"/>
              <a:gd name="adj2" fmla="val 80046"/>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Stelsel</a:t>
            </a:r>
            <a:r>
              <a:rPr lang="en-US" sz="2800" dirty="0">
                <a:solidFill>
                  <a:schemeClr val="tx1"/>
                </a:solidFill>
              </a:rPr>
              <a:t> </a:t>
            </a:r>
            <a:r>
              <a:rPr lang="en-US" sz="2800" dirty="0" err="1">
                <a:solidFill>
                  <a:schemeClr val="tx1"/>
                </a:solidFill>
              </a:rPr>
              <a:t>ini</a:t>
            </a:r>
            <a:r>
              <a:rPr lang="en-US" sz="2800" dirty="0">
                <a:solidFill>
                  <a:schemeClr val="tx1"/>
                </a:solidFill>
              </a:rPr>
              <a:t> </a:t>
            </a:r>
            <a:r>
              <a:rPr lang="en-US" sz="2800" dirty="0" err="1">
                <a:solidFill>
                  <a:schemeClr val="tx1"/>
                </a:solidFill>
              </a:rPr>
              <a:t>merupakan</a:t>
            </a:r>
            <a:r>
              <a:rPr lang="en-US" sz="2800" dirty="0">
                <a:solidFill>
                  <a:schemeClr val="tx1"/>
                </a:solidFill>
              </a:rPr>
              <a:t> </a:t>
            </a:r>
            <a:r>
              <a:rPr lang="en-US" sz="2800" dirty="0" err="1">
                <a:solidFill>
                  <a:schemeClr val="tx1"/>
                </a:solidFill>
              </a:rPr>
              <a:t>kombinasi</a:t>
            </a:r>
            <a:r>
              <a:rPr lang="en-US" sz="2800" dirty="0">
                <a:solidFill>
                  <a:schemeClr val="tx1"/>
                </a:solidFill>
              </a:rPr>
              <a:t> </a:t>
            </a:r>
            <a:r>
              <a:rPr lang="en-US" sz="2800" dirty="0" err="1">
                <a:solidFill>
                  <a:schemeClr val="tx1"/>
                </a:solidFill>
              </a:rPr>
              <a:t>stelses</a:t>
            </a:r>
            <a:r>
              <a:rPr lang="en-US" sz="2800" dirty="0">
                <a:solidFill>
                  <a:schemeClr val="tx1"/>
                </a:solidFill>
              </a:rPr>
              <a:t> </a:t>
            </a:r>
            <a:r>
              <a:rPr lang="en-US" sz="2800" dirty="0" err="1">
                <a:solidFill>
                  <a:schemeClr val="tx1"/>
                </a:solidFill>
              </a:rPr>
              <a:t>nyata</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anggapan</a:t>
            </a:r>
            <a:r>
              <a:rPr lang="en-US" sz="2800" dirty="0">
                <a:solidFill>
                  <a:schemeClr val="tx1"/>
                </a:solidFill>
              </a:rPr>
              <a:t>, </a:t>
            </a:r>
            <a:r>
              <a:rPr lang="en-US" sz="2800" dirty="0" err="1">
                <a:solidFill>
                  <a:schemeClr val="tx1"/>
                </a:solidFill>
              </a:rPr>
              <a:t>jadi</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awal</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ditentukan</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berdasarkan</a:t>
            </a:r>
            <a:r>
              <a:rPr lang="en-US" sz="2800" dirty="0">
                <a:solidFill>
                  <a:schemeClr val="tx1"/>
                </a:solidFill>
              </a:rPr>
              <a:t> </a:t>
            </a:r>
            <a:r>
              <a:rPr lang="en-US" sz="2800" dirty="0" err="1">
                <a:solidFill>
                  <a:schemeClr val="tx1"/>
                </a:solidFill>
              </a:rPr>
              <a:t>pendapatan</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sebelumnya</a:t>
            </a:r>
            <a:r>
              <a:rPr lang="en-US" sz="2800" dirty="0">
                <a:solidFill>
                  <a:schemeClr val="tx1"/>
                </a:solidFill>
              </a:rPr>
              <a:t>, </a:t>
            </a:r>
            <a:r>
              <a:rPr lang="en-US" sz="2800" dirty="0" err="1">
                <a:solidFill>
                  <a:schemeClr val="tx1"/>
                </a:solidFill>
              </a:rPr>
              <a:t>dan</a:t>
            </a:r>
            <a:r>
              <a:rPr lang="en-US" sz="2800" dirty="0">
                <a:solidFill>
                  <a:schemeClr val="tx1"/>
                </a:solidFill>
              </a:rPr>
              <a:t> </a:t>
            </a:r>
            <a:r>
              <a:rPr lang="en-US" sz="2800" dirty="0" err="1">
                <a:solidFill>
                  <a:schemeClr val="tx1"/>
                </a:solidFill>
              </a:rPr>
              <a:t>pada</a:t>
            </a:r>
            <a:r>
              <a:rPr lang="en-US" sz="2800" dirty="0">
                <a:solidFill>
                  <a:schemeClr val="tx1"/>
                </a:solidFill>
              </a:rPr>
              <a:t> </a:t>
            </a:r>
            <a:r>
              <a:rPr lang="en-US" sz="2800" dirty="0" err="1">
                <a:solidFill>
                  <a:schemeClr val="tx1"/>
                </a:solidFill>
              </a:rPr>
              <a:t>akhir</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disesuaikan</a:t>
            </a:r>
            <a:r>
              <a:rPr lang="en-US" sz="2800" dirty="0">
                <a:solidFill>
                  <a:schemeClr val="tx1"/>
                </a:solidFill>
              </a:rPr>
              <a:t> </a:t>
            </a:r>
            <a:r>
              <a:rPr lang="en-US" sz="2800" dirty="0" err="1">
                <a:solidFill>
                  <a:schemeClr val="tx1"/>
                </a:solidFill>
              </a:rPr>
              <a:t>dengan</a:t>
            </a:r>
            <a:r>
              <a:rPr lang="en-US" sz="2800" dirty="0">
                <a:solidFill>
                  <a:schemeClr val="tx1"/>
                </a:solidFill>
              </a:rPr>
              <a:t> </a:t>
            </a:r>
            <a:r>
              <a:rPr lang="en-US" sz="2800" dirty="0" err="1">
                <a:solidFill>
                  <a:schemeClr val="tx1"/>
                </a:solidFill>
              </a:rPr>
              <a:t>pendapatan</a:t>
            </a:r>
            <a:r>
              <a:rPr lang="en-US" sz="2800" dirty="0">
                <a:solidFill>
                  <a:schemeClr val="tx1"/>
                </a:solidFill>
              </a:rPr>
              <a:t> </a:t>
            </a:r>
            <a:r>
              <a:rPr lang="en-US" sz="2800" dirty="0" err="1">
                <a:solidFill>
                  <a:schemeClr val="tx1"/>
                </a:solidFill>
              </a:rPr>
              <a:t>tahun</a:t>
            </a:r>
            <a:r>
              <a:rPr lang="en-US" sz="2800" dirty="0">
                <a:solidFill>
                  <a:schemeClr val="tx1"/>
                </a:solidFill>
              </a:rPr>
              <a:t> </a:t>
            </a:r>
            <a:r>
              <a:rPr lang="en-US" sz="2800" dirty="0" err="1">
                <a:solidFill>
                  <a:schemeClr val="tx1"/>
                </a:solidFill>
              </a:rPr>
              <a:t>berjalan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08E045D-6275-4EFE-B920-636A0B8F25F4}" type="slidenum">
              <a:rPr lang="en-US" smtClean="0"/>
              <a:pPr>
                <a:defRPr/>
              </a:pPr>
              <a:t>57</a:t>
            </a:fld>
            <a:endParaRPr lang="en-US"/>
          </a:p>
        </p:txBody>
      </p:sp>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Sistem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a:solidFill>
                  <a:schemeClr val="tx1"/>
                </a:solidFill>
              </a:rPr>
              <a:t>Official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Self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With Holding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67ECD48-678B-4573-90D7-02FEBE097F15}" type="slidenum">
              <a:rPr lang="en-US" smtClean="0"/>
              <a:pPr>
                <a:defRPr/>
              </a:pPr>
              <a:t>58</a:t>
            </a:fld>
            <a:endParaRPr lang="en-US"/>
          </a:p>
        </p:txBody>
      </p:sp>
      <p:sp>
        <p:nvSpPr>
          <p:cNvPr id="5" name="Slide Number Placeholder 3"/>
          <p:cNvSpPr txBox="1">
            <a:spLocks/>
          </p:cNvSpPr>
          <p:nvPr/>
        </p:nvSpPr>
        <p:spPr>
          <a:xfrm>
            <a:off x="8613775" y="6305550"/>
            <a:ext cx="457200" cy="476250"/>
          </a:xfrm>
          <a:prstGeom prst="rect">
            <a:avLst/>
          </a:prstGeom>
        </p:spPr>
        <p:txBody>
          <a:bodyPr anchor="b"/>
          <a:lstStyle/>
          <a:p>
            <a:pPr algn="ctr">
              <a:defRPr/>
            </a:pPr>
            <a:fld id="{CC619C99-7BB3-40D4-9127-4764625C0E35}" type="slidenum">
              <a:rPr lang="en-US" sz="1200">
                <a:solidFill>
                  <a:schemeClr val="bg2">
                    <a:shade val="50000"/>
                    <a:satMod val="200000"/>
                  </a:schemeClr>
                </a:solidFill>
              </a:rPr>
              <a:pPr algn="ctr">
                <a:defRPr/>
              </a:pPr>
              <a:t>58</a:t>
            </a:fld>
            <a:endParaRPr lang="en-US" sz="1200">
              <a:solidFill>
                <a:schemeClr val="bg2">
                  <a:shade val="50000"/>
                  <a:satMod val="200000"/>
                </a:schemeClr>
              </a:solidFill>
            </a:endParaRPr>
          </a:p>
        </p:txBody>
      </p:sp>
      <p:sp>
        <p:nvSpPr>
          <p:cNvPr id="6" name="Rectangle 5"/>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Sistem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7" name="Rectangle 6"/>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a:solidFill>
                  <a:srgbClr val="FF0000"/>
                </a:solidFill>
              </a:rPr>
              <a:t>Official </a:t>
            </a:r>
            <a:r>
              <a:rPr lang="en-US" sz="2800" dirty="0" err="1">
                <a:solidFill>
                  <a:srgbClr val="FF0000"/>
                </a:solidFill>
              </a:rPr>
              <a:t>Assesment</a:t>
            </a:r>
            <a:r>
              <a:rPr lang="en-US" sz="2800" dirty="0">
                <a:solidFill>
                  <a:srgbClr val="FF0000"/>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Self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With Holding System</a:t>
            </a:r>
          </a:p>
        </p:txBody>
      </p:sp>
      <p:sp>
        <p:nvSpPr>
          <p:cNvPr id="8" name="Rectangular Callout 7"/>
          <p:cNvSpPr/>
          <p:nvPr/>
        </p:nvSpPr>
        <p:spPr>
          <a:xfrm>
            <a:off x="785785" y="214313"/>
            <a:ext cx="8001027" cy="3000375"/>
          </a:xfrm>
          <a:prstGeom prst="wedgeRectCallout">
            <a:avLst>
              <a:gd name="adj1" fmla="val -31197"/>
              <a:gd name="adj2" fmla="val 6480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Adalah</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yang </a:t>
            </a:r>
            <a:r>
              <a:rPr lang="en-US" sz="2800" dirty="0" err="1">
                <a:solidFill>
                  <a:schemeClr val="tx1"/>
                </a:solidFill>
              </a:rPr>
              <a:t>memberi</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kepada</a:t>
            </a:r>
            <a:r>
              <a:rPr lang="en-US" sz="2800" dirty="0">
                <a:solidFill>
                  <a:schemeClr val="tx1"/>
                </a:solidFill>
              </a:rPr>
              <a:t> </a:t>
            </a:r>
            <a:r>
              <a:rPr lang="en-US" sz="2800" dirty="0" err="1">
                <a:solidFill>
                  <a:schemeClr val="tx1"/>
                </a:solidFill>
              </a:rPr>
              <a:t>pemerintah</a:t>
            </a:r>
            <a:r>
              <a:rPr lang="en-US" sz="2800" dirty="0">
                <a:solidFill>
                  <a:schemeClr val="tx1"/>
                </a:solidFill>
              </a:rPr>
              <a:t> (</a:t>
            </a:r>
            <a:r>
              <a:rPr lang="en-US" sz="2800" dirty="0" err="1">
                <a:solidFill>
                  <a:schemeClr val="tx1"/>
                </a:solidFill>
              </a:rPr>
              <a:t>fiskus</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menentukan</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terutang</a:t>
            </a:r>
            <a:r>
              <a:rPr lang="en-US" sz="2800" dirty="0">
                <a:solidFill>
                  <a:schemeClr val="tx1"/>
                </a:solidFill>
              </a:rPr>
              <a:t> </a:t>
            </a:r>
            <a:r>
              <a:rPr lang="en-US" sz="2800" dirty="0" err="1">
                <a:solidFill>
                  <a:schemeClr val="tx1"/>
                </a:solidFill>
              </a:rPr>
              <a:t>oleh</a:t>
            </a:r>
            <a:r>
              <a:rPr lang="en-US" sz="2800" dirty="0">
                <a:solidFill>
                  <a:schemeClr val="tx1"/>
                </a:solidFill>
              </a:rPr>
              <a:t> </a:t>
            </a:r>
            <a:r>
              <a:rPr lang="en-US" sz="2800" dirty="0" err="1">
                <a:solidFill>
                  <a:schemeClr val="tx1"/>
                </a:solidFill>
              </a:rPr>
              <a:t>wajib</a:t>
            </a:r>
            <a:r>
              <a:rPr lang="en-US" sz="2800" dirty="0">
                <a:solidFill>
                  <a:schemeClr val="tx1"/>
                </a:solidFill>
              </a:rPr>
              <a:t>  </a:t>
            </a:r>
            <a:r>
              <a:rPr lang="en-US" sz="2800" dirty="0" err="1">
                <a:solidFill>
                  <a:schemeClr val="tx1"/>
                </a:solidFill>
              </a:rPr>
              <a:t>pajak</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0B75A8F-BADA-4AE1-9F48-9A4940295F17}" type="slidenum">
              <a:rPr lang="en-US" smtClean="0"/>
              <a:pPr>
                <a:defRPr/>
              </a:pPr>
              <a:t>59</a:t>
            </a:fld>
            <a:endParaRPr lang="en-US"/>
          </a:p>
        </p:txBody>
      </p:sp>
      <p:sp>
        <p:nvSpPr>
          <p:cNvPr id="6" name="Slide Number Placeholder 3"/>
          <p:cNvSpPr txBox="1">
            <a:spLocks/>
          </p:cNvSpPr>
          <p:nvPr/>
        </p:nvSpPr>
        <p:spPr>
          <a:xfrm>
            <a:off x="8613775" y="6305550"/>
            <a:ext cx="457200" cy="476250"/>
          </a:xfrm>
          <a:prstGeom prst="rect">
            <a:avLst/>
          </a:prstGeom>
        </p:spPr>
        <p:txBody>
          <a:bodyPr anchor="b"/>
          <a:lstStyle/>
          <a:p>
            <a:pPr algn="ctr">
              <a:defRPr/>
            </a:pPr>
            <a:fld id="{6FB5228C-F4D9-413B-ADBE-C780F748BBE4}" type="slidenum">
              <a:rPr lang="en-US" sz="1200">
                <a:solidFill>
                  <a:schemeClr val="bg2">
                    <a:shade val="50000"/>
                    <a:satMod val="200000"/>
                  </a:schemeClr>
                </a:solidFill>
              </a:rPr>
              <a:pPr algn="ctr">
                <a:defRPr/>
              </a:pPr>
              <a:t>59</a:t>
            </a:fld>
            <a:endParaRPr lang="en-US" sz="1200">
              <a:solidFill>
                <a:schemeClr val="bg2">
                  <a:shade val="50000"/>
                  <a:satMod val="200000"/>
                </a:schemeClr>
              </a:solidFill>
            </a:endParaRPr>
          </a:p>
        </p:txBody>
      </p:sp>
      <p:sp>
        <p:nvSpPr>
          <p:cNvPr id="7" name="Rectangle 6"/>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Sistem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8" name="Rectangle 7"/>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a:solidFill>
                  <a:schemeClr val="tx1"/>
                </a:solidFill>
              </a:rPr>
              <a:t>Official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rgbClr val="FF0000"/>
                </a:solidFill>
              </a:rPr>
              <a:t>Self </a:t>
            </a:r>
            <a:r>
              <a:rPr lang="en-US" sz="2800" dirty="0" err="1">
                <a:solidFill>
                  <a:srgbClr val="FF0000"/>
                </a:solidFill>
              </a:rPr>
              <a:t>Assesment</a:t>
            </a:r>
            <a:r>
              <a:rPr lang="en-US" sz="2800" dirty="0">
                <a:solidFill>
                  <a:srgbClr val="FF0000"/>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With Holding System</a:t>
            </a:r>
          </a:p>
        </p:txBody>
      </p:sp>
      <p:sp>
        <p:nvSpPr>
          <p:cNvPr id="9" name="Rectangular Callout 8"/>
          <p:cNvSpPr/>
          <p:nvPr/>
        </p:nvSpPr>
        <p:spPr>
          <a:xfrm>
            <a:off x="928661" y="500063"/>
            <a:ext cx="7858151" cy="3000375"/>
          </a:xfrm>
          <a:prstGeom prst="wedgeRectCallout">
            <a:avLst>
              <a:gd name="adj1" fmla="val -31773"/>
              <a:gd name="adj2" fmla="val 7844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rPr>
              <a:t>Adalah</a:t>
            </a:r>
            <a:r>
              <a:rPr lang="en-US" sz="2700" dirty="0">
                <a:solidFill>
                  <a:schemeClr val="tx1"/>
                </a:solidFill>
              </a:rPr>
              <a:t> </a:t>
            </a:r>
            <a:r>
              <a:rPr lang="en-US" sz="2700" dirty="0" err="1">
                <a:solidFill>
                  <a:schemeClr val="tx1"/>
                </a:solidFill>
              </a:rPr>
              <a:t>suatu</a:t>
            </a:r>
            <a:r>
              <a:rPr lang="en-US" sz="2700" dirty="0">
                <a:solidFill>
                  <a:schemeClr val="tx1"/>
                </a:solidFill>
              </a:rPr>
              <a:t> </a:t>
            </a:r>
            <a:r>
              <a:rPr lang="en-US" sz="2700" dirty="0" err="1">
                <a:solidFill>
                  <a:schemeClr val="tx1"/>
                </a:solidFill>
              </a:rPr>
              <a:t>sistem</a:t>
            </a:r>
            <a:r>
              <a:rPr lang="en-US" sz="2700" dirty="0">
                <a:solidFill>
                  <a:schemeClr val="tx1"/>
                </a:solidFill>
              </a:rPr>
              <a:t> </a:t>
            </a:r>
            <a:r>
              <a:rPr lang="en-US" sz="2700" dirty="0" err="1">
                <a:solidFill>
                  <a:schemeClr val="tx1"/>
                </a:solidFill>
              </a:rPr>
              <a:t>pemungutan</a:t>
            </a:r>
            <a:r>
              <a:rPr lang="en-US" sz="2700" dirty="0">
                <a:solidFill>
                  <a:schemeClr val="tx1"/>
                </a:solidFill>
              </a:rPr>
              <a:t> yang </a:t>
            </a:r>
            <a:r>
              <a:rPr lang="en-US" sz="2700" dirty="0" err="1">
                <a:solidFill>
                  <a:schemeClr val="tx1"/>
                </a:solidFill>
              </a:rPr>
              <a:t>memberi</a:t>
            </a:r>
            <a:r>
              <a:rPr lang="en-US" sz="2700" dirty="0">
                <a:solidFill>
                  <a:schemeClr val="tx1"/>
                </a:solidFill>
              </a:rPr>
              <a:t> </a:t>
            </a:r>
            <a:r>
              <a:rPr lang="en-US" sz="2700" dirty="0" err="1">
                <a:solidFill>
                  <a:schemeClr val="tx1"/>
                </a:solidFill>
              </a:rPr>
              <a:t>wewenang</a:t>
            </a:r>
            <a:r>
              <a:rPr lang="en-US" sz="2700" dirty="0">
                <a:solidFill>
                  <a:schemeClr val="tx1"/>
                </a:solidFill>
              </a:rPr>
              <a:t> </a:t>
            </a:r>
            <a:r>
              <a:rPr lang="en-US" sz="2700" dirty="0" err="1">
                <a:solidFill>
                  <a:schemeClr val="tx1"/>
                </a:solidFill>
              </a:rPr>
              <a:t>kepada</a:t>
            </a:r>
            <a:r>
              <a:rPr lang="en-US" sz="2700" dirty="0">
                <a:solidFill>
                  <a:schemeClr val="tx1"/>
                </a:solidFill>
              </a:rPr>
              <a:t> </a:t>
            </a:r>
            <a:r>
              <a:rPr lang="en-US" sz="2700" dirty="0" err="1">
                <a:solidFill>
                  <a:schemeClr val="tx1"/>
                </a:solidFill>
              </a:rPr>
              <a:t>Wajib</a:t>
            </a:r>
            <a:r>
              <a:rPr lang="en-US" sz="2700" dirty="0">
                <a:solidFill>
                  <a:schemeClr val="tx1"/>
                </a:solidFill>
              </a:rPr>
              <a:t> </a:t>
            </a:r>
            <a:r>
              <a:rPr lang="en-US" sz="2700" dirty="0" err="1">
                <a:solidFill>
                  <a:schemeClr val="tx1"/>
                </a:solidFill>
              </a:rPr>
              <a:t>Pajak</a:t>
            </a:r>
            <a:r>
              <a:rPr lang="en-US" sz="2700" dirty="0">
                <a:solidFill>
                  <a:schemeClr val="tx1"/>
                </a:solidFill>
              </a:rPr>
              <a:t> </a:t>
            </a:r>
            <a:r>
              <a:rPr lang="en-US" sz="2700" dirty="0" err="1">
                <a:solidFill>
                  <a:schemeClr val="tx1"/>
                </a:solidFill>
              </a:rPr>
              <a:t>untuk</a:t>
            </a:r>
            <a:r>
              <a:rPr lang="en-US" sz="2700" dirty="0">
                <a:solidFill>
                  <a:schemeClr val="tx1"/>
                </a:solidFill>
              </a:rPr>
              <a:t> </a:t>
            </a:r>
            <a:r>
              <a:rPr lang="en-US" sz="2700" dirty="0" err="1">
                <a:solidFill>
                  <a:schemeClr val="tx1"/>
                </a:solidFill>
              </a:rPr>
              <a:t>menentukan</a:t>
            </a:r>
            <a:r>
              <a:rPr lang="en-US" sz="2700" dirty="0">
                <a:solidFill>
                  <a:schemeClr val="tx1"/>
                </a:solidFill>
              </a:rPr>
              <a:t> </a:t>
            </a:r>
            <a:r>
              <a:rPr lang="en-US" sz="2700" dirty="0" err="1">
                <a:solidFill>
                  <a:schemeClr val="tx1"/>
                </a:solidFill>
              </a:rPr>
              <a:t>sendiri</a:t>
            </a:r>
            <a:r>
              <a:rPr lang="en-US" sz="2700" dirty="0">
                <a:solidFill>
                  <a:schemeClr val="tx1"/>
                </a:solidFill>
              </a:rPr>
              <a:t> </a:t>
            </a:r>
            <a:r>
              <a:rPr lang="en-US" sz="2700" dirty="0" err="1">
                <a:solidFill>
                  <a:schemeClr val="tx1"/>
                </a:solidFill>
              </a:rPr>
              <a:t>besarnya</a:t>
            </a:r>
            <a:r>
              <a:rPr lang="en-US" sz="2700" dirty="0">
                <a:solidFill>
                  <a:schemeClr val="tx1"/>
                </a:solidFill>
              </a:rPr>
              <a:t> </a:t>
            </a:r>
            <a:r>
              <a:rPr lang="en-US" sz="2700" dirty="0" err="1">
                <a:solidFill>
                  <a:schemeClr val="tx1"/>
                </a:solidFill>
              </a:rPr>
              <a:t>pajak</a:t>
            </a:r>
            <a:r>
              <a:rPr lang="en-US" sz="2700" dirty="0">
                <a:solidFill>
                  <a:schemeClr val="tx1"/>
                </a:solidFill>
              </a:rPr>
              <a:t> yang </a:t>
            </a:r>
            <a:r>
              <a:rPr lang="en-US" sz="2700" dirty="0" err="1">
                <a:solidFill>
                  <a:schemeClr val="tx1"/>
                </a:solidFill>
              </a:rPr>
              <a:t>terutang</a:t>
            </a:r>
            <a:r>
              <a:rPr lang="en-US" sz="2700" dirty="0">
                <a:solidFill>
                  <a:schemeClr val="tx1"/>
                </a:solidFill>
              </a:rPr>
              <a:t>. </a:t>
            </a:r>
            <a:r>
              <a:rPr lang="en-US" sz="2700" dirty="0" err="1">
                <a:solidFill>
                  <a:schemeClr val="tx1"/>
                </a:solidFill>
              </a:rPr>
              <a:t>Caranya</a:t>
            </a:r>
            <a:r>
              <a:rPr lang="en-US" sz="2700" dirty="0">
                <a:solidFill>
                  <a:schemeClr val="tx1"/>
                </a:solidFill>
              </a:rPr>
              <a:t> </a:t>
            </a:r>
            <a:r>
              <a:rPr lang="en-US" sz="2700" dirty="0" err="1">
                <a:solidFill>
                  <a:schemeClr val="tx1"/>
                </a:solidFill>
              </a:rPr>
              <a:t>adalah</a:t>
            </a:r>
            <a:r>
              <a:rPr lang="en-US" sz="2700" dirty="0">
                <a:solidFill>
                  <a:schemeClr val="tx1"/>
                </a:solidFill>
              </a:rPr>
              <a:t>:</a:t>
            </a:r>
          </a:p>
          <a:p>
            <a:pPr marL="514350" indent="-514350" algn="just">
              <a:buFontTx/>
              <a:buAutoNum type="arabicPeriod"/>
              <a:defRPr/>
            </a:pPr>
            <a:r>
              <a:rPr lang="en-US" sz="2700" dirty="0" err="1">
                <a:solidFill>
                  <a:schemeClr val="tx1"/>
                </a:solidFill>
              </a:rPr>
              <a:t>Menghitung</a:t>
            </a:r>
            <a:endParaRPr lang="en-US" sz="2700" dirty="0">
              <a:solidFill>
                <a:schemeClr val="tx1"/>
              </a:solidFill>
            </a:endParaRPr>
          </a:p>
          <a:p>
            <a:pPr marL="514350" indent="-514350" algn="just">
              <a:buFontTx/>
              <a:buAutoNum type="arabicPeriod"/>
              <a:defRPr/>
            </a:pPr>
            <a:r>
              <a:rPr lang="en-US" sz="2700" dirty="0" err="1">
                <a:solidFill>
                  <a:schemeClr val="tx1"/>
                </a:solidFill>
              </a:rPr>
              <a:t>Memperhitungkan</a:t>
            </a:r>
            <a:endParaRPr lang="en-US" sz="2700" dirty="0">
              <a:solidFill>
                <a:schemeClr val="tx1"/>
              </a:solidFill>
            </a:endParaRPr>
          </a:p>
          <a:p>
            <a:pPr marL="514350" indent="-514350" algn="just">
              <a:buFontTx/>
              <a:buAutoNum type="arabicPeriod"/>
              <a:defRPr/>
            </a:pPr>
            <a:r>
              <a:rPr lang="en-US" sz="2700" dirty="0" err="1">
                <a:solidFill>
                  <a:schemeClr val="tx1"/>
                </a:solidFill>
              </a:rPr>
              <a:t>Membayar</a:t>
            </a:r>
            <a:endParaRPr lang="en-US" sz="2700" dirty="0">
              <a:solidFill>
                <a:schemeClr val="tx1"/>
              </a:solidFill>
            </a:endParaRPr>
          </a:p>
          <a:p>
            <a:pPr marL="514350" indent="-514350" algn="just">
              <a:buFontTx/>
              <a:buAutoNum type="arabicPeriod"/>
              <a:defRPr/>
            </a:pPr>
            <a:r>
              <a:rPr lang="en-US" sz="2700" dirty="0" err="1">
                <a:solidFill>
                  <a:schemeClr val="tx1"/>
                </a:solidFill>
              </a:rPr>
              <a:t>Melaporkan</a:t>
            </a:r>
            <a:endParaRPr lang="en-US" sz="27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latin typeface="Arial" pitchFamily="34" charset="0"/>
                <a:cs typeface="Arial" pitchFamily="34" charset="0"/>
              </a:rPr>
              <a:t>Apakah</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setiap</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orang</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boleh</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menafsirkan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atas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peraturan</a:t>
            </a:r>
            <a:r>
              <a:rPr lang="en-US" sz="2800" dirty="0">
                <a:solidFill>
                  <a:schemeClr val="tx1"/>
                </a:solidFill>
                <a:latin typeface="Arial" pitchFamily="34" charset="0"/>
                <a:cs typeface="Arial" pitchFamily="34" charset="0"/>
              </a:rPr>
              <a:t> yang </a:t>
            </a:r>
            <a:r>
              <a:rPr lang="en-US" sz="2800" dirty="0" err="1">
                <a:solidFill>
                  <a:schemeClr val="tx1"/>
                </a:solidFill>
                <a:latin typeface="Arial" pitchFamily="34" charset="0"/>
                <a:cs typeface="Arial" pitchFamily="34" charset="0"/>
              </a:rPr>
              <a:t>tertulis</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Tentu</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tidak</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jika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ada</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persengketaan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berkaitan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dengan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penafsiran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terhadap</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sebuah</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Undang-Undang</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atau</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Peraturan</a:t>
            </a:r>
            <a:r>
              <a:rPr lang="en-US" sz="2800" dirty="0">
                <a:solidFill>
                  <a:schemeClr val="tx1"/>
                </a:solidFill>
                <a:latin typeface="Arial" pitchFamily="34" charset="0"/>
                <a:cs typeface="Arial" pitchFamily="34" charset="0"/>
              </a:rPr>
              <a:t>, yang </a:t>
            </a:r>
            <a:r>
              <a:rPr lang="en-US" sz="2800" dirty="0" err="1">
                <a:solidFill>
                  <a:schemeClr val="tx1"/>
                </a:solidFill>
                <a:latin typeface="Arial" pitchFamily="34" charset="0"/>
                <a:cs typeface="Arial" pitchFamily="34" charset="0"/>
              </a:rPr>
              <a:t>berwenang</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memutuskan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adalah</a:t>
            </a:r>
            <a:r>
              <a:rPr lang="en-US" sz="2800" dirty="0">
                <a:solidFill>
                  <a:schemeClr val="tx1"/>
                </a:solidFill>
                <a:latin typeface="Arial" pitchFamily="34" charset="0"/>
                <a:cs typeface="Arial" pitchFamily="34" charset="0"/>
              </a:rPr>
              <a:t> hakim.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2254731F-C325-4606-84A3-D9E296174FDE}" type="slidenum">
              <a:rPr lang="en-US" smtClean="0"/>
              <a:pPr>
                <a:defRPr/>
              </a:pPr>
              <a:t>60</a:t>
            </a:fld>
            <a:endParaRPr lang="en-US"/>
          </a:p>
        </p:txBody>
      </p:sp>
      <p:sp>
        <p:nvSpPr>
          <p:cNvPr id="6" name="Slide Number Placeholder 3"/>
          <p:cNvSpPr txBox="1">
            <a:spLocks/>
          </p:cNvSpPr>
          <p:nvPr/>
        </p:nvSpPr>
        <p:spPr>
          <a:xfrm>
            <a:off x="8613775" y="6305550"/>
            <a:ext cx="457200" cy="476250"/>
          </a:xfrm>
          <a:prstGeom prst="rect">
            <a:avLst/>
          </a:prstGeom>
        </p:spPr>
        <p:txBody>
          <a:bodyPr anchor="b"/>
          <a:lstStyle/>
          <a:p>
            <a:pPr algn="ctr">
              <a:defRPr/>
            </a:pPr>
            <a:fld id="{3670220E-35C3-4895-B8E2-38D1B8B22230}" type="slidenum">
              <a:rPr lang="en-US" sz="1200">
                <a:solidFill>
                  <a:schemeClr val="bg2">
                    <a:shade val="50000"/>
                    <a:satMod val="200000"/>
                  </a:schemeClr>
                </a:solidFill>
              </a:rPr>
              <a:pPr algn="ctr">
                <a:defRPr/>
              </a:pPr>
              <a:t>60</a:t>
            </a:fld>
            <a:endParaRPr lang="en-US" sz="1200">
              <a:solidFill>
                <a:schemeClr val="bg2">
                  <a:shade val="50000"/>
                  <a:satMod val="200000"/>
                </a:schemeClr>
              </a:solidFill>
            </a:endParaRPr>
          </a:p>
        </p:txBody>
      </p:sp>
      <p:sp>
        <p:nvSpPr>
          <p:cNvPr id="7" name="Rectangle 6"/>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Sistem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Pemungutan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8" name="Rectangle 7"/>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a:t>
            </a:r>
            <a:r>
              <a:rPr lang="en-US" sz="2800" dirty="0" err="1">
                <a:solidFill>
                  <a:schemeClr val="tx1"/>
                </a:solidFill>
              </a:rPr>
              <a:t>dapat</a:t>
            </a:r>
            <a:r>
              <a:rPr lang="en-US" sz="2800" dirty="0">
                <a:solidFill>
                  <a:schemeClr val="tx1"/>
                </a:solidFill>
              </a:rPr>
              <a:t> </a:t>
            </a:r>
            <a:r>
              <a:rPr lang="en-US" sz="2800" dirty="0" err="1">
                <a:solidFill>
                  <a:schemeClr val="tx1"/>
                </a:solidFill>
              </a:rPr>
              <a:t>dilakukan</a:t>
            </a:r>
            <a:r>
              <a:rPr lang="en-US" sz="2800" dirty="0">
                <a:solidFill>
                  <a:schemeClr val="tx1"/>
                </a:solidFill>
              </a:rPr>
              <a:t>:</a:t>
            </a:r>
          </a:p>
          <a:p>
            <a:pPr algn="just">
              <a:defRPr/>
            </a:pPr>
            <a:endParaRPr lang="en-US" sz="2800" dirty="0">
              <a:solidFill>
                <a:schemeClr val="tx1"/>
              </a:solidFill>
            </a:endParaRPr>
          </a:p>
          <a:p>
            <a:pPr algn="just">
              <a:defRPr/>
            </a:pPr>
            <a:endParaRPr lang="en-US" sz="2800" dirty="0">
              <a:solidFill>
                <a:schemeClr val="tx1"/>
              </a:solidFill>
            </a:endParaRPr>
          </a:p>
          <a:p>
            <a:pPr algn="just">
              <a:defRPr/>
            </a:pPr>
            <a:endParaRPr lang="en-US" sz="2800" dirty="0">
              <a:solidFill>
                <a:schemeClr val="tx1"/>
              </a:solidFill>
            </a:endParaRPr>
          </a:p>
          <a:p>
            <a:pPr marL="514350" indent="-514350" algn="just">
              <a:buFontTx/>
              <a:buAutoNum type="arabicPeriod"/>
              <a:defRPr/>
            </a:pPr>
            <a:r>
              <a:rPr lang="en-US" sz="2800" dirty="0">
                <a:solidFill>
                  <a:schemeClr val="tx1"/>
                </a:solidFill>
              </a:rPr>
              <a:t>Official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chemeClr val="tx1"/>
                </a:solidFill>
              </a:rPr>
              <a:t>Self </a:t>
            </a:r>
            <a:r>
              <a:rPr lang="en-US" sz="2800" dirty="0" err="1">
                <a:solidFill>
                  <a:schemeClr val="tx1"/>
                </a:solidFill>
              </a:rPr>
              <a:t>Assesment</a:t>
            </a:r>
            <a:r>
              <a:rPr lang="en-US" sz="2800" dirty="0">
                <a:solidFill>
                  <a:schemeClr val="tx1"/>
                </a:solidFill>
              </a:rPr>
              <a:t> System</a:t>
            </a:r>
          </a:p>
          <a:p>
            <a:pPr marL="514350" indent="-514350" algn="just">
              <a:buFontTx/>
              <a:buAutoNum type="arabicPeriod"/>
              <a:defRPr/>
            </a:pPr>
            <a:endParaRPr lang="en-US" sz="2800" dirty="0">
              <a:solidFill>
                <a:schemeClr val="tx1"/>
              </a:solidFill>
            </a:endParaRPr>
          </a:p>
          <a:p>
            <a:pPr marL="514350" indent="-514350" algn="just">
              <a:buFontTx/>
              <a:buAutoNum type="arabicPeriod"/>
              <a:defRPr/>
            </a:pPr>
            <a:r>
              <a:rPr lang="en-US" sz="2800" dirty="0">
                <a:solidFill>
                  <a:srgbClr val="FF0000"/>
                </a:solidFill>
              </a:rPr>
              <a:t>With Holding System</a:t>
            </a:r>
          </a:p>
        </p:txBody>
      </p:sp>
      <p:sp>
        <p:nvSpPr>
          <p:cNvPr id="9" name="Rectangular Callout 8"/>
          <p:cNvSpPr/>
          <p:nvPr/>
        </p:nvSpPr>
        <p:spPr>
          <a:xfrm>
            <a:off x="785785" y="500063"/>
            <a:ext cx="8001027" cy="3643312"/>
          </a:xfrm>
          <a:prstGeom prst="wedgeRectCallout">
            <a:avLst>
              <a:gd name="adj1" fmla="val -31773"/>
              <a:gd name="adj2" fmla="val 7844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800" dirty="0" err="1">
                <a:solidFill>
                  <a:schemeClr val="tx1"/>
                </a:solidFill>
              </a:rPr>
              <a:t>Adalah</a:t>
            </a:r>
            <a:r>
              <a:rPr lang="en-US" sz="2800" dirty="0">
                <a:solidFill>
                  <a:schemeClr val="tx1"/>
                </a:solidFill>
              </a:rPr>
              <a:t> </a:t>
            </a:r>
            <a:r>
              <a:rPr lang="en-US" sz="2800" dirty="0" err="1">
                <a:solidFill>
                  <a:schemeClr val="tx1"/>
                </a:solidFill>
              </a:rPr>
              <a:t>suatu</a:t>
            </a:r>
            <a:r>
              <a:rPr lang="en-US" sz="2800" dirty="0">
                <a:solidFill>
                  <a:schemeClr val="tx1"/>
                </a:solidFill>
              </a:rPr>
              <a:t> </a:t>
            </a:r>
            <a:r>
              <a:rPr lang="en-US" sz="2800" dirty="0" err="1">
                <a:solidFill>
                  <a:schemeClr val="tx1"/>
                </a:solidFill>
              </a:rPr>
              <a:t>sistem</a:t>
            </a:r>
            <a:r>
              <a:rPr lang="en-US" sz="2800" dirty="0">
                <a:solidFill>
                  <a:schemeClr val="tx1"/>
                </a:solidFill>
              </a:rPr>
              <a:t> </a:t>
            </a:r>
            <a:r>
              <a:rPr lang="en-US" sz="2800" dirty="0" err="1">
                <a:solidFill>
                  <a:schemeClr val="tx1"/>
                </a:solidFill>
              </a:rPr>
              <a:t>pemungutan</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memberi</a:t>
            </a:r>
            <a:r>
              <a:rPr lang="en-US" sz="2800" dirty="0">
                <a:solidFill>
                  <a:schemeClr val="tx1"/>
                </a:solidFill>
              </a:rPr>
              <a:t> </a:t>
            </a:r>
            <a:r>
              <a:rPr lang="en-US" sz="2800" dirty="0" err="1">
                <a:solidFill>
                  <a:schemeClr val="tx1"/>
                </a:solidFill>
              </a:rPr>
              <a:t>wewenang</a:t>
            </a:r>
            <a:r>
              <a:rPr lang="en-US" sz="2800" dirty="0">
                <a:solidFill>
                  <a:schemeClr val="tx1"/>
                </a:solidFill>
              </a:rPr>
              <a:t>  </a:t>
            </a:r>
            <a:r>
              <a:rPr lang="en-US" sz="2800" dirty="0" err="1">
                <a:solidFill>
                  <a:schemeClr val="tx1"/>
                </a:solidFill>
              </a:rPr>
              <a:t>kepada</a:t>
            </a:r>
            <a:r>
              <a:rPr lang="en-US" sz="2800" dirty="0">
                <a:solidFill>
                  <a:schemeClr val="tx1"/>
                </a:solidFill>
              </a:rPr>
              <a:t> </a:t>
            </a:r>
            <a:r>
              <a:rPr lang="en-US" sz="2800" dirty="0" err="1">
                <a:solidFill>
                  <a:schemeClr val="tx1"/>
                </a:solidFill>
              </a:rPr>
              <a:t>pihak</a:t>
            </a:r>
            <a:r>
              <a:rPr lang="en-US" sz="2800" dirty="0">
                <a:solidFill>
                  <a:schemeClr val="tx1"/>
                </a:solidFill>
              </a:rPr>
              <a:t> </a:t>
            </a:r>
            <a:r>
              <a:rPr lang="en-US" sz="2800" dirty="0" err="1">
                <a:solidFill>
                  <a:schemeClr val="tx1"/>
                </a:solidFill>
              </a:rPr>
              <a:t>ketiga</a:t>
            </a:r>
            <a:r>
              <a:rPr lang="en-US" sz="2800" dirty="0">
                <a:solidFill>
                  <a:schemeClr val="tx1"/>
                </a:solidFill>
              </a:rPr>
              <a:t> </a:t>
            </a:r>
            <a:r>
              <a:rPr lang="en-US" sz="2800" dirty="0" err="1">
                <a:solidFill>
                  <a:schemeClr val="tx1"/>
                </a:solidFill>
              </a:rPr>
              <a:t>untuk</a:t>
            </a:r>
            <a:r>
              <a:rPr lang="en-US" sz="2800" dirty="0">
                <a:solidFill>
                  <a:schemeClr val="tx1"/>
                </a:solidFill>
              </a:rPr>
              <a:t> </a:t>
            </a:r>
            <a:r>
              <a:rPr lang="en-US" sz="2800" dirty="0" err="1">
                <a:solidFill>
                  <a:schemeClr val="tx1"/>
                </a:solidFill>
              </a:rPr>
              <a:t>menentukan</a:t>
            </a:r>
            <a:r>
              <a:rPr lang="en-US" sz="2800" dirty="0">
                <a:solidFill>
                  <a:schemeClr val="tx1"/>
                </a:solidFill>
              </a:rPr>
              <a:t> </a:t>
            </a:r>
            <a:r>
              <a:rPr lang="en-US" sz="2800" dirty="0" err="1">
                <a:solidFill>
                  <a:schemeClr val="tx1"/>
                </a:solidFill>
              </a:rPr>
              <a:t>besarnya</a:t>
            </a:r>
            <a:r>
              <a:rPr lang="en-US" sz="2800" dirty="0">
                <a:solidFill>
                  <a:schemeClr val="tx1"/>
                </a:solidFill>
              </a:rPr>
              <a:t> </a:t>
            </a:r>
            <a:r>
              <a:rPr lang="en-US" sz="2800" dirty="0" err="1">
                <a:solidFill>
                  <a:schemeClr val="tx1"/>
                </a:solidFill>
              </a:rPr>
              <a:t>pajak</a:t>
            </a:r>
            <a:r>
              <a:rPr lang="en-US" sz="2800" dirty="0">
                <a:solidFill>
                  <a:schemeClr val="tx1"/>
                </a:solidFill>
              </a:rPr>
              <a:t> yang </a:t>
            </a:r>
            <a:r>
              <a:rPr lang="en-US" sz="2800" dirty="0" err="1">
                <a:solidFill>
                  <a:schemeClr val="tx1"/>
                </a:solidFill>
              </a:rPr>
              <a:t>terutang</a:t>
            </a:r>
            <a:r>
              <a:rPr lang="en-US" sz="2800" dirty="0">
                <a:solidFill>
                  <a:schemeClr val="tx1"/>
                </a:solidFill>
              </a:rPr>
              <a:t> </a:t>
            </a:r>
            <a:r>
              <a:rPr lang="en-US" sz="2800" dirty="0" err="1">
                <a:solidFill>
                  <a:schemeClr val="tx1"/>
                </a:solidFill>
              </a:rPr>
              <a:t>oleh</a:t>
            </a:r>
            <a:r>
              <a:rPr lang="en-US" sz="2800" dirty="0">
                <a:solidFill>
                  <a:schemeClr val="tx1"/>
                </a:solidFill>
              </a:rPr>
              <a:t> </a:t>
            </a:r>
            <a:r>
              <a:rPr lang="en-US" sz="2800" dirty="0" err="1">
                <a:solidFill>
                  <a:schemeClr val="tx1"/>
                </a:solidFill>
              </a:rPr>
              <a:t>Wajib</a:t>
            </a:r>
            <a:r>
              <a:rPr lang="en-US" sz="2800" dirty="0">
                <a:solidFill>
                  <a:schemeClr val="tx1"/>
                </a:solidFill>
              </a:rPr>
              <a:t> </a:t>
            </a:r>
            <a:r>
              <a:rPr lang="en-US" sz="2800" dirty="0" err="1">
                <a:solidFill>
                  <a:schemeClr val="tx1"/>
                </a:solidFill>
              </a:rPr>
              <a:t>Pajak</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a:t>
            </a:r>
            <a:r>
              <a:rPr lang="en-US" sz="2700" dirty="0" err="1">
                <a:solidFill>
                  <a:srgbClr val="FF0000"/>
                </a:solidFill>
                <a:latin typeface="Arial" pitchFamily="34" charset="0"/>
                <a:cs typeface="Arial" pitchFamily="34" charset="0"/>
              </a:rPr>
              <a:t>Historis</a:t>
            </a:r>
            <a:endParaRPr lang="en-US" sz="2700" dirty="0">
              <a:solidFill>
                <a:srgbClr val="FF0000"/>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Sosiologis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
        <p:nvSpPr>
          <p:cNvPr id="7" name="Rectangular Callout 6"/>
          <p:cNvSpPr/>
          <p:nvPr/>
        </p:nvSpPr>
        <p:spPr>
          <a:xfrm>
            <a:off x="857224" y="3571875"/>
            <a:ext cx="8143901" cy="2928938"/>
          </a:xfrm>
          <a:prstGeom prst="wedgeRectCallout">
            <a:avLst>
              <a:gd name="adj1" fmla="val -30909"/>
              <a:gd name="adj2" fmla="val -6073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400" dirty="0" err="1">
                <a:solidFill>
                  <a:schemeClr val="tx1"/>
                </a:solidFill>
              </a:rPr>
              <a:t>Penafsiran</a:t>
            </a:r>
            <a:r>
              <a:rPr lang="en-US" sz="2400" dirty="0">
                <a:solidFill>
                  <a:schemeClr val="tx1"/>
                </a:solidFill>
              </a:rPr>
              <a:t> </a:t>
            </a:r>
            <a:r>
              <a:rPr lang="en-US" sz="2400" dirty="0" err="1">
                <a:solidFill>
                  <a:schemeClr val="tx1"/>
                </a:solidFill>
              </a:rPr>
              <a:t>historis</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penafsiran</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undang-undang</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melihat</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sejarah</a:t>
            </a:r>
            <a:r>
              <a:rPr lang="en-US" sz="2400" dirty="0">
                <a:solidFill>
                  <a:schemeClr val="tx1"/>
                </a:solidFill>
              </a:rPr>
              <a:t> </a:t>
            </a:r>
            <a:r>
              <a:rPr lang="en-US" sz="2400" dirty="0" err="1">
                <a:solidFill>
                  <a:schemeClr val="tx1"/>
                </a:solidFill>
              </a:rPr>
              <a:t>dibuatnya</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undang-undang</a:t>
            </a:r>
            <a:r>
              <a:rPr lang="en-US" sz="2400" dirty="0">
                <a:solidFill>
                  <a:schemeClr val="tx1"/>
                </a:solidFill>
              </a:rPr>
              <a:t>. </a:t>
            </a:r>
            <a:r>
              <a:rPr lang="en-US" sz="2400" dirty="0" err="1">
                <a:solidFill>
                  <a:schemeClr val="tx1"/>
                </a:solidFill>
              </a:rPr>
              <a:t>Misalnya</a:t>
            </a:r>
            <a:r>
              <a:rPr lang="en-US" sz="2400" dirty="0">
                <a:solidFill>
                  <a:schemeClr val="tx1"/>
                </a:solidFill>
              </a:rPr>
              <a:t> </a:t>
            </a:r>
            <a:r>
              <a:rPr lang="en-US" sz="2400" dirty="0" err="1">
                <a:solidFill>
                  <a:schemeClr val="tx1"/>
                </a:solidFill>
              </a:rPr>
              <a:t>dokumen</a:t>
            </a:r>
            <a:r>
              <a:rPr lang="en-US" sz="2400" dirty="0">
                <a:solidFill>
                  <a:schemeClr val="tx1"/>
                </a:solidFill>
              </a:rPr>
              <a:t> </a:t>
            </a:r>
            <a:r>
              <a:rPr lang="en-US" sz="2400" dirty="0" err="1">
                <a:solidFill>
                  <a:schemeClr val="tx1"/>
                </a:solidFill>
              </a:rPr>
              <a:t>rapat</a:t>
            </a:r>
            <a:r>
              <a:rPr lang="en-US" sz="2400" dirty="0">
                <a:solidFill>
                  <a:schemeClr val="tx1"/>
                </a:solidFill>
              </a:rPr>
              <a:t> </a:t>
            </a:r>
            <a:r>
              <a:rPr lang="en-US" sz="2400" dirty="0" err="1">
                <a:solidFill>
                  <a:schemeClr val="tx1"/>
                </a:solidFill>
              </a:rPr>
              <a:t>pembahasan</a:t>
            </a:r>
            <a:r>
              <a:rPr lang="en-US" sz="2400" dirty="0">
                <a:solidFill>
                  <a:schemeClr val="tx1"/>
                </a:solidFill>
              </a:rPr>
              <a:t> </a:t>
            </a:r>
            <a:r>
              <a:rPr lang="en-US" sz="2400" dirty="0" err="1">
                <a:solidFill>
                  <a:schemeClr val="tx1"/>
                </a:solidFill>
              </a:rPr>
              <a:t>antara</a:t>
            </a:r>
            <a:r>
              <a:rPr lang="en-US" sz="2400" dirty="0">
                <a:solidFill>
                  <a:schemeClr val="tx1"/>
                </a:solidFill>
              </a:rPr>
              <a:t> </a:t>
            </a:r>
            <a:r>
              <a:rPr lang="en-US" sz="2400" dirty="0" err="1">
                <a:solidFill>
                  <a:schemeClr val="tx1"/>
                </a:solidFill>
              </a:rPr>
              <a:t>pemerintah</a:t>
            </a:r>
            <a:r>
              <a:rPr lang="en-US" sz="2400" dirty="0">
                <a:solidFill>
                  <a:schemeClr val="tx1"/>
                </a:solidFill>
              </a:rPr>
              <a:t> </a:t>
            </a:r>
            <a:r>
              <a:rPr lang="en-US" sz="2400" dirty="0" err="1">
                <a:solidFill>
                  <a:schemeClr val="tx1"/>
                </a:solidFill>
              </a:rPr>
              <a:t>dan</a:t>
            </a:r>
            <a:r>
              <a:rPr lang="en-US" sz="2400" dirty="0">
                <a:solidFill>
                  <a:schemeClr val="tx1"/>
                </a:solidFill>
              </a:rPr>
              <a:t> DPR yang </a:t>
            </a:r>
            <a:r>
              <a:rPr lang="en-US" sz="2400" dirty="0" err="1">
                <a:solidFill>
                  <a:schemeClr val="tx1"/>
                </a:solidFill>
              </a:rPr>
              <a:t>dibuat</a:t>
            </a:r>
            <a:r>
              <a:rPr lang="en-US" sz="2400" dirty="0">
                <a:solidFill>
                  <a:schemeClr val="tx1"/>
                </a:solidFill>
              </a:rPr>
              <a:t> </a:t>
            </a:r>
            <a:r>
              <a:rPr lang="en-US" sz="2400" dirty="0" err="1">
                <a:solidFill>
                  <a:schemeClr val="tx1"/>
                </a:solidFill>
              </a:rPr>
              <a:t>secara</a:t>
            </a:r>
            <a:r>
              <a:rPr lang="en-US" sz="2400" dirty="0">
                <a:solidFill>
                  <a:schemeClr val="tx1"/>
                </a:solidFill>
              </a:rPr>
              <a:t> </a:t>
            </a:r>
            <a:r>
              <a:rPr lang="en-US" sz="2400" dirty="0" err="1">
                <a:solidFill>
                  <a:schemeClr val="tx1"/>
                </a:solidFill>
              </a:rPr>
              <a:t>resmi</a:t>
            </a:r>
            <a:r>
              <a:rPr lang="en-US" sz="2400" dirty="0">
                <a:solidFill>
                  <a:schemeClr val="tx1"/>
                </a:solidFill>
              </a:rPr>
              <a:t> </a:t>
            </a:r>
            <a:r>
              <a:rPr lang="en-US" sz="2400" dirty="0" err="1">
                <a:solidFill>
                  <a:schemeClr val="tx1"/>
                </a:solidFill>
              </a:rPr>
              <a:t>baik</a:t>
            </a:r>
            <a:r>
              <a:rPr lang="en-US" sz="2400" dirty="0">
                <a:solidFill>
                  <a:schemeClr val="tx1"/>
                </a:solidFill>
              </a:rPr>
              <a:t> </a:t>
            </a:r>
            <a:r>
              <a:rPr lang="en-US" sz="2400" dirty="0" err="1">
                <a:solidFill>
                  <a:schemeClr val="tx1"/>
                </a:solidFill>
              </a:rPr>
              <a:t>oleh</a:t>
            </a:r>
            <a:r>
              <a:rPr lang="en-US" sz="2400" dirty="0">
                <a:solidFill>
                  <a:schemeClr val="tx1"/>
                </a:solidFill>
              </a:rPr>
              <a:t> </a:t>
            </a:r>
            <a:r>
              <a:rPr lang="en-US" sz="2400" dirty="0" err="1">
                <a:solidFill>
                  <a:schemeClr val="tx1"/>
                </a:solidFill>
              </a:rPr>
              <a:t>pemerintah</a:t>
            </a:r>
            <a:r>
              <a:rPr lang="en-US" sz="2400" dirty="0">
                <a:solidFill>
                  <a:schemeClr val="tx1"/>
                </a:solidFill>
              </a:rPr>
              <a:t> </a:t>
            </a:r>
            <a:r>
              <a:rPr lang="en-US" sz="2400" dirty="0" err="1">
                <a:solidFill>
                  <a:schemeClr val="tx1"/>
                </a:solidFill>
              </a:rPr>
              <a:t>maupun</a:t>
            </a:r>
            <a:r>
              <a:rPr lang="en-US" sz="2400" dirty="0">
                <a:solidFill>
                  <a:schemeClr val="tx1"/>
                </a:solidFill>
              </a:rPr>
              <a:t> </a:t>
            </a:r>
            <a:r>
              <a:rPr lang="en-US" sz="2400" dirty="0" err="1">
                <a:solidFill>
                  <a:schemeClr val="tx1"/>
                </a:solidFill>
              </a:rPr>
              <a:t>pemerintah</a:t>
            </a:r>
            <a:r>
              <a:rPr lang="en-US" sz="2400" dirty="0">
                <a:solidFill>
                  <a:schemeClr val="tx1"/>
                </a:solidFill>
              </a:rPr>
              <a:t> </a:t>
            </a:r>
            <a:r>
              <a:rPr lang="en-US" sz="2400" dirty="0" err="1">
                <a:solidFill>
                  <a:schemeClr val="tx1"/>
                </a:solidFill>
              </a:rPr>
              <a:t>dengan</a:t>
            </a:r>
            <a:r>
              <a:rPr lang="en-US" sz="2400" dirty="0">
                <a:solidFill>
                  <a:schemeClr val="tx1"/>
                </a:solidFill>
              </a:rPr>
              <a:t> DPR. </a:t>
            </a:r>
            <a:r>
              <a:rPr lang="en-US" sz="2400" dirty="0" err="1">
                <a:solidFill>
                  <a:schemeClr val="tx1"/>
                </a:solidFill>
              </a:rPr>
              <a:t>Dengan</a:t>
            </a:r>
            <a:r>
              <a:rPr lang="en-US" sz="2400" dirty="0">
                <a:solidFill>
                  <a:schemeClr val="tx1"/>
                </a:solidFill>
              </a:rPr>
              <a:t> </a:t>
            </a:r>
            <a:r>
              <a:rPr lang="en-US" sz="2400" dirty="0" err="1">
                <a:solidFill>
                  <a:schemeClr val="tx1"/>
                </a:solidFill>
              </a:rPr>
              <a:t>penafsiran</a:t>
            </a:r>
            <a:r>
              <a:rPr lang="en-US" sz="2400" dirty="0">
                <a:solidFill>
                  <a:schemeClr val="tx1"/>
                </a:solidFill>
              </a:rPr>
              <a:t> histories </a:t>
            </a:r>
            <a:r>
              <a:rPr lang="en-US" sz="2400" dirty="0" err="1">
                <a:solidFill>
                  <a:schemeClr val="tx1"/>
                </a:solidFill>
              </a:rPr>
              <a:t>dapat</a:t>
            </a:r>
            <a:r>
              <a:rPr lang="en-US" sz="2400" dirty="0">
                <a:solidFill>
                  <a:schemeClr val="tx1"/>
                </a:solidFill>
              </a:rPr>
              <a:t> </a:t>
            </a:r>
            <a:r>
              <a:rPr lang="en-US" sz="2400" dirty="0" err="1">
                <a:solidFill>
                  <a:schemeClr val="tx1"/>
                </a:solidFill>
              </a:rPr>
              <a:t>diketahui</a:t>
            </a:r>
            <a:r>
              <a:rPr lang="en-US" sz="2400" dirty="0">
                <a:solidFill>
                  <a:schemeClr val="tx1"/>
                </a:solidFill>
              </a:rPr>
              <a:t> </a:t>
            </a:r>
            <a:r>
              <a:rPr lang="en-US" sz="2400" dirty="0" err="1">
                <a:solidFill>
                  <a:schemeClr val="tx1"/>
                </a:solidFill>
              </a:rPr>
              <a:t>maksud</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pembuat</a:t>
            </a:r>
            <a:r>
              <a:rPr lang="en-US" sz="2400" dirty="0">
                <a:solidFill>
                  <a:schemeClr val="tx1"/>
                </a:solidFill>
              </a:rPr>
              <a:t> </a:t>
            </a:r>
            <a:r>
              <a:rPr lang="en-US" sz="2400" dirty="0" err="1">
                <a:solidFill>
                  <a:schemeClr val="tx1"/>
                </a:solidFill>
              </a:rPr>
              <a:t>undang-undang</a:t>
            </a:r>
            <a:r>
              <a:rPr lang="en-US" sz="2400" dirty="0">
                <a:solidFill>
                  <a:schemeClr val="tx1"/>
                </a:solidFill>
              </a:rPr>
              <a:t> </a:t>
            </a:r>
            <a:r>
              <a:rPr lang="en-US" sz="2400" dirty="0" err="1">
                <a:solidFill>
                  <a:schemeClr val="tx1"/>
                </a:solidFill>
              </a:rPr>
              <a:t>atas</a:t>
            </a:r>
            <a:r>
              <a:rPr lang="en-US" sz="2400" dirty="0">
                <a:solidFill>
                  <a:schemeClr val="tx1"/>
                </a:solidFill>
              </a:rPr>
              <a:t> </a:t>
            </a:r>
            <a:r>
              <a:rPr lang="en-US" sz="2400" dirty="0" err="1">
                <a:solidFill>
                  <a:schemeClr val="tx1"/>
                </a:solidFill>
              </a:rPr>
              <a:t>isi</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undang-undang</a:t>
            </a:r>
            <a:r>
              <a:rPr lang="en-US" sz="24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25" y="357188"/>
            <a:ext cx="7358063" cy="107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chemeClr val="tx1"/>
                </a:solidFill>
                <a:latin typeface="Arial" pitchFamily="34" charset="0"/>
                <a:cs typeface="Arial" pitchFamily="34" charset="0"/>
              </a:rPr>
              <a:t>Penafsiran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Hukum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Pajak</a:t>
            </a:r>
            <a:endParaRPr lang="en-US" sz="3200" dirty="0">
              <a:solidFill>
                <a:schemeClr val="tx1"/>
              </a:solidFill>
              <a:latin typeface="Arial" pitchFamily="34" charset="0"/>
              <a:cs typeface="Arial" pitchFamily="34" charset="0"/>
            </a:endParaRPr>
          </a:p>
        </p:txBody>
      </p:sp>
      <p:sp>
        <p:nvSpPr>
          <p:cNvPr id="6" name="Rectangle 5"/>
          <p:cNvSpPr/>
          <p:nvPr/>
        </p:nvSpPr>
        <p:spPr>
          <a:xfrm>
            <a:off x="1071563" y="1428750"/>
            <a:ext cx="7643812"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700" dirty="0" err="1">
                <a:solidFill>
                  <a:schemeClr val="tx1"/>
                </a:solidFill>
                <a:latin typeface="Arial" pitchFamily="34" charset="0"/>
                <a:cs typeface="Arial" pitchFamily="34" charset="0"/>
              </a:rPr>
              <a:t>Berikut</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ada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beberapa</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digunakan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dalam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hukum</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pajak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untuk</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memahami</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undang-undang</a:t>
            </a:r>
            <a:r>
              <a:rPr lang="en-US" sz="2700" dirty="0">
                <a:solidFill>
                  <a:schemeClr val="tx1"/>
                </a:solidFill>
                <a:latin typeface="Arial" pitchFamily="34" charset="0"/>
                <a:cs typeface="Arial" pitchFamily="34" charset="0"/>
              </a:rPr>
              <a:t> yang </a:t>
            </a:r>
            <a:r>
              <a:rPr lang="en-US" sz="2700" dirty="0" err="1">
                <a:solidFill>
                  <a:schemeClr val="tx1"/>
                </a:solidFill>
                <a:latin typeface="Arial" pitchFamily="34" charset="0"/>
                <a:cs typeface="Arial" pitchFamily="34" charset="0"/>
              </a:rPr>
              <a:t>berlaku</a:t>
            </a:r>
            <a:r>
              <a:rPr lang="en-US" sz="2700" dirty="0">
                <a:solidFill>
                  <a:schemeClr val="tx1"/>
                </a:solidFill>
                <a:latin typeface="Arial" pitchFamily="34" charset="0"/>
                <a:cs typeface="Arial" pitchFamily="34" charset="0"/>
              </a:rPr>
              <a:t>.</a:t>
            </a: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Historis</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rgbClr val="FF0000"/>
                </a:solidFill>
                <a:latin typeface="Arial" pitchFamily="34" charset="0"/>
                <a:cs typeface="Arial" pitchFamily="34" charset="0"/>
              </a:rPr>
              <a:t>Penafsiran</a:t>
            </a:r>
            <a:r>
              <a:rPr lang="en-US" sz="2700" dirty="0">
                <a:solidFill>
                  <a:srgbClr val="FF0000"/>
                </a:solidFill>
                <a:latin typeface="Arial" pitchFamily="34" charset="0"/>
                <a:cs typeface="Arial" pitchFamily="34" charset="0"/>
              </a:rPr>
              <a:t> </a:t>
            </a:r>
            <a:r>
              <a:rPr lang="en-US" sz="2700" dirty="0" err="1">
                <a:solidFill>
                  <a:srgbClr val="FF0000"/>
                </a:solidFill>
                <a:latin typeface="Arial" pitchFamily="34" charset="0"/>
                <a:cs typeface="Arial" pitchFamily="34" charset="0"/>
              </a:rPr>
              <a:t>Sosiologis</a:t>
            </a:r>
            <a:endParaRPr lang="en-US" sz="2700" dirty="0">
              <a:solidFill>
                <a:srgbClr val="FF0000"/>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Sistematik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Otentik</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Tata </a:t>
            </a:r>
            <a:r>
              <a:rPr lang="en-US" sz="2700" dirty="0" err="1">
                <a:solidFill>
                  <a:schemeClr val="tx1"/>
                </a:solidFill>
                <a:latin typeface="Arial" pitchFamily="34" charset="0"/>
                <a:cs typeface="Arial" pitchFamily="34" charset="0"/>
              </a:rPr>
              <a:t>Bahasa</a:t>
            </a:r>
            <a:endParaRPr lang="en-US" sz="2700" dirty="0">
              <a:solidFill>
                <a:schemeClr val="tx1"/>
              </a:solidFill>
              <a:latin typeface="Arial" pitchFamily="34" charset="0"/>
              <a:cs typeface="Arial" pitchFamily="34" charset="0"/>
            </a:endParaRPr>
          </a:p>
          <a:p>
            <a:pPr marL="514350" indent="-514350" algn="just">
              <a:lnSpc>
                <a:spcPct val="150000"/>
              </a:lnSpc>
              <a:buFontTx/>
              <a:buAutoNum type="arabicPeriod"/>
              <a:defRPr/>
            </a:pPr>
            <a:r>
              <a:rPr lang="en-US" sz="2700" dirty="0" err="1">
                <a:solidFill>
                  <a:schemeClr val="tx1"/>
                </a:solidFill>
                <a:latin typeface="Arial" pitchFamily="34" charset="0"/>
                <a:cs typeface="Arial" pitchFamily="34" charset="0"/>
              </a:rPr>
              <a:t>Penafsiran</a:t>
            </a:r>
            <a:r>
              <a:rPr lang="en-US" sz="2700" dirty="0">
                <a:solidFill>
                  <a:schemeClr val="tx1"/>
                </a:solidFill>
                <a:latin typeface="Arial" pitchFamily="34" charset="0"/>
                <a:cs typeface="Arial" pitchFamily="34" charset="0"/>
              </a:rPr>
              <a:t> </a:t>
            </a:r>
            <a:r>
              <a:rPr lang="en-US" sz="2700" dirty="0" err="1">
                <a:solidFill>
                  <a:schemeClr val="tx1"/>
                </a:solidFill>
                <a:latin typeface="Arial" pitchFamily="34" charset="0"/>
                <a:cs typeface="Arial" pitchFamily="34" charset="0"/>
              </a:rPr>
              <a:t>Analogis</a:t>
            </a:r>
            <a:endParaRPr lang="en-US" sz="2700" dirty="0">
              <a:solidFill>
                <a:schemeClr val="tx1"/>
              </a:solidFill>
              <a:latin typeface="Arial" pitchFamily="34" charset="0"/>
              <a:cs typeface="Arial" pitchFamily="34" charset="0"/>
            </a:endParaRPr>
          </a:p>
        </p:txBody>
      </p:sp>
      <p:sp>
        <p:nvSpPr>
          <p:cNvPr id="7" name="Rectangular Callout 6"/>
          <p:cNvSpPr/>
          <p:nvPr/>
        </p:nvSpPr>
        <p:spPr>
          <a:xfrm>
            <a:off x="785786" y="4071942"/>
            <a:ext cx="8001028" cy="2571750"/>
          </a:xfrm>
          <a:prstGeom prst="wedgeRectCallout">
            <a:avLst>
              <a:gd name="adj1" fmla="val -30909"/>
              <a:gd name="adj2" fmla="val -60734"/>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GB" sz="2400" dirty="0" err="1">
                <a:solidFill>
                  <a:schemeClr val="tx1"/>
                </a:solidFill>
              </a:rPr>
              <a:t>Penafsiran</a:t>
            </a:r>
            <a:r>
              <a:rPr lang="en-GB" sz="2400" dirty="0">
                <a:solidFill>
                  <a:schemeClr val="tx1"/>
                </a:solidFill>
              </a:rPr>
              <a:t> </a:t>
            </a:r>
            <a:r>
              <a:rPr lang="en-GB" sz="2400" dirty="0" err="1">
                <a:solidFill>
                  <a:schemeClr val="tx1"/>
                </a:solidFill>
              </a:rPr>
              <a:t>sosiologis</a:t>
            </a:r>
            <a:r>
              <a:rPr lang="en-GB" sz="2400" dirty="0">
                <a:solidFill>
                  <a:schemeClr val="tx1"/>
                </a:solidFill>
              </a:rPr>
              <a:t> </a:t>
            </a:r>
            <a:r>
              <a:rPr lang="en-GB" sz="2400" dirty="0" err="1">
                <a:solidFill>
                  <a:schemeClr val="tx1"/>
                </a:solidFill>
              </a:rPr>
              <a:t>adalah</a:t>
            </a:r>
            <a:r>
              <a:rPr lang="en-GB" sz="2400" dirty="0">
                <a:solidFill>
                  <a:schemeClr val="tx1"/>
                </a:solidFill>
              </a:rPr>
              <a:t> </a:t>
            </a:r>
            <a:r>
              <a:rPr lang="en-GB" sz="2400" dirty="0" err="1">
                <a:solidFill>
                  <a:schemeClr val="tx1"/>
                </a:solidFill>
              </a:rPr>
              <a:t>penafsiran</a:t>
            </a:r>
            <a:r>
              <a:rPr lang="en-GB" sz="2400" dirty="0">
                <a:solidFill>
                  <a:schemeClr val="tx1"/>
                </a:solidFill>
              </a:rPr>
              <a:t> </a:t>
            </a:r>
            <a:r>
              <a:rPr lang="en-GB" sz="2400" dirty="0" err="1">
                <a:solidFill>
                  <a:schemeClr val="tx1"/>
                </a:solidFill>
              </a:rPr>
              <a:t>atas</a:t>
            </a:r>
            <a:r>
              <a:rPr lang="en-GB" sz="2400" dirty="0">
                <a:solidFill>
                  <a:schemeClr val="tx1"/>
                </a:solidFill>
              </a:rPr>
              <a:t> </a:t>
            </a:r>
            <a:r>
              <a:rPr lang="en-GB" sz="2400" dirty="0" err="1">
                <a:solidFill>
                  <a:schemeClr val="tx1"/>
                </a:solidFill>
              </a:rPr>
              <a:t>suatu</a:t>
            </a:r>
            <a:r>
              <a:rPr lang="en-GB" sz="2400" dirty="0">
                <a:solidFill>
                  <a:schemeClr val="tx1"/>
                </a:solidFill>
              </a:rPr>
              <a:t> </a:t>
            </a:r>
            <a:r>
              <a:rPr lang="en-GB" sz="2400" dirty="0" err="1">
                <a:solidFill>
                  <a:schemeClr val="tx1"/>
                </a:solidFill>
              </a:rPr>
              <a:t>ketentuan</a:t>
            </a:r>
            <a:r>
              <a:rPr lang="en-GB" sz="2400" dirty="0">
                <a:solidFill>
                  <a:schemeClr val="tx1"/>
                </a:solidFill>
              </a:rPr>
              <a:t> </a:t>
            </a:r>
            <a:r>
              <a:rPr lang="en-GB" sz="2400" dirty="0" err="1">
                <a:solidFill>
                  <a:schemeClr val="tx1"/>
                </a:solidFill>
              </a:rPr>
              <a:t>undang-undang</a:t>
            </a:r>
            <a:r>
              <a:rPr lang="en-GB" sz="2400" dirty="0">
                <a:solidFill>
                  <a:schemeClr val="tx1"/>
                </a:solidFill>
              </a:rPr>
              <a:t> yang </a:t>
            </a:r>
            <a:r>
              <a:rPr lang="en-GB" sz="2400" dirty="0" err="1">
                <a:solidFill>
                  <a:schemeClr val="tx1"/>
                </a:solidFill>
              </a:rPr>
              <a:t>disesuaikan</a:t>
            </a:r>
            <a:r>
              <a:rPr lang="en-GB" sz="2400" dirty="0">
                <a:solidFill>
                  <a:schemeClr val="tx1"/>
                </a:solidFill>
              </a:rPr>
              <a:t> </a:t>
            </a:r>
            <a:r>
              <a:rPr lang="en-GB" sz="2400" dirty="0" err="1">
                <a:solidFill>
                  <a:schemeClr val="tx1"/>
                </a:solidFill>
              </a:rPr>
              <a:t>dengan</a:t>
            </a:r>
            <a:r>
              <a:rPr lang="en-GB" sz="2400" dirty="0">
                <a:solidFill>
                  <a:schemeClr val="tx1"/>
                </a:solidFill>
              </a:rPr>
              <a:t> </a:t>
            </a:r>
            <a:r>
              <a:rPr lang="en-GB" sz="2400" dirty="0" err="1">
                <a:solidFill>
                  <a:schemeClr val="tx1"/>
                </a:solidFill>
              </a:rPr>
              <a:t>perkembangan</a:t>
            </a:r>
            <a:r>
              <a:rPr lang="en-GB" sz="2400" dirty="0">
                <a:solidFill>
                  <a:schemeClr val="tx1"/>
                </a:solidFill>
              </a:rPr>
              <a:t> </a:t>
            </a:r>
            <a:r>
              <a:rPr lang="en-GB" sz="2400" dirty="0" err="1">
                <a:solidFill>
                  <a:schemeClr val="tx1"/>
                </a:solidFill>
              </a:rPr>
              <a:t>kehidupan</a:t>
            </a:r>
            <a:r>
              <a:rPr lang="en-GB" sz="2400" dirty="0">
                <a:solidFill>
                  <a:schemeClr val="tx1"/>
                </a:solidFill>
              </a:rPr>
              <a:t> </a:t>
            </a:r>
            <a:r>
              <a:rPr lang="en-GB" sz="2400" dirty="0" err="1">
                <a:solidFill>
                  <a:schemeClr val="tx1"/>
                </a:solidFill>
              </a:rPr>
              <a:t>masyarakat</a:t>
            </a:r>
            <a:r>
              <a:rPr lang="en-GB" sz="2400" dirty="0">
                <a:solidFill>
                  <a:schemeClr val="tx1"/>
                </a:solidFill>
              </a:rPr>
              <a:t>. </a:t>
            </a:r>
            <a:r>
              <a:rPr lang="en-GB" sz="2400" dirty="0" err="1">
                <a:solidFill>
                  <a:schemeClr val="tx1"/>
                </a:solidFill>
              </a:rPr>
              <a:t>Seperti</a:t>
            </a:r>
            <a:r>
              <a:rPr lang="en-GB" sz="2400" dirty="0">
                <a:solidFill>
                  <a:schemeClr val="tx1"/>
                </a:solidFill>
              </a:rPr>
              <a:t> </a:t>
            </a:r>
            <a:r>
              <a:rPr lang="en-GB" sz="2400" dirty="0" err="1">
                <a:solidFill>
                  <a:schemeClr val="tx1"/>
                </a:solidFill>
              </a:rPr>
              <a:t>diketahui</a:t>
            </a:r>
            <a:r>
              <a:rPr lang="en-GB" sz="2400" dirty="0">
                <a:solidFill>
                  <a:schemeClr val="tx1"/>
                </a:solidFill>
              </a:rPr>
              <a:t> </a:t>
            </a:r>
            <a:r>
              <a:rPr lang="en-GB" sz="2400" dirty="0" err="1">
                <a:solidFill>
                  <a:schemeClr val="tx1"/>
                </a:solidFill>
              </a:rPr>
              <a:t>bahwa</a:t>
            </a:r>
            <a:r>
              <a:rPr lang="en-GB" sz="2400" dirty="0">
                <a:solidFill>
                  <a:schemeClr val="tx1"/>
                </a:solidFill>
              </a:rPr>
              <a:t> </a:t>
            </a:r>
            <a:r>
              <a:rPr lang="en-GB" sz="2400" dirty="0" err="1">
                <a:solidFill>
                  <a:schemeClr val="tx1"/>
                </a:solidFill>
              </a:rPr>
              <a:t>kehidupan</a:t>
            </a:r>
            <a:r>
              <a:rPr lang="en-GB" sz="2400" dirty="0">
                <a:solidFill>
                  <a:schemeClr val="tx1"/>
                </a:solidFill>
              </a:rPr>
              <a:t> </a:t>
            </a:r>
            <a:r>
              <a:rPr lang="en-GB" sz="2400" dirty="0" err="1">
                <a:solidFill>
                  <a:schemeClr val="tx1"/>
                </a:solidFill>
              </a:rPr>
              <a:t>suatu</a:t>
            </a:r>
            <a:r>
              <a:rPr lang="en-GB" sz="2400" dirty="0">
                <a:solidFill>
                  <a:schemeClr val="tx1"/>
                </a:solidFill>
              </a:rPr>
              <a:t> </a:t>
            </a:r>
            <a:r>
              <a:rPr lang="en-GB" sz="2400" dirty="0" err="1">
                <a:solidFill>
                  <a:schemeClr val="tx1"/>
                </a:solidFill>
              </a:rPr>
              <a:t>masyarakat</a:t>
            </a:r>
            <a:r>
              <a:rPr lang="en-GB" sz="2400" dirty="0">
                <a:solidFill>
                  <a:schemeClr val="tx1"/>
                </a:solidFill>
              </a:rPr>
              <a:t> </a:t>
            </a:r>
            <a:r>
              <a:rPr lang="en-GB" sz="2400" dirty="0" err="1">
                <a:solidFill>
                  <a:schemeClr val="tx1"/>
                </a:solidFill>
              </a:rPr>
              <a:t>selalu</a:t>
            </a:r>
            <a:r>
              <a:rPr lang="en-GB" sz="2400" dirty="0">
                <a:solidFill>
                  <a:schemeClr val="tx1"/>
                </a:solidFill>
              </a:rPr>
              <a:t> </a:t>
            </a:r>
            <a:r>
              <a:rPr lang="en-GB" sz="2400" dirty="0" err="1">
                <a:solidFill>
                  <a:schemeClr val="tx1"/>
                </a:solidFill>
              </a:rPr>
              <a:t>berkembang</a:t>
            </a:r>
            <a:r>
              <a:rPr lang="en-GB" sz="2400" dirty="0">
                <a:solidFill>
                  <a:schemeClr val="tx1"/>
                </a:solidFill>
              </a:rPr>
              <a:t> (</a:t>
            </a:r>
            <a:r>
              <a:rPr lang="en-GB" sz="2400" dirty="0" err="1">
                <a:solidFill>
                  <a:schemeClr val="tx1"/>
                </a:solidFill>
              </a:rPr>
              <a:t>dinamis</a:t>
            </a:r>
            <a:r>
              <a:rPr lang="en-GB" sz="2400" dirty="0">
                <a:solidFill>
                  <a:schemeClr val="tx1"/>
                </a:solidFill>
              </a:rPr>
              <a:t>) </a:t>
            </a:r>
            <a:r>
              <a:rPr lang="en-GB" sz="2400" dirty="0" err="1">
                <a:solidFill>
                  <a:schemeClr val="tx1"/>
                </a:solidFill>
              </a:rPr>
              <a:t>sedangkan</a:t>
            </a:r>
            <a:r>
              <a:rPr lang="en-GB" sz="2400" dirty="0">
                <a:solidFill>
                  <a:schemeClr val="tx1"/>
                </a:solidFill>
              </a:rPr>
              <a:t> </a:t>
            </a:r>
            <a:r>
              <a:rPr lang="en-GB" sz="2400" dirty="0" err="1">
                <a:solidFill>
                  <a:schemeClr val="tx1"/>
                </a:solidFill>
              </a:rPr>
              <a:t>undang-undang</a:t>
            </a:r>
            <a:r>
              <a:rPr lang="en-GB" sz="2400" dirty="0">
                <a:solidFill>
                  <a:schemeClr val="tx1"/>
                </a:solidFill>
              </a:rPr>
              <a:t> yang </a:t>
            </a:r>
            <a:r>
              <a:rPr lang="en-GB" sz="2400" dirty="0" err="1">
                <a:solidFill>
                  <a:schemeClr val="tx1"/>
                </a:solidFill>
              </a:rPr>
              <a:t>bentuknya</a:t>
            </a:r>
            <a:r>
              <a:rPr lang="en-GB" sz="2400" dirty="0">
                <a:solidFill>
                  <a:schemeClr val="tx1"/>
                </a:solidFill>
              </a:rPr>
              <a:t> </a:t>
            </a:r>
            <a:r>
              <a:rPr lang="en-GB" sz="2400" dirty="0" err="1">
                <a:solidFill>
                  <a:schemeClr val="tx1"/>
                </a:solidFill>
              </a:rPr>
              <a:t>tertulis</a:t>
            </a:r>
            <a:r>
              <a:rPr lang="en-GB" sz="2400" dirty="0">
                <a:solidFill>
                  <a:schemeClr val="tx1"/>
                </a:solidFill>
              </a:rPr>
              <a:t> </a:t>
            </a:r>
            <a:r>
              <a:rPr lang="en-GB" sz="2400" dirty="0" err="1">
                <a:solidFill>
                  <a:schemeClr val="tx1"/>
                </a:solidFill>
              </a:rPr>
              <a:t>tidak</a:t>
            </a:r>
            <a:r>
              <a:rPr lang="en-GB" sz="2400" dirty="0">
                <a:solidFill>
                  <a:schemeClr val="tx1"/>
                </a:solidFill>
              </a:rPr>
              <a:t> </a:t>
            </a:r>
            <a:r>
              <a:rPr lang="en-GB" sz="2400" dirty="0" err="1">
                <a:solidFill>
                  <a:schemeClr val="tx1"/>
                </a:solidFill>
              </a:rPr>
              <a:t>selalu</a:t>
            </a:r>
            <a:r>
              <a:rPr lang="en-GB" sz="2400" dirty="0">
                <a:solidFill>
                  <a:schemeClr val="tx1"/>
                </a:solidFill>
              </a:rPr>
              <a:t> </a:t>
            </a:r>
            <a:r>
              <a:rPr lang="en-GB" sz="2400" dirty="0" err="1">
                <a:solidFill>
                  <a:schemeClr val="tx1"/>
                </a:solidFill>
              </a:rPr>
              <a:t>bisa</a:t>
            </a:r>
            <a:r>
              <a:rPr lang="en-GB" sz="2400" dirty="0">
                <a:solidFill>
                  <a:schemeClr val="tx1"/>
                </a:solidFill>
              </a:rPr>
              <a:t> </a:t>
            </a:r>
            <a:r>
              <a:rPr lang="en-GB" sz="2400" dirty="0" err="1">
                <a:solidFill>
                  <a:schemeClr val="tx1"/>
                </a:solidFill>
              </a:rPr>
              <a:t>mengikuti</a:t>
            </a:r>
            <a:r>
              <a:rPr lang="en-GB" sz="2400" dirty="0">
                <a:solidFill>
                  <a:schemeClr val="tx1"/>
                </a:solidFill>
              </a:rPr>
              <a:t> </a:t>
            </a:r>
            <a:r>
              <a:rPr lang="en-GB" sz="2400" dirty="0" err="1">
                <a:solidFill>
                  <a:schemeClr val="tx1"/>
                </a:solidFill>
              </a:rPr>
              <a:t>kehidupan</a:t>
            </a:r>
            <a:r>
              <a:rPr lang="en-GB" sz="2400" dirty="0">
                <a:solidFill>
                  <a:schemeClr val="tx1"/>
                </a:solidFill>
              </a:rPr>
              <a:t> </a:t>
            </a:r>
            <a:r>
              <a:rPr lang="en-GB" sz="2400" dirty="0" err="1">
                <a:solidFill>
                  <a:schemeClr val="tx1"/>
                </a:solidFill>
              </a:rPr>
              <a:t>masyarakat</a:t>
            </a:r>
            <a:r>
              <a:rPr lang="en-GB" sz="2400" dirty="0">
                <a:solidFill>
                  <a:schemeClr val="tx1"/>
                </a:solidFill>
              </a:rPr>
              <a:t> yang </a:t>
            </a:r>
            <a:r>
              <a:rPr lang="en-GB" sz="2400" dirty="0" err="1">
                <a:solidFill>
                  <a:schemeClr val="tx1"/>
                </a:solidFill>
              </a:rPr>
              <a:t>lebih</a:t>
            </a:r>
            <a:r>
              <a:rPr lang="en-GB" sz="2400" dirty="0">
                <a:solidFill>
                  <a:schemeClr val="tx1"/>
                </a:solidFill>
              </a:rPr>
              <a:t> </a:t>
            </a:r>
            <a:r>
              <a:rPr lang="en-GB" sz="2400" dirty="0" err="1">
                <a:solidFill>
                  <a:schemeClr val="tx1"/>
                </a:solidFill>
              </a:rPr>
              <a:t>cepat</a:t>
            </a:r>
            <a:r>
              <a:rPr lang="en-GB" sz="2400" dirty="0">
                <a:solidFill>
                  <a:schemeClr val="tx1"/>
                </a:solidFill>
              </a:rPr>
              <a:t> </a:t>
            </a:r>
            <a:r>
              <a:rPr lang="en-GB" sz="2400" dirty="0" err="1">
                <a:solidFill>
                  <a:schemeClr val="tx1"/>
                </a:solidFill>
              </a:rPr>
              <a:t>perkembangannya</a:t>
            </a:r>
            <a:r>
              <a:rPr lang="en-GB" sz="2400" dirty="0">
                <a:solidFill>
                  <a:schemeClr val="tx1"/>
                </a:solidFill>
              </a:rPr>
              <a:t>.</a:t>
            </a:r>
            <a:endParaRPr lang="en-US" sz="2400" dirty="0">
              <a:solidFill>
                <a:schemeClr val="tx1"/>
              </a:solidFill>
            </a:endParaRPr>
          </a:p>
        </p:txBody>
      </p:sp>
      <p:sp>
        <p:nvSpPr>
          <p:cNvPr id="8" name="Rectangular Callout 7"/>
          <p:cNvSpPr/>
          <p:nvPr/>
        </p:nvSpPr>
        <p:spPr>
          <a:xfrm>
            <a:off x="785813" y="1071546"/>
            <a:ext cx="8072467" cy="1714500"/>
          </a:xfrm>
          <a:prstGeom prst="wedgeRectCallout">
            <a:avLst>
              <a:gd name="adj1" fmla="val -27742"/>
              <a:gd name="adj2" fmla="val 8055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dirty="0" err="1">
                <a:solidFill>
                  <a:schemeClr val="tx1"/>
                </a:solidFill>
              </a:rPr>
              <a:t>oleh</a:t>
            </a:r>
            <a:r>
              <a:rPr lang="en-US" sz="2400" dirty="0">
                <a:solidFill>
                  <a:schemeClr val="tx1"/>
                </a:solidFill>
              </a:rPr>
              <a:t> </a:t>
            </a:r>
            <a:r>
              <a:rPr lang="en-US" sz="2400" dirty="0" err="1">
                <a:solidFill>
                  <a:schemeClr val="tx1"/>
                </a:solidFill>
              </a:rPr>
              <a:t>karenanya</a:t>
            </a:r>
            <a:r>
              <a:rPr lang="en-US" sz="2400" dirty="0">
                <a:solidFill>
                  <a:schemeClr val="tx1"/>
                </a:solidFill>
              </a:rPr>
              <a:t> </a:t>
            </a:r>
            <a:r>
              <a:rPr lang="en-US" sz="2400" dirty="0" err="1">
                <a:solidFill>
                  <a:schemeClr val="tx1"/>
                </a:solidFill>
              </a:rPr>
              <a:t>perlu</a:t>
            </a:r>
            <a:r>
              <a:rPr lang="en-US" sz="2400" dirty="0">
                <a:solidFill>
                  <a:schemeClr val="tx1"/>
                </a:solidFill>
              </a:rPr>
              <a:t> </a:t>
            </a:r>
            <a:r>
              <a:rPr lang="en-US" sz="2400" dirty="0" err="1">
                <a:solidFill>
                  <a:schemeClr val="tx1"/>
                </a:solidFill>
              </a:rPr>
              <a:t>adanya</a:t>
            </a:r>
            <a:r>
              <a:rPr lang="en-US" sz="2400" dirty="0">
                <a:solidFill>
                  <a:schemeClr val="tx1"/>
                </a:solidFill>
              </a:rPr>
              <a:t> </a:t>
            </a:r>
            <a:r>
              <a:rPr lang="en-US" sz="2400" dirty="0" err="1">
                <a:solidFill>
                  <a:schemeClr val="tx1"/>
                </a:solidFill>
              </a:rPr>
              <a:t>penyesuaian</a:t>
            </a:r>
            <a:r>
              <a:rPr lang="en-US" sz="2400" dirty="0">
                <a:solidFill>
                  <a:schemeClr val="tx1"/>
                </a:solidFill>
              </a:rPr>
              <a:t> </a:t>
            </a:r>
            <a:r>
              <a:rPr lang="en-US" sz="2400" dirty="0" err="1">
                <a:solidFill>
                  <a:schemeClr val="tx1"/>
                </a:solidFill>
              </a:rPr>
              <a:t>antara</a:t>
            </a:r>
            <a:r>
              <a:rPr lang="en-US" sz="2400" dirty="0">
                <a:solidFill>
                  <a:schemeClr val="tx1"/>
                </a:solidFill>
              </a:rPr>
              <a:t> </a:t>
            </a:r>
            <a:r>
              <a:rPr lang="en-US" sz="2400" dirty="0" err="1">
                <a:solidFill>
                  <a:schemeClr val="tx1"/>
                </a:solidFill>
              </a:rPr>
              <a:t>undang-undang</a:t>
            </a:r>
            <a:r>
              <a:rPr lang="en-US" sz="2400" dirty="0">
                <a:solidFill>
                  <a:schemeClr val="tx1"/>
                </a:solidFill>
              </a:rPr>
              <a:t> yang </a:t>
            </a:r>
            <a:r>
              <a:rPr lang="en-US" sz="2400" dirty="0" err="1">
                <a:solidFill>
                  <a:schemeClr val="tx1"/>
                </a:solidFill>
              </a:rPr>
              <a:t>sifatnya</a:t>
            </a:r>
            <a:r>
              <a:rPr lang="en-US" sz="2400" dirty="0">
                <a:solidFill>
                  <a:schemeClr val="tx1"/>
                </a:solidFill>
              </a:rPr>
              <a:t> </a:t>
            </a:r>
            <a:r>
              <a:rPr lang="en-US" sz="2400" dirty="0" err="1">
                <a:solidFill>
                  <a:schemeClr val="tx1"/>
                </a:solidFill>
              </a:rPr>
              <a:t>tertulis</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perkembangan</a:t>
            </a:r>
            <a:r>
              <a:rPr lang="en-US" sz="2400" dirty="0">
                <a:solidFill>
                  <a:schemeClr val="tx1"/>
                </a:solidFill>
              </a:rPr>
              <a:t> (</a:t>
            </a:r>
            <a:r>
              <a:rPr lang="en-US" sz="2400" dirty="0" err="1">
                <a:solidFill>
                  <a:schemeClr val="tx1"/>
                </a:solidFill>
              </a:rPr>
              <a:t>perubahan</a:t>
            </a:r>
            <a:r>
              <a:rPr lang="en-US" sz="2400" dirty="0">
                <a:solidFill>
                  <a:schemeClr val="tx1"/>
                </a:solidFill>
              </a:rPr>
              <a:t>) </a:t>
            </a:r>
            <a:r>
              <a:rPr lang="en-US" sz="2400" dirty="0" err="1">
                <a:solidFill>
                  <a:schemeClr val="tx1"/>
                </a:solidFill>
              </a:rPr>
              <a:t>kehidupan</a:t>
            </a:r>
            <a:r>
              <a:rPr lang="en-US" sz="2400" dirty="0">
                <a:solidFill>
                  <a:schemeClr val="tx1"/>
                </a:solidFill>
              </a:rPr>
              <a:t> </a:t>
            </a:r>
            <a:r>
              <a:rPr lang="en-US" sz="2400" dirty="0" err="1">
                <a:solidFill>
                  <a:schemeClr val="tx1"/>
                </a:solidFill>
              </a:rPr>
              <a:t>suatu</a:t>
            </a:r>
            <a:r>
              <a:rPr lang="en-US" sz="2400" dirty="0">
                <a:solidFill>
                  <a:schemeClr val="tx1"/>
                </a:solidFill>
              </a:rPr>
              <a:t> </a:t>
            </a:r>
            <a:r>
              <a:rPr lang="en-US" sz="2400" dirty="0" err="1">
                <a:solidFill>
                  <a:schemeClr val="tx1"/>
                </a:solidFill>
              </a:rPr>
              <a:t>masyarakat</a:t>
            </a:r>
            <a:r>
              <a:rPr lang="en-US" sz="24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Master 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Presentation1</Template>
  <TotalTime>17</TotalTime>
  <Words>3260</Words>
  <Application>Microsoft Office PowerPoint</Application>
  <PresentationFormat>On-screen Show (4:3)</PresentationFormat>
  <Paragraphs>578</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Master Presentation1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Andriono</dc:creator>
  <cp:lastModifiedBy>Andriono</cp:lastModifiedBy>
  <cp:revision>2</cp:revision>
  <dcterms:created xsi:type="dcterms:W3CDTF">2016-09-05T01:09:55Z</dcterms:created>
  <dcterms:modified xsi:type="dcterms:W3CDTF">2016-09-05T01:27:32Z</dcterms:modified>
</cp:coreProperties>
</file>